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568" r:id="rId2"/>
    <p:sldId id="380" r:id="rId3"/>
    <p:sldId id="381" r:id="rId4"/>
    <p:sldId id="382" r:id="rId5"/>
    <p:sldId id="432" r:id="rId6"/>
    <p:sldId id="431" r:id="rId7"/>
    <p:sldId id="575" r:id="rId8"/>
    <p:sldId id="631" r:id="rId9"/>
    <p:sldId id="606" r:id="rId10"/>
    <p:sldId id="625" r:id="rId11"/>
    <p:sldId id="422" r:id="rId12"/>
    <p:sldId id="426" r:id="rId13"/>
    <p:sldId id="626" r:id="rId14"/>
    <p:sldId id="585" r:id="rId15"/>
    <p:sldId id="632" r:id="rId16"/>
    <p:sldId id="427" r:id="rId17"/>
    <p:sldId id="407" r:id="rId18"/>
    <p:sldId id="633" r:id="rId19"/>
    <p:sldId id="584" r:id="rId20"/>
    <p:sldId id="634" r:id="rId21"/>
    <p:sldId id="604" r:id="rId22"/>
    <p:sldId id="408" r:id="rId23"/>
    <p:sldId id="635" r:id="rId24"/>
    <p:sldId id="605" r:id="rId25"/>
    <p:sldId id="636" r:id="rId26"/>
    <p:sldId id="639" r:id="rId27"/>
    <p:sldId id="640" r:id="rId28"/>
    <p:sldId id="628" r:id="rId29"/>
    <p:sldId id="607" r:id="rId30"/>
    <p:sldId id="637" r:id="rId31"/>
    <p:sldId id="616" r:id="rId32"/>
    <p:sldId id="516" r:id="rId33"/>
    <p:sldId id="623" r:id="rId34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9BE9BF26-3CB0-4648-9A89-C61948ED8AAB}">
          <p14:sldIdLst/>
        </p14:section>
        <p14:section name="Overview" id="{1D726577-BB49-5149-9750-6CAF06E4F0C4}">
          <p14:sldIdLst/>
        </p14:section>
        <p14:section name="User Personas" id="{31000BE2-5D12-424D-9C00-66A069310623}">
          <p14:sldIdLst/>
        </p14:section>
        <p14:section name="Tactics" id="{8F59DD1B-BB47-8E44-895F-F580A273A005}">
          <p14:sldIdLst>
            <p14:sldId id="568"/>
            <p14:sldId id="380"/>
            <p14:sldId id="381"/>
            <p14:sldId id="382"/>
            <p14:sldId id="432"/>
            <p14:sldId id="431"/>
            <p14:sldId id="575"/>
            <p14:sldId id="631"/>
            <p14:sldId id="606"/>
            <p14:sldId id="625"/>
            <p14:sldId id="422"/>
            <p14:sldId id="426"/>
            <p14:sldId id="626"/>
            <p14:sldId id="585"/>
            <p14:sldId id="632"/>
            <p14:sldId id="427"/>
            <p14:sldId id="407"/>
            <p14:sldId id="633"/>
            <p14:sldId id="584"/>
            <p14:sldId id="634"/>
            <p14:sldId id="604"/>
            <p14:sldId id="408"/>
            <p14:sldId id="635"/>
            <p14:sldId id="605"/>
            <p14:sldId id="636"/>
            <p14:sldId id="639"/>
            <p14:sldId id="640"/>
            <p14:sldId id="628"/>
            <p14:sldId id="607"/>
            <p14:sldId id="637"/>
            <p14:sldId id="616"/>
            <p14:sldId id="516"/>
            <p14:sldId id="623"/>
          </p14:sldIdLst>
        </p14:section>
        <p14:section name="Launch" id="{F33B7A83-EBA6-574C-8CF9-B9F8E70E72B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3600" userDrawn="1">
          <p15:clr>
            <a:srgbClr val="A4A3A4"/>
          </p15:clr>
        </p15:guide>
        <p15:guide id="3" orient="horz" pos="3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7A0358-1D03-D485-E674-EE1BF145DBD5}" name="Aleece Southern" initials="AS" userId="S::Aleece.Southern@townsquareignite.com::883397f1-4386-46e0-a1e9-a11d74f082f1" providerId="AD"/>
  <p188:author id="{CA043288-90E9-B57F-7577-EA914605F04B}" name="Shaun Collignon" initials="SC" userId="S::shaun.collignon@townsquaremedia.com::73cfb4e1-ff51-4db4-a608-34c6581cb19a" providerId="AD"/>
  <p188:author id="{97A1E1CB-032C-E56D-12FE-2D976B016EBA}" name="Connie Sommerville" initials="CS" userId="S::connie.sommerville@townsquaremedia.com::04fb8cb3-307f-414a-b817-340b5b06c5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A4"/>
    <a:srgbClr val="CAD0FA"/>
    <a:srgbClr val="8CF491"/>
    <a:srgbClr val="F1F2B4"/>
    <a:srgbClr val="F04135"/>
    <a:srgbClr val="6676DC"/>
    <a:srgbClr val="030303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48436-2A7A-6843-D22D-342D683BEC48}" v="148" dt="2024-10-01T15:01:23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10" y="78"/>
      </p:cViewPr>
      <p:guideLst>
        <p:guide orient="horz" pos="864"/>
        <p:guide pos="3600"/>
        <p:guide orient="horz" pos="35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Davis" userId="S::eric.davis@townsquaremedia.com::1c7adbed-9299-4017-92ca-cc635904055a" providerId="AD" clId="Web-{88E48436-2A7A-6843-D22D-342D683BEC48}"/>
    <pc:docChg chg="addSld delSld modSld modSection">
      <pc:chgData name="Eric Davis" userId="S::eric.davis@townsquaremedia.com::1c7adbed-9299-4017-92ca-cc635904055a" providerId="AD" clId="Web-{88E48436-2A7A-6843-D22D-342D683BEC48}" dt="2024-10-01T15:01:23.611" v="115" actId="20577"/>
      <pc:docMkLst>
        <pc:docMk/>
      </pc:docMkLst>
      <pc:sldChg chg="addSp modSp add">
        <pc:chgData name="Eric Davis" userId="S::eric.davis@townsquaremedia.com::1c7adbed-9299-4017-92ca-cc635904055a" providerId="AD" clId="Web-{88E48436-2A7A-6843-D22D-342D683BEC48}" dt="2024-10-01T15:01:23.611" v="115" actId="20577"/>
        <pc:sldMkLst>
          <pc:docMk/>
          <pc:sldMk cId="131174375" sldId="407"/>
        </pc:sldMkLst>
        <pc:spChg chg="mod">
          <ac:chgData name="Eric Davis" userId="S::eric.davis@townsquaremedia.com::1c7adbed-9299-4017-92ca-cc635904055a" providerId="AD" clId="Web-{88E48436-2A7A-6843-D22D-342D683BEC48}" dt="2024-10-01T14:58:39.451" v="63" actId="20577"/>
          <ac:spMkLst>
            <pc:docMk/>
            <pc:sldMk cId="131174375" sldId="407"/>
            <ac:spMk id="2" creationId="{AA88143C-2342-974A-B207-24204C02F287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4:59:37.780" v="80" actId="14100"/>
          <ac:spMkLst>
            <pc:docMk/>
            <pc:sldMk cId="131174375" sldId="407"/>
            <ac:spMk id="5" creationId="{F82100C5-3561-D436-8BA1-0897F88B4A9E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4:59:41.093" v="81" actId="14100"/>
          <ac:spMkLst>
            <pc:docMk/>
            <pc:sldMk cId="131174375" sldId="407"/>
            <ac:spMk id="6" creationId="{836783B0-379E-8250-0C9B-C907E3E1AA32}"/>
          </ac:spMkLst>
        </pc:spChg>
        <pc:spChg chg="mod">
          <ac:chgData name="Eric Davis" userId="S::eric.davis@townsquaremedia.com::1c7adbed-9299-4017-92ca-cc635904055a" providerId="AD" clId="Web-{88E48436-2A7A-6843-D22D-342D683BEC48}" dt="2024-10-01T14:58:39.576" v="64" actId="20577"/>
          <ac:spMkLst>
            <pc:docMk/>
            <pc:sldMk cId="131174375" sldId="407"/>
            <ac:spMk id="8" creationId="{412C2EAD-94C4-266E-290F-E8B33A59B4D1}"/>
          </ac:spMkLst>
        </pc:spChg>
        <pc:spChg chg="mod">
          <ac:chgData name="Eric Davis" userId="S::eric.davis@townsquaremedia.com::1c7adbed-9299-4017-92ca-cc635904055a" providerId="AD" clId="Web-{88E48436-2A7A-6843-D22D-342D683BEC48}" dt="2024-10-01T14:58:42.029" v="65" actId="20577"/>
          <ac:spMkLst>
            <pc:docMk/>
            <pc:sldMk cId="131174375" sldId="407"/>
            <ac:spMk id="11" creationId="{539CB358-C1C2-7B81-F8A6-F845BCDBE9D9}"/>
          </ac:spMkLst>
        </pc:spChg>
        <pc:spChg chg="mod">
          <ac:chgData name="Eric Davis" userId="S::eric.davis@townsquaremedia.com::1c7adbed-9299-4017-92ca-cc635904055a" providerId="AD" clId="Web-{88E48436-2A7A-6843-D22D-342D683BEC48}" dt="2024-10-01T14:57:54.325" v="49" actId="20577"/>
          <ac:spMkLst>
            <pc:docMk/>
            <pc:sldMk cId="131174375" sldId="407"/>
            <ac:spMk id="13" creationId="{853D5E3B-F962-42AE-AE48-48EC6FFBE937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5:00:50.360" v="104" actId="1076"/>
          <ac:spMkLst>
            <pc:docMk/>
            <pc:sldMk cId="131174375" sldId="407"/>
            <ac:spMk id="16" creationId="{F3B8B4DB-BAFE-1BD9-3F24-6222C55904DD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4:59:45.468" v="83" actId="14100"/>
          <ac:spMkLst>
            <pc:docMk/>
            <pc:sldMk cId="131174375" sldId="407"/>
            <ac:spMk id="17" creationId="{43E4A93A-1BFD-0706-8352-985D976946A6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5:00:16.265" v="97" actId="1076"/>
          <ac:spMkLst>
            <pc:docMk/>
            <pc:sldMk cId="131174375" sldId="407"/>
            <ac:spMk id="18" creationId="{40492534-7FBA-2820-EF01-0C4858F1178F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5:00:39.641" v="101" actId="1076"/>
          <ac:spMkLst>
            <pc:docMk/>
            <pc:sldMk cId="131174375" sldId="407"/>
            <ac:spMk id="19" creationId="{95A29F65-BEB3-E2F6-9046-107191A254A6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5:01:03.204" v="106" actId="1076"/>
          <ac:spMkLst>
            <pc:docMk/>
            <pc:sldMk cId="131174375" sldId="407"/>
            <ac:spMk id="20" creationId="{709AC69A-752F-B805-29AF-2F7107CE1535}"/>
          </ac:spMkLst>
        </pc:spChg>
        <pc:spChg chg="add mod">
          <ac:chgData name="Eric Davis" userId="S::eric.davis@townsquaremedia.com::1c7adbed-9299-4017-92ca-cc635904055a" providerId="AD" clId="Web-{88E48436-2A7A-6843-D22D-342D683BEC48}" dt="2024-10-01T15:01:23.611" v="115" actId="20577"/>
          <ac:spMkLst>
            <pc:docMk/>
            <pc:sldMk cId="131174375" sldId="407"/>
            <ac:spMk id="21" creationId="{55FEC9A0-0170-445D-7670-597402A29F8F}"/>
          </ac:spMkLst>
        </pc:spChg>
        <pc:spChg chg="mod">
          <ac:chgData name="Eric Davis" userId="S::eric.davis@townsquaremedia.com::1c7adbed-9299-4017-92ca-cc635904055a" providerId="AD" clId="Web-{88E48436-2A7A-6843-D22D-342D683BEC48}" dt="2024-10-01T14:58:09.247" v="52"/>
          <ac:spMkLst>
            <pc:docMk/>
            <pc:sldMk cId="131174375" sldId="407"/>
            <ac:spMk id="31" creationId="{5A8DFD8B-320F-D1F0-8696-4AE5CDA30CEC}"/>
          </ac:spMkLst>
        </pc:spChg>
        <pc:spChg chg="mod">
          <ac:chgData name="Eric Davis" userId="S::eric.davis@townsquaremedia.com::1c7adbed-9299-4017-92ca-cc635904055a" providerId="AD" clId="Web-{88E48436-2A7A-6843-D22D-342D683BEC48}" dt="2024-10-01T14:59:33.718" v="79" actId="14100"/>
          <ac:spMkLst>
            <pc:docMk/>
            <pc:sldMk cId="131174375" sldId="407"/>
            <ac:spMk id="36" creationId="{45FA8FB3-543E-57E6-2376-2A8B2D86E521}"/>
          </ac:spMkLst>
        </pc:spChg>
        <pc:picChg chg="mod">
          <ac:chgData name="Eric Davis" userId="S::eric.davis@townsquaremedia.com::1c7adbed-9299-4017-92ca-cc635904055a" providerId="AD" clId="Web-{88E48436-2A7A-6843-D22D-342D683BEC48}" dt="2024-10-01T14:57:33.231" v="36" actId="14100"/>
          <ac:picMkLst>
            <pc:docMk/>
            <pc:sldMk cId="131174375" sldId="407"/>
            <ac:picMk id="15" creationId="{7E776A3F-ADF8-F35F-3EF9-C85351D04B69}"/>
          </ac:picMkLst>
        </pc:picChg>
      </pc:sldChg>
      <pc:sldChg chg="delSp modSp add">
        <pc:chgData name="Eric Davis" userId="S::eric.davis@townsquaremedia.com::1c7adbed-9299-4017-92ca-cc635904055a" providerId="AD" clId="Web-{88E48436-2A7A-6843-D22D-342D683BEC48}" dt="2024-10-01T13:48:55.594" v="34"/>
        <pc:sldMkLst>
          <pc:docMk/>
          <pc:sldMk cId="3022739461" sldId="408"/>
        </pc:sldMkLst>
        <pc:graphicFrameChg chg="mod modGraphic">
          <ac:chgData name="Eric Davis" userId="S::eric.davis@townsquaremedia.com::1c7adbed-9299-4017-92ca-cc635904055a" providerId="AD" clId="Web-{88E48436-2A7A-6843-D22D-342D683BEC48}" dt="2024-10-01T13:48:55.594" v="34"/>
          <ac:graphicFrameMkLst>
            <pc:docMk/>
            <pc:sldMk cId="3022739461" sldId="408"/>
            <ac:graphicFrameMk id="2" creationId="{D750DF5B-7CFB-A9C1-D5B6-4819044F9E53}"/>
          </ac:graphicFrameMkLst>
        </pc:graphicFrameChg>
        <pc:picChg chg="mod">
          <ac:chgData name="Eric Davis" userId="S::eric.davis@townsquaremedia.com::1c7adbed-9299-4017-92ca-cc635904055a" providerId="AD" clId="Web-{88E48436-2A7A-6843-D22D-342D683BEC48}" dt="2024-10-01T13:48:31.109" v="7" actId="1076"/>
          <ac:picMkLst>
            <pc:docMk/>
            <pc:sldMk cId="3022739461" sldId="408"/>
            <ac:picMk id="4" creationId="{98758450-EC33-0B0C-C100-6ACE694E6A68}"/>
          </ac:picMkLst>
        </pc:picChg>
        <pc:picChg chg="mod">
          <ac:chgData name="Eric Davis" userId="S::eric.davis@townsquaremedia.com::1c7adbed-9299-4017-92ca-cc635904055a" providerId="AD" clId="Web-{88E48436-2A7A-6843-D22D-342D683BEC48}" dt="2024-10-01T13:48:31.062" v="4" actId="1076"/>
          <ac:picMkLst>
            <pc:docMk/>
            <pc:sldMk cId="3022739461" sldId="408"/>
            <ac:picMk id="18" creationId="{0D8F1082-CB99-556C-5591-3FD06E776B03}"/>
          </ac:picMkLst>
        </pc:picChg>
        <pc:picChg chg="mod">
          <ac:chgData name="Eric Davis" userId="S::eric.davis@townsquaremedia.com::1c7adbed-9299-4017-92ca-cc635904055a" providerId="AD" clId="Web-{88E48436-2A7A-6843-D22D-342D683BEC48}" dt="2024-10-01T13:48:31.078" v="5" actId="1076"/>
          <ac:picMkLst>
            <pc:docMk/>
            <pc:sldMk cId="3022739461" sldId="408"/>
            <ac:picMk id="20" creationId="{9AA1D981-34F1-D038-C8C5-BFBEDE503BF2}"/>
          </ac:picMkLst>
        </pc:picChg>
        <pc:picChg chg="del">
          <ac:chgData name="Eric Davis" userId="S::eric.davis@townsquaremedia.com::1c7adbed-9299-4017-92ca-cc635904055a" providerId="AD" clId="Web-{88E48436-2A7A-6843-D22D-342D683BEC48}" dt="2024-10-01T13:48:16.359" v="2"/>
          <ac:picMkLst>
            <pc:docMk/>
            <pc:sldMk cId="3022739461" sldId="408"/>
            <ac:picMk id="22" creationId="{D582FBF6-53A4-623E-A6B5-1F7A802CD9C8}"/>
          </ac:picMkLst>
        </pc:picChg>
        <pc:picChg chg="del">
          <ac:chgData name="Eric Davis" userId="S::eric.davis@townsquaremedia.com::1c7adbed-9299-4017-92ca-cc635904055a" providerId="AD" clId="Web-{88E48436-2A7A-6843-D22D-342D683BEC48}" dt="2024-10-01T13:48:17.202" v="3"/>
          <ac:picMkLst>
            <pc:docMk/>
            <pc:sldMk cId="3022739461" sldId="408"/>
            <ac:picMk id="24" creationId="{6D66FD6F-D045-8E84-112A-73F331922BCC}"/>
          </ac:picMkLst>
        </pc:picChg>
        <pc:picChg chg="mod">
          <ac:chgData name="Eric Davis" userId="S::eric.davis@townsquaremedia.com::1c7adbed-9299-4017-92ca-cc635904055a" providerId="AD" clId="Web-{88E48436-2A7A-6843-D22D-342D683BEC48}" dt="2024-10-01T13:48:31.093" v="6" actId="1076"/>
          <ac:picMkLst>
            <pc:docMk/>
            <pc:sldMk cId="3022739461" sldId="408"/>
            <ac:picMk id="26" creationId="{69FC086E-DEC4-D357-EAB2-2C25B2D09C7F}"/>
          </ac:picMkLst>
        </pc:picChg>
      </pc:sldChg>
      <pc:sldChg chg="add del">
        <pc:chgData name="Eric Davis" userId="S::eric.davis@townsquaremedia.com::1c7adbed-9299-4017-92ca-cc635904055a" providerId="AD" clId="Web-{88E48436-2A7A-6843-D22D-342D683BEC48}" dt="2024-10-01T14:59:05.092" v="69"/>
        <pc:sldMkLst>
          <pc:docMk/>
          <pc:sldMk cId="2289541423" sldId="641"/>
        </pc:sldMkLst>
      </pc:sldChg>
      <pc:sldMasterChg chg="addSldLayout">
        <pc:chgData name="Eric Davis" userId="S::eric.davis@townsquaremedia.com::1c7adbed-9299-4017-92ca-cc635904055a" providerId="AD" clId="Web-{88E48436-2A7A-6843-D22D-342D683BEC48}" dt="2024-10-01T13:47:54.265" v="0"/>
        <pc:sldMasterMkLst>
          <pc:docMk/>
          <pc:sldMasterMk cId="1195508955" sldId="2147483660"/>
        </pc:sldMasterMkLst>
        <pc:sldLayoutChg chg="add">
          <pc:chgData name="Eric Davis" userId="S::eric.davis@townsquaremedia.com::1c7adbed-9299-4017-92ca-cc635904055a" providerId="AD" clId="Web-{88E48436-2A7A-6843-D22D-342D683BEC48}" dt="2024-10-01T13:47:54.265" v="0"/>
          <pc:sldLayoutMkLst>
            <pc:docMk/>
            <pc:sldMasterMk cId="1195508955" sldId="2147483660"/>
            <pc:sldLayoutMk cId="3166313342" sldId="214748368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D8E5C5-D2EA-FEC5-2FAC-5C5C72B1C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A8379-8206-A033-994C-7910C0FBD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E8454-FC30-4441-92E5-D2069FB9F6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DD090-65F5-300B-F256-14D249DDE5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6FFB2-06D7-12A9-40C7-25759D55A6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17A3D-D634-6449-8333-13DF8260C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2044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CC696-2765-3B4D-8C56-C9D4ADAE634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884A1-979A-F74F-9F28-DE0D5400D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in platform agnostic – we make decisions based upon your needs…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6FCB-B6EB-E745-B8A9-1FD5EA05B6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5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in platform agnostic – we make decisions based upon your needs…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6FCB-B6EB-E745-B8A9-1FD5EA05B6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8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56F5C-E74A-6843-BC17-0B1607C937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audio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4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1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9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4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2">
            <a:extLst>
              <a:ext uri="{FF2B5EF4-FFF2-40B4-BE49-F238E27FC236}">
                <a16:creationId xmlns:a16="http://schemas.microsoft.com/office/drawing/2014/main" id="{9487EB61-E515-FD52-7B7D-07E833E91962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F01D7D93-07DC-4F0F-93EB-FC5B724897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7301" y="6703625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</p:spTree>
    <p:extLst>
      <p:ext uri="{BB962C8B-B14F-4D97-AF65-F5344CB8AC3E}">
        <p14:creationId xmlns:p14="http://schemas.microsoft.com/office/powerpoint/2010/main" val="286094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2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1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469380" y="1362635"/>
            <a:ext cx="8161020" cy="3826585"/>
          </a:xfrm>
          <a:custGeom>
            <a:avLst/>
            <a:gdLst>
              <a:gd name="connsiteX0" fmla="*/ 0 w 6800850"/>
              <a:gd name="connsiteY0" fmla="*/ 0 h 3188821"/>
              <a:gd name="connsiteX1" fmla="*/ 6800850 w 6800850"/>
              <a:gd name="connsiteY1" fmla="*/ 0 h 3188821"/>
              <a:gd name="connsiteX2" fmla="*/ 6800850 w 6800850"/>
              <a:gd name="connsiteY2" fmla="*/ 3188821 h 3188821"/>
              <a:gd name="connsiteX3" fmla="*/ 0 w 6800850"/>
              <a:gd name="connsiteY3" fmla="*/ 3188821 h 318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0850" h="3188821">
                <a:moveTo>
                  <a:pt x="0" y="0"/>
                </a:moveTo>
                <a:lnTo>
                  <a:pt x="6800850" y="0"/>
                </a:lnTo>
                <a:lnTo>
                  <a:pt x="6800850" y="3188821"/>
                </a:lnTo>
                <a:lnTo>
                  <a:pt x="0" y="318882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7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909060" y="0"/>
            <a:ext cx="10721340" cy="8229600"/>
          </a:xfrm>
          <a:custGeom>
            <a:avLst/>
            <a:gdLst>
              <a:gd name="connsiteX0" fmla="*/ 0 w 8934450"/>
              <a:gd name="connsiteY0" fmla="*/ 0 h 6858000"/>
              <a:gd name="connsiteX1" fmla="*/ 8934450 w 8934450"/>
              <a:gd name="connsiteY1" fmla="*/ 0 h 6858000"/>
              <a:gd name="connsiteX2" fmla="*/ 8934450 w 8934450"/>
              <a:gd name="connsiteY2" fmla="*/ 6858000 h 6858000"/>
              <a:gd name="connsiteX3" fmla="*/ 0 w 8934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4450" h="6858000">
                <a:moveTo>
                  <a:pt x="0" y="0"/>
                </a:moveTo>
                <a:lnTo>
                  <a:pt x="8934450" y="0"/>
                </a:lnTo>
                <a:lnTo>
                  <a:pt x="89344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8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417320" y="1303020"/>
            <a:ext cx="5897880" cy="6926580"/>
          </a:xfrm>
          <a:custGeom>
            <a:avLst/>
            <a:gdLst>
              <a:gd name="connsiteX0" fmla="*/ 0 w 4914900"/>
              <a:gd name="connsiteY0" fmla="*/ 0 h 5772150"/>
              <a:gd name="connsiteX1" fmla="*/ 4914900 w 4914900"/>
              <a:gd name="connsiteY1" fmla="*/ 0 h 5772150"/>
              <a:gd name="connsiteX2" fmla="*/ 4914900 w 4914900"/>
              <a:gd name="connsiteY2" fmla="*/ 5772150 h 5772150"/>
              <a:gd name="connsiteX3" fmla="*/ 0 w 4914900"/>
              <a:gd name="connsiteY3" fmla="*/ 5772150 h 57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4900" h="5772150">
                <a:moveTo>
                  <a:pt x="0" y="0"/>
                </a:moveTo>
                <a:lnTo>
                  <a:pt x="4914900" y="0"/>
                </a:lnTo>
                <a:lnTo>
                  <a:pt x="4914900" y="5772150"/>
                </a:lnTo>
                <a:lnTo>
                  <a:pt x="0" y="57721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86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66512F1-2B4E-D695-5C18-5532864D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73602" cy="8229600"/>
          </a:xfrm>
          <a:custGeom>
            <a:avLst/>
            <a:gdLst>
              <a:gd name="connsiteX0" fmla="*/ 0 w 7144668"/>
              <a:gd name="connsiteY0" fmla="*/ 0 h 6858000"/>
              <a:gd name="connsiteX1" fmla="*/ 7144668 w 7144668"/>
              <a:gd name="connsiteY1" fmla="*/ 0 h 6858000"/>
              <a:gd name="connsiteX2" fmla="*/ 5307073 w 7144668"/>
              <a:gd name="connsiteY2" fmla="*/ 6858000 h 6858000"/>
              <a:gd name="connsiteX3" fmla="*/ 0 w 71446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4668" h="6858000">
                <a:moveTo>
                  <a:pt x="0" y="0"/>
                </a:moveTo>
                <a:lnTo>
                  <a:pt x="7144668" y="0"/>
                </a:lnTo>
                <a:lnTo>
                  <a:pt x="5307073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0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40690" y="3794760"/>
            <a:ext cx="4920703" cy="4434840"/>
          </a:xfrm>
          <a:custGeom>
            <a:avLst/>
            <a:gdLst>
              <a:gd name="connsiteX0" fmla="*/ 2581243 w 4100586"/>
              <a:gd name="connsiteY0" fmla="*/ 0 h 3695700"/>
              <a:gd name="connsiteX1" fmla="*/ 4100586 w 4100586"/>
              <a:gd name="connsiteY1" fmla="*/ 3695700 h 3695700"/>
              <a:gd name="connsiteX2" fmla="*/ 2581243 w 4100586"/>
              <a:gd name="connsiteY2" fmla="*/ 3695700 h 3695700"/>
              <a:gd name="connsiteX3" fmla="*/ 1 w 4100586"/>
              <a:gd name="connsiteY3" fmla="*/ 0 h 3695700"/>
              <a:gd name="connsiteX4" fmla="*/ 436133 w 4100586"/>
              <a:gd name="connsiteY4" fmla="*/ 0 h 3695700"/>
              <a:gd name="connsiteX5" fmla="*/ 1950750 w 4100586"/>
              <a:gd name="connsiteY5" fmla="*/ 0 h 3695700"/>
              <a:gd name="connsiteX6" fmla="*/ 2581242 w 4100586"/>
              <a:gd name="connsiteY6" fmla="*/ 0 h 3695700"/>
              <a:gd name="connsiteX7" fmla="*/ 2581242 w 4100586"/>
              <a:gd name="connsiteY7" fmla="*/ 3695700 h 3695700"/>
              <a:gd name="connsiteX8" fmla="*/ 1950750 w 4100586"/>
              <a:gd name="connsiteY8" fmla="*/ 3695700 h 3695700"/>
              <a:gd name="connsiteX9" fmla="*/ 1519344 w 4100586"/>
              <a:gd name="connsiteY9" fmla="*/ 3695700 h 3695700"/>
              <a:gd name="connsiteX10" fmla="*/ 0 w 4100586"/>
              <a:gd name="connsiteY10" fmla="*/ 0 h 3695700"/>
              <a:gd name="connsiteX11" fmla="*/ 1 w 4100586"/>
              <a:gd name="connsiteY11" fmla="*/ 0 h 3695700"/>
              <a:gd name="connsiteX12" fmla="*/ 1 w 4100586"/>
              <a:gd name="connsiteY12" fmla="*/ 1264343 h 3695700"/>
              <a:gd name="connsiteX13" fmla="*/ 0 w 4100586"/>
              <a:gd name="connsiteY13" fmla="*/ 126434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00586" h="3695700">
                <a:moveTo>
                  <a:pt x="2581243" y="0"/>
                </a:moveTo>
                <a:lnTo>
                  <a:pt x="4100586" y="3695700"/>
                </a:lnTo>
                <a:lnTo>
                  <a:pt x="2581243" y="3695700"/>
                </a:lnTo>
                <a:close/>
                <a:moveTo>
                  <a:pt x="1" y="0"/>
                </a:moveTo>
                <a:lnTo>
                  <a:pt x="436133" y="0"/>
                </a:lnTo>
                <a:lnTo>
                  <a:pt x="1950750" y="0"/>
                </a:lnTo>
                <a:lnTo>
                  <a:pt x="2581242" y="0"/>
                </a:lnTo>
                <a:lnTo>
                  <a:pt x="2581242" y="3695700"/>
                </a:lnTo>
                <a:lnTo>
                  <a:pt x="1950750" y="3695700"/>
                </a:lnTo>
                <a:lnTo>
                  <a:pt x="1519344" y="36957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1264343"/>
                </a:lnTo>
                <a:lnTo>
                  <a:pt x="0" y="126434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0515600" y="0"/>
            <a:ext cx="4114800" cy="82296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0 h 6858000"/>
              <a:gd name="connsiteX2" fmla="*/ 342900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lnTo>
                  <a:pt x="3429000" y="0"/>
                </a:lnTo>
                <a:lnTo>
                  <a:pt x="342900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3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315200" cy="82296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6858000 h 6858000"/>
              <a:gd name="connsiteX2" fmla="*/ 0 w 6096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88720" y="1028700"/>
            <a:ext cx="6537960" cy="6172200"/>
          </a:xfrm>
          <a:custGeom>
            <a:avLst/>
            <a:gdLst>
              <a:gd name="connsiteX0" fmla="*/ 0 w 5448300"/>
              <a:gd name="connsiteY0" fmla="*/ 0 h 5143500"/>
              <a:gd name="connsiteX1" fmla="*/ 4428614 w 5448300"/>
              <a:gd name="connsiteY1" fmla="*/ 0 h 5143500"/>
              <a:gd name="connsiteX2" fmla="*/ 5448300 w 5448300"/>
              <a:gd name="connsiteY2" fmla="*/ 1019686 h 5143500"/>
              <a:gd name="connsiteX3" fmla="*/ 5448300 w 5448300"/>
              <a:gd name="connsiteY3" fmla="*/ 5143500 h 5143500"/>
              <a:gd name="connsiteX4" fmla="*/ 0 w 54483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300" h="5143500">
                <a:moveTo>
                  <a:pt x="0" y="0"/>
                </a:moveTo>
                <a:lnTo>
                  <a:pt x="4428614" y="0"/>
                </a:lnTo>
                <a:lnTo>
                  <a:pt x="5448300" y="1019686"/>
                </a:lnTo>
                <a:lnTo>
                  <a:pt x="5448300" y="5143500"/>
                </a:lnTo>
                <a:lnTo>
                  <a:pt x="0" y="51435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65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C5E810B-D9A5-774E-A1D1-BB81EC7D45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4632782" cy="8229600"/>
          </a:xfrm>
        </p:spPr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645BDF-A2C5-4940-B43B-89FFE1D9C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0732" y="3231099"/>
            <a:ext cx="10139823" cy="1420415"/>
          </a:xfrm>
        </p:spPr>
        <p:txBody>
          <a:bodyPr>
            <a:noAutofit/>
          </a:bodyPr>
          <a:lstStyle>
            <a:lvl1pPr marL="0" indent="0" algn="ctr">
              <a:lnSpc>
                <a:spcPct val="140000"/>
              </a:lnSpc>
              <a:buNone/>
              <a:defRPr sz="2686"/>
            </a:lvl1pPr>
            <a:lvl2pPr marL="545609" indent="0" algn="ctr">
              <a:buNone/>
              <a:defRPr/>
            </a:lvl2pPr>
            <a:lvl3pPr marL="1091217" indent="0" algn="ctr">
              <a:buNone/>
              <a:defRPr/>
            </a:lvl3pPr>
            <a:lvl4pPr marL="1636826" indent="0" algn="ctr">
              <a:buNone/>
              <a:defRPr/>
            </a:lvl4pPr>
            <a:lvl5pPr marL="2182435" indent="0" algn="ctr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989AC-690D-A64E-A4E7-2C0764750A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4938" y="819151"/>
            <a:ext cx="9036050" cy="94141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Franklin Gothic Medium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ACFB69-4A2A-524B-AB6A-774246B502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4938" y="1979209"/>
            <a:ext cx="9036050" cy="17192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Calibri Regular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C7D974-C321-E048-AD13-1285B65BB163}"/>
              </a:ext>
            </a:extLst>
          </p:cNvPr>
          <p:cNvSpPr/>
          <p:nvPr userDrawn="1"/>
        </p:nvSpPr>
        <p:spPr>
          <a:xfrm>
            <a:off x="12364872" y="7397087"/>
            <a:ext cx="1843666" cy="851253"/>
          </a:xfrm>
          <a:prstGeom prst="rect">
            <a:avLst/>
          </a:prstGeom>
          <a:solidFill>
            <a:srgbClr val="E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210" tIns="34105" rIns="68210" bIns="341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2" b="0" i="0">
              <a:latin typeface="Calibri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225F2-52E2-DB4D-BACD-C781D4EE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6464" y="7655682"/>
            <a:ext cx="1340481" cy="3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E5B26-E8E5-2745-856A-3BA9B4576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103" y="1126294"/>
            <a:ext cx="9035130" cy="6529388"/>
          </a:xfrm>
          <a:prstGeom prst="rect">
            <a:avLst/>
          </a:prstGeom>
        </p:spPr>
      </p:pic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ED7564CE-5393-6A42-8763-2959CF6225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6751" y="1953262"/>
            <a:ext cx="4586518" cy="1145831"/>
          </a:xfrm>
        </p:spPr>
        <p:txBody>
          <a:bodyPr>
            <a:noAutofit/>
          </a:bodyPr>
          <a:lstStyle>
            <a:lvl1pPr marL="255792" indent="-255792">
              <a:buFont typeface="Arial" panose="020B0604020202020204" pitchFamily="34" charset="0"/>
              <a:buChar char="•"/>
              <a:defRPr sz="1492"/>
            </a:lvl1pPr>
            <a:lvl2pPr marL="545587" indent="0">
              <a:buNone/>
              <a:defRPr sz="1492"/>
            </a:lvl2pPr>
            <a:lvl3pPr marL="1091173" indent="0">
              <a:buNone/>
              <a:defRPr sz="1492"/>
            </a:lvl3pPr>
            <a:lvl4pPr marL="1636760" indent="0">
              <a:buNone/>
              <a:defRPr sz="1492"/>
            </a:lvl4pPr>
            <a:lvl5pPr marL="2182348" indent="0">
              <a:buNone/>
              <a:defRPr sz="1492"/>
            </a:lvl5pPr>
          </a:lstStyle>
          <a:p>
            <a:pPr lvl="0"/>
            <a:r>
              <a:rPr lang="en-US"/>
              <a:t>[Ex: Get more in-store foot traffic]</a:t>
            </a:r>
          </a:p>
          <a:p>
            <a:pPr lvl="0"/>
            <a:r>
              <a:rPr lang="en-US"/>
              <a:t>[Ex: Sell more Chevy </a:t>
            </a:r>
            <a:r>
              <a:rPr lang="en-US" err="1"/>
              <a:t>Silverados</a:t>
            </a:r>
            <a:r>
              <a:rPr lang="en-US"/>
              <a:t> in Q1]</a:t>
            </a:r>
          </a:p>
          <a:p>
            <a:pPr lvl="0"/>
            <a:r>
              <a:rPr lang="en-US"/>
              <a:t>[Ex: Increase used car sales in general]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D643114B-4883-AF45-BDCC-BB5FADCE91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40301" y="3833325"/>
            <a:ext cx="4941438" cy="1500282"/>
          </a:xfrm>
        </p:spPr>
        <p:txBody>
          <a:bodyPr>
            <a:noAutofit/>
          </a:bodyPr>
          <a:lstStyle>
            <a:lvl1pPr marL="255792" indent="-255792">
              <a:buFont typeface="Arial" panose="020B0604020202020204" pitchFamily="34" charset="0"/>
              <a:buChar char="•"/>
              <a:defRPr sz="1492"/>
            </a:lvl1pPr>
            <a:lvl2pPr marL="545587" indent="0">
              <a:buNone/>
              <a:defRPr sz="1492"/>
            </a:lvl2pPr>
            <a:lvl3pPr marL="1091173" indent="0">
              <a:buNone/>
              <a:defRPr sz="1492"/>
            </a:lvl3pPr>
            <a:lvl4pPr marL="1636760" indent="0">
              <a:buNone/>
              <a:defRPr sz="1492"/>
            </a:lvl4pPr>
            <a:lvl5pPr marL="2182348" indent="0">
              <a:buNone/>
              <a:defRPr sz="1492"/>
            </a:lvl5pPr>
          </a:lstStyle>
          <a:p>
            <a:pPr lvl="0"/>
            <a:r>
              <a:rPr lang="en-US"/>
              <a:t>[Ex: Drive awareness to website amongst adults 25-34 in market interested in new trucks]</a:t>
            </a:r>
          </a:p>
          <a:p>
            <a:pPr lvl="0"/>
            <a:r>
              <a:rPr lang="en-US"/>
              <a:t>[Ex: Increase form fills for used car sales appointments]</a:t>
            </a:r>
          </a:p>
          <a:p>
            <a:pPr lvl="0"/>
            <a:r>
              <a:rPr lang="en-US"/>
              <a:t>[Ex: Another example of what success looks like]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8A91914D-E329-1340-87E2-69B7542C1CA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99212" y="5913608"/>
            <a:ext cx="4586518" cy="1145831"/>
          </a:xfrm>
        </p:spPr>
        <p:txBody>
          <a:bodyPr>
            <a:noAutofit/>
          </a:bodyPr>
          <a:lstStyle>
            <a:lvl1pPr marL="255792" indent="-255792">
              <a:buFont typeface="Arial" panose="020B0604020202020204" pitchFamily="34" charset="0"/>
              <a:buChar char="•"/>
              <a:defRPr sz="1492"/>
            </a:lvl1pPr>
            <a:lvl2pPr marL="545587" indent="0">
              <a:buNone/>
              <a:defRPr sz="1492"/>
            </a:lvl2pPr>
            <a:lvl3pPr marL="1091173" indent="0">
              <a:buNone/>
              <a:defRPr sz="1492"/>
            </a:lvl3pPr>
            <a:lvl4pPr marL="1636760" indent="0">
              <a:buNone/>
              <a:defRPr sz="1492"/>
            </a:lvl4pPr>
            <a:lvl5pPr marL="2182348" indent="0">
              <a:buNone/>
              <a:defRPr sz="1492"/>
            </a:lvl5pPr>
          </a:lstStyle>
          <a:p>
            <a:pPr lvl="0"/>
            <a:r>
              <a:rPr lang="en-US"/>
              <a:t>[Ex: Get more in-store foot traffic]</a:t>
            </a:r>
          </a:p>
          <a:p>
            <a:pPr lvl="0"/>
            <a:r>
              <a:rPr lang="en-US"/>
              <a:t>[Ex: Sell more Chevy </a:t>
            </a:r>
            <a:r>
              <a:rPr lang="en-US" err="1"/>
              <a:t>Silverados</a:t>
            </a:r>
            <a:r>
              <a:rPr lang="en-US"/>
              <a:t> in Q1]</a:t>
            </a:r>
          </a:p>
          <a:p>
            <a:pPr lvl="0"/>
            <a:r>
              <a:rPr lang="en-US"/>
              <a:t>[Ex: Increase used car sales in general]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59281D-A37E-0046-B3EB-2C12DCADBEEE}"/>
              </a:ext>
            </a:extLst>
          </p:cNvPr>
          <p:cNvSpPr/>
          <p:nvPr userDrawn="1"/>
        </p:nvSpPr>
        <p:spPr>
          <a:xfrm>
            <a:off x="0" y="0"/>
            <a:ext cx="1251124" cy="822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2" b="0" i="0">
              <a:latin typeface="Spartan Regular" pitchFamily="2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EBB8EF3-DB49-E74A-A830-AB8C309D4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262413" y="3500846"/>
            <a:ext cx="7782340" cy="1244732"/>
          </a:xfrm>
        </p:spPr>
        <p:txBody>
          <a:bodyPr>
            <a:normAutofit/>
          </a:bodyPr>
          <a:lstStyle>
            <a:lvl1pPr algn="ctr">
              <a:defRPr sz="4028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r>
              <a:rPr lang="en-US"/>
              <a:t>THE NEW MARKETING FUNNEL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AF028499-CD2C-1544-A1CA-8A77144E0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5925" y="341609"/>
            <a:ext cx="8217634" cy="900888"/>
          </a:xfrm>
        </p:spPr>
        <p:txBody>
          <a:bodyPr/>
          <a:lstStyle>
            <a:lvl1pPr marL="0" indent="0" algn="ctr">
              <a:buNone/>
              <a:defRPr/>
            </a:lvl1pPr>
            <a:lvl2pPr marL="545587" indent="0" algn="ctr">
              <a:buNone/>
              <a:defRPr/>
            </a:lvl2pPr>
            <a:lvl3pPr marL="1091173" indent="0" algn="ctr">
              <a:buNone/>
              <a:defRPr/>
            </a:lvl3pPr>
            <a:lvl4pPr marL="1636760" indent="0" algn="ctr">
              <a:buNone/>
              <a:defRPr/>
            </a:lvl4pPr>
            <a:lvl5pPr marL="2182348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D4BB2-A431-704E-B5EB-F2878922851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691251" y="2013878"/>
            <a:ext cx="4519158" cy="1143000"/>
          </a:xfrm>
        </p:spPr>
        <p:txBody>
          <a:bodyPr>
            <a:normAutofit/>
          </a:bodyPr>
          <a:lstStyle>
            <a:lvl1pPr marL="0" indent="0" algn="ctr">
              <a:buNone/>
              <a:defRPr sz="179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A97988-D80C-5742-9157-0F6A570AD75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232611" y="3729038"/>
            <a:ext cx="3781309" cy="554134"/>
          </a:xfrm>
        </p:spPr>
        <p:txBody>
          <a:bodyPr>
            <a:normAutofit/>
          </a:bodyPr>
          <a:lstStyle>
            <a:lvl1pPr marL="0" indent="0" algn="ctr">
              <a:buNone/>
              <a:defRPr sz="179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622614B-4CA4-EC47-924C-024624718E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5253" y="5114739"/>
            <a:ext cx="2216022" cy="437735"/>
          </a:xfrm>
        </p:spPr>
        <p:txBody>
          <a:bodyPr>
            <a:normAutofit/>
          </a:bodyPr>
          <a:lstStyle>
            <a:lvl1pPr marL="0" indent="0" algn="ctr">
              <a:buNone/>
              <a:defRPr sz="179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F1D476-A79D-574D-A1E2-1F3C1E3531D0}"/>
              </a:ext>
            </a:extLst>
          </p:cNvPr>
          <p:cNvSpPr/>
          <p:nvPr userDrawn="1"/>
        </p:nvSpPr>
        <p:spPr>
          <a:xfrm>
            <a:off x="12364872" y="7397087"/>
            <a:ext cx="1843666" cy="851254"/>
          </a:xfrm>
          <a:prstGeom prst="rect">
            <a:avLst/>
          </a:prstGeom>
          <a:solidFill>
            <a:srgbClr val="E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210" tIns="34105" rIns="68210" bIns="341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2" b="0" i="0">
              <a:latin typeface="Spartan Regular" pitchFamily="2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26D457-9033-3746-8AF9-C24126AB8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6464" y="7655683"/>
            <a:ext cx="1340482" cy="334062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2FEC954-6ADF-EE46-917B-A0A8CDFC56D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72391" y="6372039"/>
            <a:ext cx="2216022" cy="437735"/>
          </a:xfrm>
        </p:spPr>
        <p:txBody>
          <a:bodyPr>
            <a:normAutofit/>
          </a:bodyPr>
          <a:lstStyle>
            <a:lvl1pPr marL="0" indent="0" algn="ctr">
              <a:buNone/>
              <a:defRPr sz="179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16631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3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B7BD4C46-8B37-E849-BAA0-80AB4272CB3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fld id="{2B3E0FC8-A31B-6644-89BF-B5E763DA9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50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5" r:id="rId13"/>
    <p:sldLayoutId id="2147483676" r:id="rId14"/>
    <p:sldLayoutId id="2147483677" r:id="rId15"/>
    <p:sldLayoutId id="2147483685" r:id="rId16"/>
    <p:sldLayoutId id="2147483679" r:id="rId17"/>
    <p:sldLayoutId id="2147483681" r:id="rId18"/>
    <p:sldLayoutId id="2147483683" r:id="rId19"/>
    <p:sldLayoutId id="2147483687" r:id="rId20"/>
    <p:sldLayoutId id="2147483688" r:id="rId21"/>
    <p:sldLayoutId id="2147483689" r:id="rId2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b="1" i="0" kern="1200">
          <a:solidFill>
            <a:schemeClr val="tx1"/>
          </a:solidFill>
          <a:latin typeface="Avenir Next Demi Bold" panose="020B0503020202020204" pitchFamily="34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7.jpe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0.jpe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image" Target="../media/image39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9.sv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6.jpeg"/><Relationship Id="rId7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5.svg"/><Relationship Id="rId4" Type="http://schemas.openxmlformats.org/officeDocument/2006/relationships/image" Target="../media/image47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9.jpeg"/><Relationship Id="rId7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5.svg"/><Relationship Id="rId4" Type="http://schemas.openxmlformats.org/officeDocument/2006/relationships/image" Target="../media/image50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5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59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11.sv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59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11.sv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1.jpeg"/><Relationship Id="rId7" Type="http://schemas.openxmlformats.org/officeDocument/2006/relationships/image" Target="../media/image11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3.jpeg"/><Relationship Id="rId10" Type="http://schemas.openxmlformats.org/officeDocument/2006/relationships/image" Target="../media/image14.png"/><Relationship Id="rId4" Type="http://schemas.openxmlformats.org/officeDocument/2006/relationships/image" Target="../media/image62.png"/><Relationship Id="rId9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1.sv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6727EC3-6C6E-4107-CBF0-C49F284153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3909060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1743076" y="4347452"/>
            <a:ext cx="10220324" cy="28441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2243574" y="4974486"/>
            <a:ext cx="9219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 NEW DIGITAL SOLUTIONS</a:t>
            </a:r>
            <a:endParaRPr lang="id-ID" sz="5600" b="1" dirty="0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32917" y="6555626"/>
            <a:ext cx="3274148" cy="0"/>
          </a:xfrm>
          <a:prstGeom prst="straightConnector1">
            <a:avLst/>
          </a:prstGeom>
          <a:ln w="19050">
            <a:solidFill>
              <a:srgbClr val="6776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771865" y="1588965"/>
            <a:ext cx="1202973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consumer as they listen to Spotify, Pandora and other online radio players: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771865" y="2050630"/>
            <a:ext cx="823550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target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specific audiences based upon demographics or interests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Extends beyond the reach of radio coverage areas</a:t>
            </a:r>
            <a:endParaRPr lang="en-US" sz="20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consumers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while they listen to music or are immersed in Podcasting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Non-skippable and non-clickable audio is delivered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easy half-step for radio buyers to try digital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not about where you deliver (Pandora vs Spotify) it’s about WHO you deliver too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282DAA-5D24-AFDD-DA51-5449F3AD63A6}"/>
              </a:ext>
            </a:extLst>
          </p:cNvPr>
          <p:cNvSpPr/>
          <p:nvPr/>
        </p:nvSpPr>
        <p:spPr>
          <a:xfrm>
            <a:off x="929519" y="673060"/>
            <a:ext cx="132909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Programmatic Audio: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9D3982-43FB-EC09-EEDA-90473D217B30}"/>
              </a:ext>
            </a:extLst>
          </p:cNvPr>
          <p:cNvSpPr txBox="1"/>
          <p:nvPr/>
        </p:nvSpPr>
        <p:spPr>
          <a:xfrm>
            <a:off x="850046" y="4985460"/>
            <a:ext cx="87353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Awareness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Audio spots (:15 or :30)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Behavioral Targeting will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 the demographic or interests of the desired audience to reach (pick only ONE segment)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E92277-3E2C-CF2B-889B-D025E3E3F67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F6D4A-7094-4E2E-0631-0907D37E69E9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8CAE4-E884-82A8-1A85-588EB30ADBFA}"/>
              </a:ext>
            </a:extLst>
          </p:cNvPr>
          <p:cNvSpPr txBox="1"/>
          <p:nvPr/>
        </p:nvSpPr>
        <p:spPr>
          <a:xfrm>
            <a:off x="10016359" y="2584959"/>
            <a:ext cx="4120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Provide radio ad copy or other produced audio</a:t>
            </a:r>
          </a:p>
          <a:p>
            <a:endParaRPr lang="en-US"/>
          </a:p>
          <a:p>
            <a:r>
              <a:rPr lang="en-US" b="1"/>
              <a:t>Behaviors/Demographics to Target: </a:t>
            </a:r>
            <a:r>
              <a:rPr lang="en-US"/>
              <a:t>What are the demographics and interests of ideal consumers?</a:t>
            </a:r>
          </a:p>
          <a:p>
            <a:r>
              <a:rPr lang="en-US" b="1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50A59F-B7D0-9F1E-24F7-259CDF2D174A}"/>
              </a:ext>
            </a:extLst>
          </p:cNvPr>
          <p:cNvSpPr/>
          <p:nvPr/>
        </p:nvSpPr>
        <p:spPr>
          <a:xfrm>
            <a:off x="771865" y="4565376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0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66" y="1493363"/>
            <a:ext cx="11653469" cy="5826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BF9342-31D2-4BCE-A8B2-922DB496AA6B}"/>
              </a:ext>
            </a:extLst>
          </p:cNvPr>
          <p:cNvSpPr txBox="1"/>
          <p:nvPr/>
        </p:nvSpPr>
        <p:spPr>
          <a:xfrm>
            <a:off x="610472" y="358729"/>
            <a:ext cx="13064177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300">
                <a:latin typeface="Oswald" panose="00000500000000000000" pitchFamily="2" charset="0"/>
              </a:rPr>
              <a:t>STV – Online video entertainment your way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B06B56-E1A8-4706-91CB-010024DC1F71}"/>
              </a:ext>
            </a:extLst>
          </p:cNvPr>
          <p:cNvSpPr/>
          <p:nvPr/>
        </p:nvSpPr>
        <p:spPr>
          <a:xfrm>
            <a:off x="1488466" y="1493363"/>
            <a:ext cx="11653469" cy="5826734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8" descr="Popcornflix and its alternative that you have not tried before -  Blogsjunction">
            <a:extLst>
              <a:ext uri="{FF2B5EF4-FFF2-40B4-BE49-F238E27FC236}">
                <a16:creationId xmlns:a16="http://schemas.microsoft.com/office/drawing/2014/main" id="{50380365-5109-40D9-9EFC-EAFBF658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31" y="3733080"/>
            <a:ext cx="3426233" cy="15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Win a $200 Gift Card for Tubi TV">
            <a:extLst>
              <a:ext uri="{FF2B5EF4-FFF2-40B4-BE49-F238E27FC236}">
                <a16:creationId xmlns:a16="http://schemas.microsoft.com/office/drawing/2014/main" id="{683DE8D1-50D5-4185-8C73-35E3AFAF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89" y="1747141"/>
            <a:ext cx="2231154" cy="223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D30B6103-5CDD-46D6-B3C8-D1B21311A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36" y="4303003"/>
            <a:ext cx="2940676" cy="7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Crunchyroll Logo - PNG and Vector - Logo Download">
            <a:extLst>
              <a:ext uri="{FF2B5EF4-FFF2-40B4-BE49-F238E27FC236}">
                <a16:creationId xmlns:a16="http://schemas.microsoft.com/office/drawing/2014/main" id="{ED0E6BAF-98C0-44E2-AD85-CBE6A0D0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75" y="6123541"/>
            <a:ext cx="3267710" cy="6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ackle Logo - PNG and Vector - Logo Download">
            <a:extLst>
              <a:ext uri="{FF2B5EF4-FFF2-40B4-BE49-F238E27FC236}">
                <a16:creationId xmlns:a16="http://schemas.microsoft.com/office/drawing/2014/main" id="{9A28768B-8A2B-46FE-B4D0-48B81BA7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23" y="6190148"/>
            <a:ext cx="2718886" cy="5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C0A42F2-CED3-4E26-AC9E-E77DB1FE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23" y="2884290"/>
            <a:ext cx="2020674" cy="10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ducing Roku TV">
            <a:extLst>
              <a:ext uri="{FF2B5EF4-FFF2-40B4-BE49-F238E27FC236}">
                <a16:creationId xmlns:a16="http://schemas.microsoft.com/office/drawing/2014/main" id="{3D13A01E-98A1-444B-A706-6B8B2AA3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397" y="2152875"/>
            <a:ext cx="3278736" cy="8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Db TV - Cordcutting.com">
            <a:extLst>
              <a:ext uri="{FF2B5EF4-FFF2-40B4-BE49-F238E27FC236}">
                <a16:creationId xmlns:a16="http://schemas.microsoft.com/office/drawing/2014/main" id="{F8BB28C6-EC80-4D4E-987D-9682B43E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70" y="5027145"/>
            <a:ext cx="2715376" cy="7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38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72341" y="1686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7B793167-DB70-AF82-C647-E0FA6C9669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20" y="848674"/>
            <a:ext cx="5522976" cy="5848426"/>
          </a:xfrm>
          <a:prstGeom prst="snip1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033509" y="849193"/>
            <a:ext cx="8358629" cy="58484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6584880" y="1276662"/>
            <a:ext cx="76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STREAMING TELEVISION (STV)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6584880" y="1996224"/>
            <a:ext cx="72977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Reach consumers who watch their shows and news online by delivering :15 and :30 non-skippable video ads on streaming platforms like Sling, Pluto, and Tubi, through devices like Roku, Amazon Fire, and PlayStation.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602BE8-BF57-FEDF-1F72-5AFF0959BA77}"/>
              </a:ext>
            </a:extLst>
          </p:cNvPr>
          <p:cNvSpPr/>
          <p:nvPr/>
        </p:nvSpPr>
        <p:spPr>
          <a:xfrm>
            <a:off x="6584880" y="4832798"/>
            <a:ext cx="7297731" cy="1642623"/>
          </a:xfrm>
          <a:prstGeom prst="rect">
            <a:avLst/>
          </a:prstGeom>
          <a:solidFill>
            <a:srgbClr val="6776DB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880" y="3050493"/>
            <a:ext cx="7472764" cy="14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Engaged Viewers: </a:t>
            </a:r>
            <a:r>
              <a:rPr lang="en-US" sz="1500">
                <a:solidFill>
                  <a:schemeClr val="tx1"/>
                </a:solidFill>
              </a:rPr>
              <a:t>Reach consumers watching their favorite shows on popular streaming platforms.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Precise Targeting: </a:t>
            </a:r>
            <a:r>
              <a:rPr lang="en-US" sz="1500">
                <a:solidFill>
                  <a:schemeClr val="tx1"/>
                </a:solidFill>
              </a:rPr>
              <a:t>Tailor your ads to specific demographics, interests, and behaviors.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 </a:t>
            </a:r>
            <a:r>
              <a:rPr lang="en-US" sz="1500">
                <a:solidFill>
                  <a:schemeClr val="tx1"/>
                </a:solidFill>
              </a:rPr>
              <a:t>Measure completions rate, reach and frequency</a:t>
            </a:r>
          </a:p>
        </p:txBody>
      </p:sp>
      <p:sp>
        <p:nvSpPr>
          <p:cNvPr id="9" name="Google Shape;84;p13">
            <a:extLst>
              <a:ext uri="{FF2B5EF4-FFF2-40B4-BE49-F238E27FC236}">
                <a16:creationId xmlns:a16="http://schemas.microsoft.com/office/drawing/2014/main" id="{2FD989BB-ABBB-5C63-3B8F-F1DE00B40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988" y="4832798"/>
            <a:ext cx="6829669" cy="160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500" b="1">
                <a:solidFill>
                  <a:schemeClr val="tx1"/>
                </a:solidFill>
              </a:rPr>
              <a:t>Amplify Your Impact: </a:t>
            </a:r>
            <a:r>
              <a:rPr lang="en-US" sz="1500">
                <a:solidFill>
                  <a:schemeClr val="tx1"/>
                </a:solidFill>
              </a:rPr>
              <a:t>Imagine being part of viewers’ favorite shows with non-skippable ads. This tactic ensures your message gets through and resonates deeply, driving immediate engagement and brand loyalty. With over 33 million cord-cutters in the US and a 20% increase in streaming viewership, leveraging STV ensures you capture a significant audience shifting from traditional cable to streaming.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2B3DF-C589-4077-98D3-289D6837B849}"/>
              </a:ext>
            </a:extLst>
          </p:cNvPr>
          <p:cNvSpPr/>
          <p:nvPr/>
        </p:nvSpPr>
        <p:spPr>
          <a:xfrm>
            <a:off x="1121030" y="6114686"/>
            <a:ext cx="4553655" cy="582414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70E60-312A-EB7A-0195-314E7D39A1F0}"/>
              </a:ext>
            </a:extLst>
          </p:cNvPr>
          <p:cNvSpPr txBox="1"/>
          <p:nvPr/>
        </p:nvSpPr>
        <p:spPr>
          <a:xfrm>
            <a:off x="1113019" y="6124356"/>
            <a:ext cx="456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AWARENESS</a:t>
            </a:r>
            <a:endParaRPr kumimoji="0" lang="id-ID" sz="32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45AF88-B392-015E-AC76-81681C96A9C0}"/>
              </a:ext>
            </a:extLst>
          </p:cNvPr>
          <p:cNvSpPr txBox="1"/>
          <p:nvPr/>
        </p:nvSpPr>
        <p:spPr>
          <a:xfrm>
            <a:off x="8563139" y="7460026"/>
            <a:ext cx="1782041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37305-B9D0-123F-8FC9-165834C8C3A9}"/>
              </a:ext>
            </a:extLst>
          </p:cNvPr>
          <p:cNvSpPr txBox="1"/>
          <p:nvPr/>
        </p:nvSpPr>
        <p:spPr>
          <a:xfrm>
            <a:off x="10601793" y="7472647"/>
            <a:ext cx="1244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STV Video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484AB3-B381-C8DC-5B7B-BDFE6F82B6BE}"/>
              </a:ext>
            </a:extLst>
          </p:cNvPr>
          <p:cNvSpPr txBox="1"/>
          <p:nvPr/>
        </p:nvSpPr>
        <p:spPr>
          <a:xfrm>
            <a:off x="11747976" y="745933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144D25-C1E6-3F3E-6DD1-EF607FB2E6A1}"/>
              </a:ext>
            </a:extLst>
          </p:cNvPr>
          <p:cNvSpPr txBox="1"/>
          <p:nvPr/>
        </p:nvSpPr>
        <p:spPr>
          <a:xfrm>
            <a:off x="12950948" y="7470440"/>
            <a:ext cx="1885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Smart Televisions</a:t>
            </a:r>
          </a:p>
        </p:txBody>
      </p:sp>
      <p:pic>
        <p:nvPicPr>
          <p:cNvPr id="45" name="Graphic 19">
            <a:extLst>
              <a:ext uri="{FF2B5EF4-FFF2-40B4-BE49-F238E27FC236}">
                <a16:creationId xmlns:a16="http://schemas.microsoft.com/office/drawing/2014/main" id="{1FE80FE8-1EF4-6124-53EF-9307C32E0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2707359" y="7478997"/>
            <a:ext cx="229703" cy="22970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656E88D-8F46-F24E-4CD2-0348FAB313AE}"/>
              </a:ext>
            </a:extLst>
          </p:cNvPr>
          <p:cNvCxnSpPr/>
          <p:nvPr/>
        </p:nvCxnSpPr>
        <p:spPr>
          <a:xfrm flipV="1">
            <a:off x="11449911" y="7127874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Graphic 48">
            <a:extLst>
              <a:ext uri="{FF2B5EF4-FFF2-40B4-BE49-F238E27FC236}">
                <a16:creationId xmlns:a16="http://schemas.microsoft.com/office/drawing/2014/main" id="{D14A9429-6F1E-F94B-937D-19336A42B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7230" y="7380408"/>
            <a:ext cx="282239" cy="3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813906" y="1742820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consumers as they watch Online TV or Streaming Television (STV):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13906" y="2320980"/>
            <a:ext cx="893969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specific consumers by behaviors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</a:t>
            </a:r>
            <a:r>
              <a:rPr lang="en-US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demographics, content they prefer (Sports, Health, Sci-Fi, True Crime) </a:t>
            </a:r>
            <a:r>
              <a:rPr lang="en-US" sz="2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Target everyone in the area</a:t>
            </a:r>
            <a:endParaRPr lang="en-US" sz="2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</a:t>
            </a:r>
            <a:r>
              <a:rPr lang="en-US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“cord-cutters” and “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 Nevers” outside of Traditional Broadcast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 flexible than Traditional Broadcast TV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 expensive than Traditional Broadcast TV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 skippable and non-clickable TV spots</a:t>
            </a:r>
          </a:p>
          <a:p>
            <a:endParaRPr lang="en-US" sz="2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F8EC3-601F-3C5B-1B95-34692CE18578}"/>
              </a:ext>
            </a:extLst>
          </p:cNvPr>
          <p:cNvSpPr/>
          <p:nvPr/>
        </p:nvSpPr>
        <p:spPr>
          <a:xfrm>
            <a:off x="929520" y="673060"/>
            <a:ext cx="10543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STV: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A1300-6C6B-767F-4D97-17306370F06F}"/>
              </a:ext>
            </a:extLst>
          </p:cNvPr>
          <p:cNvSpPr txBox="1"/>
          <p:nvPr/>
        </p:nvSpPr>
        <p:spPr>
          <a:xfrm>
            <a:off x="892087" y="4943420"/>
            <a:ext cx="77684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Smart/WIFI Connect Televisions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Awareness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Hi-Def Video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(:15, :30 or :60)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  <a:endParaRPr lang="en-US" sz="20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targeted via Behavioral Targeting will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 the demographic or interests of the desired audience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B520-69BD-E30E-16B0-50730DB47792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8CB53-199B-F4C2-33A1-F4F5E486B161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31624-1455-D6A1-E35A-05699BD34E32}"/>
              </a:ext>
            </a:extLst>
          </p:cNvPr>
          <p:cNvSpPr txBox="1"/>
          <p:nvPr/>
        </p:nvSpPr>
        <p:spPr>
          <a:xfrm>
            <a:off x="10016359" y="2584959"/>
            <a:ext cx="4120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Provide TV Ad copy or other produced video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r>
              <a:rPr lang="en-US" b="1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2BDEB-7EF6-4977-74E3-FE4467FF2709}"/>
              </a:ext>
            </a:extLst>
          </p:cNvPr>
          <p:cNvSpPr/>
          <p:nvPr/>
        </p:nvSpPr>
        <p:spPr>
          <a:xfrm>
            <a:off x="835870" y="459266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06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2042" y="0"/>
            <a:ext cx="11028359" cy="8229600"/>
          </a:xfrm>
          <a:prstGeom prst="rect">
            <a:avLst/>
          </a:pr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033509" y="849193"/>
            <a:ext cx="8358629" cy="58484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6584880" y="1276662"/>
            <a:ext cx="76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YOUTUBE TRUEVIEW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8879221" y="2453371"/>
            <a:ext cx="42982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Deliver highly targeted, skippable pre-roll videos to engaged viewers on YouTube with TrueView.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602BE8-BF57-FEDF-1F72-5AFF0959BA77}"/>
              </a:ext>
            </a:extLst>
          </p:cNvPr>
          <p:cNvSpPr/>
          <p:nvPr/>
        </p:nvSpPr>
        <p:spPr>
          <a:xfrm>
            <a:off x="6584880" y="5268705"/>
            <a:ext cx="7297731" cy="1055687"/>
          </a:xfrm>
          <a:prstGeom prst="rect">
            <a:avLst/>
          </a:prstGeom>
          <a:solidFill>
            <a:srgbClr val="999999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17" y="3811749"/>
            <a:ext cx="747276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High Engagement: </a:t>
            </a:r>
            <a:r>
              <a:rPr lang="en-US" sz="1500">
                <a:solidFill>
                  <a:schemeClr val="tx1"/>
                </a:solidFill>
              </a:rPr>
              <a:t>Capture attention with skippable videos.</a:t>
            </a:r>
          </a:p>
          <a:p>
            <a:endParaRPr lang="en-US" sz="1500" b="1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Targeted Reach: </a:t>
            </a:r>
            <a:r>
              <a:rPr lang="en-US" sz="1500">
                <a:solidFill>
                  <a:schemeClr val="tx1"/>
                </a:solidFill>
              </a:rPr>
              <a:t>Deliver ads to specific audiences.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Efficient: </a:t>
            </a:r>
            <a:r>
              <a:rPr lang="en-US" sz="1500">
                <a:solidFill>
                  <a:schemeClr val="tx1"/>
                </a:solidFill>
              </a:rPr>
              <a:t>Only completed videos count against client budgets</a:t>
            </a:r>
          </a:p>
          <a:p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9" name="Google Shape;84;p13">
            <a:extLst>
              <a:ext uri="{FF2B5EF4-FFF2-40B4-BE49-F238E27FC236}">
                <a16:creationId xmlns:a16="http://schemas.microsoft.com/office/drawing/2014/main" id="{2FD989BB-ABBB-5C63-3B8F-F1DE00B40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389" y="5268705"/>
            <a:ext cx="675664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500" b="1">
                <a:solidFill>
                  <a:schemeClr val="tx1"/>
                </a:solidFill>
              </a:rPr>
              <a:t>Amplify Your Impact: </a:t>
            </a:r>
            <a:r>
              <a:rPr lang="en-US" sz="1500">
                <a:solidFill>
                  <a:schemeClr val="tx1"/>
                </a:solidFill>
              </a:rPr>
              <a:t>Hold viewers’ attention right before their favorite videos. This tactic drives immediate engagement and interest, turning viewers into customers.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EF2424-D3C7-374F-71E6-D75EAB607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878" y="2168072"/>
            <a:ext cx="2096305" cy="1447761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6DD485A-3533-9B8E-5F27-1058261F8077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37" y="862820"/>
            <a:ext cx="5529496" cy="5834799"/>
          </a:xfrm>
          <a:prstGeom prst="snip1Rect">
            <a:avLst>
              <a:gd name="adj" fmla="val 16566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2436A6-8E7B-2620-3EC4-01936359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1" y="2054035"/>
            <a:ext cx="5534040" cy="3123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311E52-40FC-D2CE-C2D9-BFA84A7D099A}"/>
              </a:ext>
            </a:extLst>
          </p:cNvPr>
          <p:cNvGrpSpPr/>
          <p:nvPr/>
        </p:nvGrpSpPr>
        <p:grpSpPr>
          <a:xfrm>
            <a:off x="1153333" y="6127713"/>
            <a:ext cx="4561667" cy="590922"/>
            <a:chOff x="10068733" y="5014482"/>
            <a:chExt cx="4561667" cy="5909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5CC011-64E0-D368-9AF7-4A97C5306774}"/>
                </a:ext>
              </a:extLst>
            </p:cNvPr>
            <p:cNvSpPr/>
            <p:nvPr/>
          </p:nvSpPr>
          <p:spPr>
            <a:xfrm>
              <a:off x="10076745" y="5014482"/>
              <a:ext cx="4553655" cy="582414"/>
            </a:xfrm>
            <a:prstGeom prst="rect">
              <a:avLst/>
            </a:prstGeom>
            <a:solidFill>
              <a:srgbClr val="667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858A57-12C2-9B39-C35D-54D5B7F8AFEF}"/>
                </a:ext>
              </a:extLst>
            </p:cNvPr>
            <p:cNvSpPr txBox="1"/>
            <p:nvPr/>
          </p:nvSpPr>
          <p:spPr>
            <a:xfrm>
              <a:off x="10068733" y="5020629"/>
              <a:ext cx="456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AWARENESS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21DCF4-1E09-9D86-3858-9A34BC4EE1D1}"/>
              </a:ext>
            </a:extLst>
          </p:cNvPr>
          <p:cNvSpPr txBox="1"/>
          <p:nvPr/>
        </p:nvSpPr>
        <p:spPr>
          <a:xfrm>
            <a:off x="11966575" y="7952601"/>
            <a:ext cx="2663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64"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Mocks for illustrative purposes only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339171ED-B096-F65C-FE17-0220EFEB130B}"/>
              </a:ext>
            </a:extLst>
          </p:cNvPr>
          <p:cNvSpPr txBox="1"/>
          <p:nvPr/>
        </p:nvSpPr>
        <p:spPr>
          <a:xfrm>
            <a:off x="8311985" y="7472941"/>
            <a:ext cx="22244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:15, :30 or :60  Video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82F37-3DB8-C06F-8B88-C7AD5B42627D}"/>
              </a:ext>
            </a:extLst>
          </p:cNvPr>
          <p:cNvSpPr txBox="1"/>
          <p:nvPr/>
        </p:nvSpPr>
        <p:spPr>
          <a:xfrm>
            <a:off x="6313647" y="744317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OPTION: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B2F0B061-DA5B-6B5E-D064-F6E45B212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2508" y="7479763"/>
            <a:ext cx="237738" cy="2377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9FD1F69-1637-3AAB-5985-65BC25395940}"/>
              </a:ext>
            </a:extLst>
          </p:cNvPr>
          <p:cNvSpPr txBox="1"/>
          <p:nvPr/>
        </p:nvSpPr>
        <p:spPr>
          <a:xfrm>
            <a:off x="10342183" y="7448764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FF9E97-842C-7683-BE1C-0C8C2E0DC4E9}"/>
              </a:ext>
            </a:extLst>
          </p:cNvPr>
          <p:cNvSpPr txBox="1"/>
          <p:nvPr/>
        </p:nvSpPr>
        <p:spPr>
          <a:xfrm>
            <a:off x="11513424" y="7472667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042511-93E5-3AD2-BDD2-FE4D601D08BC}"/>
              </a:ext>
            </a:extLst>
          </p:cNvPr>
          <p:cNvSpPr txBox="1"/>
          <p:nvPr/>
        </p:nvSpPr>
        <p:spPr>
          <a:xfrm>
            <a:off x="12503252" y="7470942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86BB4E-39A0-C8A9-9F11-93157BC6FFD8}"/>
              </a:ext>
            </a:extLst>
          </p:cNvPr>
          <p:cNvSpPr txBox="1"/>
          <p:nvPr/>
        </p:nvSpPr>
        <p:spPr>
          <a:xfrm>
            <a:off x="13408585" y="7473459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41" name="Graphic 19">
            <a:extLst>
              <a:ext uri="{FF2B5EF4-FFF2-40B4-BE49-F238E27FC236}">
                <a16:creationId xmlns:a16="http://schemas.microsoft.com/office/drawing/2014/main" id="{AAC723FB-3F87-EE0C-C298-3BB41FB356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3202629" y="7483476"/>
            <a:ext cx="229703" cy="229703"/>
          </a:xfrm>
          <a:prstGeom prst="rect">
            <a:avLst/>
          </a:prstGeom>
        </p:spPr>
      </p:pic>
      <p:pic>
        <p:nvPicPr>
          <p:cNvPr id="42" name="Graphic 15">
            <a:extLst>
              <a:ext uri="{FF2B5EF4-FFF2-40B4-BE49-F238E27FC236}">
                <a16:creationId xmlns:a16="http://schemas.microsoft.com/office/drawing/2014/main" id="{EB00DC7F-437F-45AB-3CA7-6388F77EC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2287233" y="7467765"/>
            <a:ext cx="236587" cy="236587"/>
          </a:xfrm>
          <a:prstGeom prst="rect">
            <a:avLst/>
          </a:prstGeom>
        </p:spPr>
      </p:pic>
      <p:pic>
        <p:nvPicPr>
          <p:cNvPr id="43" name="Graphic 17">
            <a:extLst>
              <a:ext uri="{FF2B5EF4-FFF2-40B4-BE49-F238E27FC236}">
                <a16:creationId xmlns:a16="http://schemas.microsoft.com/office/drawing/2014/main" id="{12162B84-1B9D-34C8-ED8D-A56215B29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1304963" y="7456521"/>
            <a:ext cx="239433" cy="23943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133E20-FEE1-B9BC-8CC0-89863BB46B67}"/>
              </a:ext>
            </a:extLst>
          </p:cNvPr>
          <p:cNvCxnSpPr/>
          <p:nvPr/>
        </p:nvCxnSpPr>
        <p:spPr>
          <a:xfrm flipV="1">
            <a:off x="9927561" y="7179309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6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761356" y="1915506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Educate consumers whil</a:t>
            </a:r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they are in a learning mindset: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34929" y="2315616"/>
            <a:ext cx="118346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specific interests or demographics to educate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charge to your client if the consumer skips any of the video 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 efficient way to brand and educate specific consumers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Provides SEO lift over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2DA07E-C6FB-3FA1-DE74-C8D76C79B9AA}"/>
              </a:ext>
            </a:extLst>
          </p:cNvPr>
          <p:cNvSpPr/>
          <p:nvPr/>
        </p:nvSpPr>
        <p:spPr>
          <a:xfrm>
            <a:off x="929520" y="673060"/>
            <a:ext cx="10543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YouTube: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6F467-B34A-3C02-6994-63359E3C4B87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EC70B-92EB-1EF6-883B-B6C2252D0EB1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442A3-691D-08BC-A293-47AD3E25AE5D}"/>
              </a:ext>
            </a:extLst>
          </p:cNvPr>
          <p:cNvSpPr txBox="1"/>
          <p:nvPr/>
        </p:nvSpPr>
        <p:spPr>
          <a:xfrm>
            <a:off x="10016359" y="2584959"/>
            <a:ext cx="41200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Provide TV Ad copy or other produced video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35097-91D0-1ACA-7034-C817C312A69C}"/>
              </a:ext>
            </a:extLst>
          </p:cNvPr>
          <p:cNvSpPr txBox="1"/>
          <p:nvPr/>
        </p:nvSpPr>
        <p:spPr>
          <a:xfrm>
            <a:off x="839537" y="4566603"/>
            <a:ext cx="77684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Mobile, Desktop &amp; Tablet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Awareness (consumers generally don’t click YouTube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videos)</a:t>
            </a:r>
            <a:endParaRPr lang="en-US" sz="20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Video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(:15, :30 or :60)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  <a:endParaRPr lang="en-US" sz="20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targeted via Behavioral Targeting will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 the demographic or interests of the desired audience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7CDE4B-2CBE-5654-9B21-EA3BCF8CFDA7}"/>
              </a:ext>
            </a:extLst>
          </p:cNvPr>
          <p:cNvSpPr/>
          <p:nvPr/>
        </p:nvSpPr>
        <p:spPr>
          <a:xfrm>
            <a:off x="814851" y="4209933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348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E1EBB7D-9886-B79E-C233-C4FED2846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0702" y="1866231"/>
            <a:ext cx="1039106" cy="1039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621"/>
            <a:ext cx="4480560" cy="8229600"/>
          </a:xfrm>
          <a:prstGeom prst="rect">
            <a:avLst/>
          </a:prstGeom>
          <a:solidFill>
            <a:srgbClr val="EE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8" name="Right Triangle 7"/>
          <p:cNvSpPr/>
          <p:nvPr/>
        </p:nvSpPr>
        <p:spPr>
          <a:xfrm rot="10800000">
            <a:off x="6414516" y="453074"/>
            <a:ext cx="1691640" cy="169164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F8A2741-8198-0999-6170-604B882B01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8720" y="847939"/>
            <a:ext cx="6537960" cy="6172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224276-8F05-A7BE-942C-99781944D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665" y="936876"/>
            <a:ext cx="4632736" cy="5448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0EA1B-2EFF-73A9-C3E1-768DF2F657F7}"/>
              </a:ext>
            </a:extLst>
          </p:cNvPr>
          <p:cNvSpPr txBox="1"/>
          <p:nvPr/>
        </p:nvSpPr>
        <p:spPr>
          <a:xfrm>
            <a:off x="8418897" y="835717"/>
            <a:ext cx="58895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FACEBOOK/INSTAGRAM MARKETING</a:t>
            </a:r>
            <a:endParaRPr lang="id-ID" sz="38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A6498-A92B-C1FA-EA08-8CF2458263D0}"/>
              </a:ext>
            </a:extLst>
          </p:cNvPr>
          <p:cNvSpPr txBox="1"/>
          <p:nvPr/>
        </p:nvSpPr>
        <p:spPr>
          <a:xfrm>
            <a:off x="8418897" y="2203000"/>
            <a:ext cx="4445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Deliver your message to a vast audience on the world's most dominant social platforms with Facebook/Instagram marketing.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C33B35-B7AC-4090-3AFB-A14C6485BD9F}"/>
              </a:ext>
            </a:extLst>
          </p:cNvPr>
          <p:cNvSpPr/>
          <p:nvPr/>
        </p:nvSpPr>
        <p:spPr>
          <a:xfrm>
            <a:off x="8418897" y="5638559"/>
            <a:ext cx="5738861" cy="1045245"/>
          </a:xfrm>
          <a:prstGeom prst="rect">
            <a:avLst/>
          </a:prstGeom>
          <a:solidFill>
            <a:srgbClr val="6776DB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5" name="Google Shape;84;p13">
            <a:extLst>
              <a:ext uri="{FF2B5EF4-FFF2-40B4-BE49-F238E27FC236}">
                <a16:creationId xmlns:a16="http://schemas.microsoft.com/office/drawing/2014/main" id="{69962158-311C-7240-EA2E-F79BDDAA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897" y="3805839"/>
            <a:ext cx="5567549" cy="10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700" b="1">
                <a:solidFill>
                  <a:schemeClr val="tx1"/>
                </a:solidFill>
              </a:rPr>
              <a:t>Vast Reach: </a:t>
            </a:r>
            <a:r>
              <a:rPr lang="en-US" sz="1700">
                <a:solidFill>
                  <a:schemeClr val="tx1"/>
                </a:solidFill>
              </a:rPr>
              <a:t>Engage a large social media audience.</a:t>
            </a:r>
          </a:p>
          <a:p>
            <a:endParaRPr lang="en-US" sz="1700">
              <a:solidFill>
                <a:schemeClr val="tx1"/>
              </a:solidFill>
            </a:endParaRPr>
          </a:p>
          <a:p>
            <a:r>
              <a:rPr lang="en-US" sz="1700" b="1">
                <a:solidFill>
                  <a:schemeClr val="tx1"/>
                </a:solidFill>
              </a:rPr>
              <a:t>Precise Targeting: </a:t>
            </a:r>
            <a:r>
              <a:rPr lang="en-US" sz="1700">
                <a:solidFill>
                  <a:schemeClr val="tx1"/>
                </a:solidFill>
              </a:rPr>
              <a:t>Deliver ads to specific demographics and interests.</a:t>
            </a:r>
          </a:p>
          <a:p>
            <a:endParaRPr lang="en-US" sz="1700">
              <a:solidFill>
                <a:schemeClr val="tx1"/>
              </a:solidFill>
            </a:endParaRPr>
          </a:p>
        </p:txBody>
      </p:sp>
      <p:sp>
        <p:nvSpPr>
          <p:cNvPr id="16" name="Google Shape;84;p13">
            <a:extLst>
              <a:ext uri="{FF2B5EF4-FFF2-40B4-BE49-F238E27FC236}">
                <a16:creationId xmlns:a16="http://schemas.microsoft.com/office/drawing/2014/main" id="{F8F9D79F-87E7-82FD-DC6A-70623FAD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525" y="5625197"/>
            <a:ext cx="5417388" cy="10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Amplify Your Impact: </a:t>
            </a:r>
            <a:r>
              <a:rPr lang="en-US" sz="1800">
                <a:solidFill>
                  <a:schemeClr val="tx1"/>
                </a:solidFill>
              </a:rPr>
              <a:t>Be the talk of social media. This tactic reaches millions with targeted ads, driving immediate engagement and conversions.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1EB24-5E06-7C1C-0320-F75EF19CFD33}"/>
              </a:ext>
            </a:extLst>
          </p:cNvPr>
          <p:cNvSpPr txBox="1"/>
          <p:nvPr/>
        </p:nvSpPr>
        <p:spPr>
          <a:xfrm>
            <a:off x="0" y="7952601"/>
            <a:ext cx="383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4"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Mocks for illustrative purposes only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F8F33B-EAB3-51F9-800D-6136C8FFC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092" y="2268151"/>
            <a:ext cx="1193136" cy="11931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664C7-7382-7C2C-B488-105DBE920776}"/>
              </a:ext>
            </a:extLst>
          </p:cNvPr>
          <p:cNvSpPr/>
          <p:nvPr/>
        </p:nvSpPr>
        <p:spPr>
          <a:xfrm>
            <a:off x="1752960" y="6476790"/>
            <a:ext cx="5977954" cy="58241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8A840-F078-1963-29AE-55FD568D9DC1}"/>
              </a:ext>
            </a:extLst>
          </p:cNvPr>
          <p:cNvSpPr txBox="1"/>
          <p:nvPr/>
        </p:nvSpPr>
        <p:spPr>
          <a:xfrm>
            <a:off x="1750419" y="6546624"/>
            <a:ext cx="59898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9050">
                  <a:noFill/>
                </a:ln>
                <a:solidFill>
                  <a:srgbClr val="FFFFFF"/>
                </a:solidFill>
                <a:latin typeface="Avenir Next Demi Bold" panose="020B0503020202020204" pitchFamily="34" charset="0"/>
              </a:rPr>
              <a:t>AWARENESS/INTEREST/CONVERSION</a:t>
            </a:r>
            <a:endParaRPr kumimoji="0" lang="id-ID" sz="24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AB502CF3-E5C6-F3E7-E4CC-0FE7CD23E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577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6A8819B7-44CF-C82B-47AA-582E9991F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577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7AB7E187-B755-61D2-1A9C-2645D0EE00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577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7630ED2-517F-463D-D80A-9DD52E678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5275" y="-1577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id="{5E2916AD-746E-73FC-DE8B-C0D2EAC562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5650" y="-1577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6">
            <a:extLst>
              <a:ext uri="{FF2B5EF4-FFF2-40B4-BE49-F238E27FC236}">
                <a16:creationId xmlns:a16="http://schemas.microsoft.com/office/drawing/2014/main" id="{59A33E89-4CBC-1C4C-B2BB-8AE43426B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2727474" cy="27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A077EBAC-F4E1-75E6-94E5-F990FF1FC5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2727474" cy="27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8">
            <a:extLst>
              <a:ext uri="{FF2B5EF4-FFF2-40B4-BE49-F238E27FC236}">
                <a16:creationId xmlns:a16="http://schemas.microsoft.com/office/drawing/2014/main" id="{00DDDEE6-939F-6758-AFFB-BBBD7D555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44463"/>
            <a:ext cx="2727474" cy="27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9">
            <a:extLst>
              <a:ext uri="{FF2B5EF4-FFF2-40B4-BE49-F238E27FC236}">
                <a16:creationId xmlns:a16="http://schemas.microsoft.com/office/drawing/2014/main" id="{CEAFB735-6F48-0492-1502-A0A462787C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5275" y="-144463"/>
            <a:ext cx="2727474" cy="27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20">
            <a:extLst>
              <a:ext uri="{FF2B5EF4-FFF2-40B4-BE49-F238E27FC236}">
                <a16:creationId xmlns:a16="http://schemas.microsoft.com/office/drawing/2014/main" id="{86641F21-2499-5E1D-DC34-A52395D21D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5650" y="-144463"/>
            <a:ext cx="2727474" cy="272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38CA41-C65D-B986-42B5-79F5859EF65A}"/>
              </a:ext>
            </a:extLst>
          </p:cNvPr>
          <p:cNvGrpSpPr/>
          <p:nvPr/>
        </p:nvGrpSpPr>
        <p:grpSpPr>
          <a:xfrm>
            <a:off x="4616754" y="7437675"/>
            <a:ext cx="4512730" cy="305237"/>
            <a:chOff x="3290482" y="6149013"/>
            <a:chExt cx="3760609" cy="2543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BAF7B8-BD07-2BD9-E334-B2A6A9D1F85F}"/>
                </a:ext>
              </a:extLst>
            </p:cNvPr>
            <p:cNvSpPr txBox="1"/>
            <p:nvPr/>
          </p:nvSpPr>
          <p:spPr>
            <a:xfrm>
              <a:off x="3290482" y="6149013"/>
              <a:ext cx="2277889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u="sng">
                  <a:latin typeface="Arial" panose="020B0604020202020204" pitchFamily="34" charset="0"/>
                  <a:cs typeface="Arial" panose="020B0604020202020204" pitchFamily="34" charset="0"/>
                </a:rPr>
                <a:t>DELIVERY OPTIONS: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6F1A5A-6438-7133-0BE1-F8410B3AAD8D}"/>
                </a:ext>
              </a:extLst>
            </p:cNvPr>
            <p:cNvSpPr txBox="1"/>
            <p:nvPr/>
          </p:nvSpPr>
          <p:spPr>
            <a:xfrm>
              <a:off x="4933310" y="6169422"/>
              <a:ext cx="644414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E7A0BB-A877-CE1C-D4D1-F997A52A2F03}"/>
                </a:ext>
              </a:extLst>
            </p:cNvPr>
            <p:cNvSpPr txBox="1"/>
            <p:nvPr/>
          </p:nvSpPr>
          <p:spPr>
            <a:xfrm>
              <a:off x="5829158" y="6172544"/>
              <a:ext cx="1221933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Banner Ads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BBD35DE-5C91-CF85-AB2B-10539776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71578" y="6159288"/>
              <a:ext cx="198115" cy="198115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FF02496A-EC0E-B8FB-3963-B0A12F5C7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06437" y="6169946"/>
              <a:ext cx="218102" cy="218102"/>
            </a:xfrm>
            <a:prstGeom prst="rect">
              <a:avLst/>
            </a:prstGeom>
          </p:spPr>
        </p:pic>
      </p:grpSp>
      <p:pic>
        <p:nvPicPr>
          <p:cNvPr id="1046" name="Picture 22">
            <a:extLst>
              <a:ext uri="{FF2B5EF4-FFF2-40B4-BE49-F238E27FC236}">
                <a16:creationId xmlns:a16="http://schemas.microsoft.com/office/drawing/2014/main" id="{FD8BC1E8-CD3B-4717-D3D9-E36400AB8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10" y="7499141"/>
            <a:ext cx="309386" cy="2132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09844D3-945D-0319-44F1-821795C8A9F8}"/>
              </a:ext>
            </a:extLst>
          </p:cNvPr>
          <p:cNvSpPr txBox="1"/>
          <p:nvPr/>
        </p:nvSpPr>
        <p:spPr>
          <a:xfrm>
            <a:off x="9088996" y="7462166"/>
            <a:ext cx="1058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Carousel</a:t>
            </a:r>
          </a:p>
        </p:txBody>
      </p:sp>
      <p:sp>
        <p:nvSpPr>
          <p:cNvPr id="38" name="AutoShape 24">
            <a:extLst>
              <a:ext uri="{FF2B5EF4-FFF2-40B4-BE49-F238E27FC236}">
                <a16:creationId xmlns:a16="http://schemas.microsoft.com/office/drawing/2014/main" id="{2A446F7D-F6E0-1FA5-CA96-BF33816B6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25">
            <a:extLst>
              <a:ext uri="{FF2B5EF4-FFF2-40B4-BE49-F238E27FC236}">
                <a16:creationId xmlns:a16="http://schemas.microsoft.com/office/drawing/2014/main" id="{A3F85B7C-D1D1-ED17-1A14-2911A5966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6">
            <a:extLst>
              <a:ext uri="{FF2B5EF4-FFF2-40B4-BE49-F238E27FC236}">
                <a16:creationId xmlns:a16="http://schemas.microsoft.com/office/drawing/2014/main" id="{8A693136-765D-30AB-2BCF-4E1F8AA32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AutoShape 28">
            <a:extLst>
              <a:ext uri="{FF2B5EF4-FFF2-40B4-BE49-F238E27FC236}">
                <a16:creationId xmlns:a16="http://schemas.microsoft.com/office/drawing/2014/main" id="{B61514A2-8FE8-4DBD-B495-268C9DAB9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65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8E6C36C3-C655-2D18-2E0C-220CE26C4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69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30">
            <a:extLst>
              <a:ext uri="{FF2B5EF4-FFF2-40B4-BE49-F238E27FC236}">
                <a16:creationId xmlns:a16="http://schemas.microsoft.com/office/drawing/2014/main" id="{CCFD8C7C-38FC-57CA-FABB-4B227AB83F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73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97446B-D63A-BC08-BD3C-E5C8F806B6D7}"/>
              </a:ext>
            </a:extLst>
          </p:cNvPr>
          <p:cNvSpPr txBox="1"/>
          <p:nvPr/>
        </p:nvSpPr>
        <p:spPr>
          <a:xfrm>
            <a:off x="10291123" y="744301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8FC9BE-E202-CBF5-D199-C2FA8B65D9CB}"/>
              </a:ext>
            </a:extLst>
          </p:cNvPr>
          <p:cNvSpPr txBox="1"/>
          <p:nvPr/>
        </p:nvSpPr>
        <p:spPr>
          <a:xfrm>
            <a:off x="11461908" y="7466289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553F6E-84AD-1BC2-AA57-27987DA02A52}"/>
              </a:ext>
            </a:extLst>
          </p:cNvPr>
          <p:cNvSpPr txBox="1"/>
          <p:nvPr/>
        </p:nvSpPr>
        <p:spPr>
          <a:xfrm>
            <a:off x="12422440" y="7466192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B54151-8EC6-D8E4-87B3-4CD867797175}"/>
              </a:ext>
            </a:extLst>
          </p:cNvPr>
          <p:cNvSpPr txBox="1"/>
          <p:nvPr/>
        </p:nvSpPr>
        <p:spPr>
          <a:xfrm>
            <a:off x="13440466" y="7469116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53" name="Graphic 19">
            <a:extLst>
              <a:ext uri="{FF2B5EF4-FFF2-40B4-BE49-F238E27FC236}">
                <a16:creationId xmlns:a16="http://schemas.microsoft.com/office/drawing/2014/main" id="{F8690D32-B849-680C-F7DB-15B7667A40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3214629" y="7488043"/>
            <a:ext cx="229703" cy="229703"/>
          </a:xfrm>
          <a:prstGeom prst="rect">
            <a:avLst/>
          </a:prstGeom>
        </p:spPr>
      </p:pic>
      <p:pic>
        <p:nvPicPr>
          <p:cNvPr id="54" name="Graphic 15">
            <a:extLst>
              <a:ext uri="{FF2B5EF4-FFF2-40B4-BE49-F238E27FC236}">
                <a16:creationId xmlns:a16="http://schemas.microsoft.com/office/drawing/2014/main" id="{F7A5CC2D-A5E3-945C-BAED-6E9BBE2564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2236173" y="7486117"/>
            <a:ext cx="236587" cy="236587"/>
          </a:xfrm>
          <a:prstGeom prst="rect">
            <a:avLst/>
          </a:prstGeom>
        </p:spPr>
      </p:pic>
      <p:pic>
        <p:nvPicPr>
          <p:cNvPr id="55" name="Graphic 17">
            <a:extLst>
              <a:ext uri="{FF2B5EF4-FFF2-40B4-BE49-F238E27FC236}">
                <a16:creationId xmlns:a16="http://schemas.microsoft.com/office/drawing/2014/main" id="{46402180-A11C-9826-402C-8FD7C65BA0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253903" y="7481233"/>
            <a:ext cx="239433" cy="239433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5311914-5A87-29DA-3587-122827D0D149}"/>
              </a:ext>
            </a:extLst>
          </p:cNvPr>
          <p:cNvCxnSpPr/>
          <p:nvPr/>
        </p:nvCxnSpPr>
        <p:spPr>
          <a:xfrm flipV="1">
            <a:off x="9871442" y="7110353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A0A2750-1EFC-5DE2-24E2-2819B2218F7B}"/>
              </a:ext>
            </a:extLst>
          </p:cNvPr>
          <p:cNvSpPr txBox="1"/>
          <p:nvPr/>
        </p:nvSpPr>
        <p:spPr>
          <a:xfrm>
            <a:off x="8390426" y="4841479"/>
            <a:ext cx="588958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Attribution:</a:t>
            </a:r>
            <a:r>
              <a:rPr lang="en-US"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 </a:t>
            </a: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 </a:t>
            </a:r>
            <a:r>
              <a:rPr lang="en-US" sz="17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(Clicks, Likes/Shares/Comments or Awareness)</a:t>
            </a:r>
          </a:p>
        </p:txBody>
      </p:sp>
    </p:spTree>
    <p:extLst>
      <p:ext uri="{BB962C8B-B14F-4D97-AF65-F5344CB8AC3E}">
        <p14:creationId xmlns:p14="http://schemas.microsoft.com/office/powerpoint/2010/main" val="163084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A8DFD8B-320F-D1F0-8696-4AE5CDA30CEC}"/>
              </a:ext>
            </a:extLst>
          </p:cNvPr>
          <p:cNvSpPr/>
          <p:nvPr/>
        </p:nvSpPr>
        <p:spPr>
          <a:xfrm>
            <a:off x="1223614" y="1"/>
            <a:ext cx="9474739" cy="819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592" b="1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53D5E3B-F962-42AE-AE48-48EC6FFB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59" y="334167"/>
            <a:ext cx="10798868" cy="159067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00" dirty="0">
                <a:latin typeface="Oswald"/>
              </a:rPr>
              <a:t>Boosting vs. </a:t>
            </a:r>
            <a:r>
              <a:rPr lang="en-US" sz="4300" dirty="0">
                <a:solidFill>
                  <a:srgbClr val="0070C0"/>
                </a:solidFill>
                <a:latin typeface="Oswald"/>
              </a:rPr>
              <a:t>Facebook Sponsored Ads</a:t>
            </a:r>
            <a:br>
              <a:rPr lang="en-US" sz="4300" dirty="0"/>
            </a:br>
            <a:endParaRPr lang="en-US" sz="432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11970E-748D-34AC-0954-7E32D09E36FB}"/>
              </a:ext>
            </a:extLst>
          </p:cNvPr>
          <p:cNvSpPr txBox="1"/>
          <p:nvPr/>
        </p:nvSpPr>
        <p:spPr>
          <a:xfrm>
            <a:off x="1727513" y="1926674"/>
            <a:ext cx="4191850" cy="1144928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80" dirty="0">
                <a:latin typeface="Arial"/>
                <a:ea typeface="+mn-lt"/>
                <a:cs typeface="+mn-lt"/>
              </a:rPr>
              <a:t>Design</a:t>
            </a:r>
            <a:r>
              <a:rPr lang="en-US" sz="1680" dirty="0">
                <a:latin typeface="Arial"/>
                <a:cs typeface="Arial"/>
              </a:rPr>
              <a:t>ed to reach </a:t>
            </a:r>
            <a:r>
              <a:rPr lang="en-US" sz="1680" b="1" u="sng" dirty="0">
                <a:latin typeface="Arial"/>
                <a:cs typeface="Arial"/>
              </a:rPr>
              <a:t>current followers</a:t>
            </a:r>
            <a:r>
              <a:rPr lang="en-US" sz="1680" b="1" dirty="0">
                <a:latin typeface="Arial"/>
                <a:cs typeface="Arial"/>
              </a:rPr>
              <a:t>.  </a:t>
            </a:r>
            <a:r>
              <a:rPr lang="en-US" sz="1680" dirty="0">
                <a:latin typeface="Arial"/>
                <a:cs typeface="Arial"/>
              </a:rPr>
              <a:t> CAN expand beyond followers to target  by: interests, demos and location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B395DA-37D9-EBDC-A4B1-D4D63B991844}"/>
              </a:ext>
            </a:extLst>
          </p:cNvPr>
          <p:cNvSpPr txBox="1"/>
          <p:nvPr/>
        </p:nvSpPr>
        <p:spPr>
          <a:xfrm>
            <a:off x="8669418" y="1891276"/>
            <a:ext cx="5143400" cy="1403461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80">
                <a:solidFill>
                  <a:srgbClr val="0070C0"/>
                </a:solidFill>
                <a:latin typeface="Arial"/>
                <a:cs typeface="Arial"/>
              </a:rPr>
              <a:t>Designed to reach </a:t>
            </a:r>
            <a:r>
              <a:rPr lang="en-US" sz="1680" b="1" u="sng">
                <a:solidFill>
                  <a:srgbClr val="0070C0"/>
                </a:solidFill>
                <a:latin typeface="Arial"/>
                <a:cs typeface="Arial"/>
              </a:rPr>
              <a:t>new consumers</a:t>
            </a:r>
            <a:r>
              <a:rPr lang="en-US" sz="1680">
                <a:solidFill>
                  <a:srgbClr val="0070C0"/>
                </a:solidFill>
                <a:latin typeface="Arial"/>
                <a:cs typeface="Arial"/>
              </a:rPr>
              <a:t>. Retargets their website visitors, recent FB page engagers, custom CRM lists, interests, location and gender, &amp; build look-a-like audience of those who were previously retargeted, engaged etc.</a:t>
            </a:r>
            <a:endParaRPr lang="en-US" sz="168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45FA8FB3-543E-57E6-2376-2A8B2D86E521}"/>
              </a:ext>
            </a:extLst>
          </p:cNvPr>
          <p:cNvSpPr/>
          <p:nvPr/>
        </p:nvSpPr>
        <p:spPr>
          <a:xfrm>
            <a:off x="6246005" y="2136495"/>
            <a:ext cx="2086046" cy="647003"/>
          </a:xfrm>
          <a:prstGeom prst="leftRightArrow">
            <a:avLst/>
          </a:prstGeom>
          <a:solidFill>
            <a:srgbClr val="EF41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50" b="1" dirty="0"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42E1E-4CED-1E2A-1147-1B1FFB327A07}"/>
              </a:ext>
            </a:extLst>
          </p:cNvPr>
          <p:cNvSpPr txBox="1"/>
          <p:nvPr/>
        </p:nvSpPr>
        <p:spPr>
          <a:xfrm>
            <a:off x="3045116" y="1398368"/>
            <a:ext cx="3194564" cy="4801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Facebook Boosting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C99B1C-32BC-566F-D38B-B430DCB54FC5}"/>
              </a:ext>
            </a:extLst>
          </p:cNvPr>
          <p:cNvSpPr txBox="1"/>
          <p:nvPr/>
        </p:nvSpPr>
        <p:spPr>
          <a:xfrm>
            <a:off x="8906247" y="1397551"/>
            <a:ext cx="3194564" cy="4801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>
                <a:solidFill>
                  <a:srgbClr val="0070C0"/>
                </a:solidFill>
                <a:ea typeface="Calibri"/>
                <a:cs typeface="Calibri"/>
              </a:rPr>
              <a:t>Sponsored FB Ads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AA88143C-2342-974A-B207-24204C02F287}"/>
              </a:ext>
            </a:extLst>
          </p:cNvPr>
          <p:cNvSpPr/>
          <p:nvPr/>
        </p:nvSpPr>
        <p:spPr>
          <a:xfrm>
            <a:off x="6280295" y="3579518"/>
            <a:ext cx="2142943" cy="624143"/>
          </a:xfrm>
          <a:prstGeom prst="leftRightArrow">
            <a:avLst/>
          </a:prstGeom>
          <a:solidFill>
            <a:srgbClr val="EF41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50" b="1" dirty="0">
              <a:latin typeface="Arial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25D69-5426-7DE4-9F10-230D4D63A055}"/>
              </a:ext>
            </a:extLst>
          </p:cNvPr>
          <p:cNvSpPr txBox="1"/>
          <p:nvPr/>
        </p:nvSpPr>
        <p:spPr>
          <a:xfrm>
            <a:off x="1671068" y="3459310"/>
            <a:ext cx="4191850" cy="1144928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80">
                <a:latin typeface="Arial"/>
                <a:ea typeface="+mn-lt"/>
                <a:cs typeface="+mn-lt"/>
              </a:rPr>
              <a:t>Optimized for </a:t>
            </a:r>
            <a:r>
              <a:rPr lang="en-US" sz="1680" b="1">
                <a:latin typeface="Arial"/>
                <a:ea typeface="+mn-lt"/>
                <a:cs typeface="+mn-lt"/>
              </a:rPr>
              <a:t>Reach</a:t>
            </a:r>
            <a:r>
              <a:rPr lang="en-US" sz="1680">
                <a:latin typeface="Arial"/>
                <a:ea typeface="+mn-lt"/>
                <a:cs typeface="+mn-lt"/>
              </a:rPr>
              <a:t> with some engagements (</a:t>
            </a:r>
            <a:r>
              <a:rPr lang="en-US" sz="1680" i="1">
                <a:latin typeface="Arial"/>
                <a:ea typeface="+mn-lt"/>
                <a:cs typeface="+mn-lt"/>
              </a:rPr>
              <a:t>likes, shares and comments</a:t>
            </a:r>
            <a:r>
              <a:rPr lang="en-US" sz="1680">
                <a:latin typeface="Arial"/>
                <a:ea typeface="+mn-lt"/>
                <a:cs typeface="+mn-lt"/>
              </a:rPr>
              <a:t>).  Good for growing your page but not actually driving business.</a:t>
            </a:r>
            <a:endParaRPr lang="en-US" sz="168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94409-4BFA-D863-CD82-3523FEBA5C29}"/>
              </a:ext>
            </a:extLst>
          </p:cNvPr>
          <p:cNvSpPr txBox="1"/>
          <p:nvPr/>
        </p:nvSpPr>
        <p:spPr>
          <a:xfrm>
            <a:off x="8674437" y="3579517"/>
            <a:ext cx="5138380" cy="886397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80">
                <a:solidFill>
                  <a:srgbClr val="0070C0"/>
                </a:solidFill>
                <a:latin typeface="Arial"/>
                <a:cs typeface="Arial"/>
              </a:rPr>
              <a:t>Uses full suite of Meta’s Ai Optimization for various conversions: (Likes, Shares, Comments, Web traffic, Leads, or Purchases on website)</a:t>
            </a:r>
            <a:endParaRPr lang="en-US" sz="168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412C2EAD-94C4-266E-290F-E8B33A59B4D1}"/>
              </a:ext>
            </a:extLst>
          </p:cNvPr>
          <p:cNvSpPr/>
          <p:nvPr/>
        </p:nvSpPr>
        <p:spPr>
          <a:xfrm>
            <a:off x="6320783" y="4865152"/>
            <a:ext cx="2142943" cy="624143"/>
          </a:xfrm>
          <a:prstGeom prst="leftRightArrow">
            <a:avLst/>
          </a:prstGeom>
          <a:solidFill>
            <a:srgbClr val="EF41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50" b="1" dirty="0"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D64A7-1157-1C6C-CA11-47CF3E866F07}"/>
              </a:ext>
            </a:extLst>
          </p:cNvPr>
          <p:cNvSpPr txBox="1"/>
          <p:nvPr/>
        </p:nvSpPr>
        <p:spPr>
          <a:xfrm>
            <a:off x="1809621" y="4970444"/>
            <a:ext cx="4191850" cy="627864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80">
                <a:latin typeface="Arial"/>
                <a:ea typeface="+mn-lt"/>
                <a:cs typeface="+mn-lt"/>
              </a:rPr>
              <a:t>Targets only </a:t>
            </a:r>
            <a:r>
              <a:rPr lang="en-US" sz="1680" b="1">
                <a:latin typeface="Arial"/>
                <a:ea typeface="+mn-lt"/>
                <a:cs typeface="+mn-lt"/>
              </a:rPr>
              <a:t>ONE</a:t>
            </a:r>
            <a:r>
              <a:rPr lang="en-US" sz="1680">
                <a:latin typeface="Arial"/>
                <a:ea typeface="+mn-lt"/>
                <a:cs typeface="+mn-lt"/>
              </a:rPr>
              <a:t> audience, with </a:t>
            </a:r>
            <a:r>
              <a:rPr lang="en-US" sz="1680" b="1">
                <a:latin typeface="Arial"/>
                <a:ea typeface="+mn-lt"/>
                <a:cs typeface="+mn-lt"/>
              </a:rPr>
              <a:t>ONE</a:t>
            </a:r>
            <a:r>
              <a:rPr lang="en-US" sz="1680">
                <a:latin typeface="Arial"/>
                <a:ea typeface="+mn-lt"/>
                <a:cs typeface="+mn-lt"/>
              </a:rPr>
              <a:t> identical piece of creative</a:t>
            </a:r>
            <a:endParaRPr lang="en-US" sz="168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87CAA-6584-1EA0-2F29-2A7213DCA72F}"/>
              </a:ext>
            </a:extLst>
          </p:cNvPr>
          <p:cNvSpPr txBox="1"/>
          <p:nvPr/>
        </p:nvSpPr>
        <p:spPr>
          <a:xfrm>
            <a:off x="8709905" y="4782190"/>
            <a:ext cx="5102910" cy="1144928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80">
                <a:solidFill>
                  <a:srgbClr val="0070C0"/>
                </a:solidFill>
                <a:latin typeface="Arial"/>
                <a:cs typeface="Arial"/>
              </a:rPr>
              <a:t>Targets multiple audiences to find which is top performing. Each audience can use multiple pieces and types of creatives, which is in line with Meta’s best practices</a:t>
            </a:r>
            <a:endParaRPr lang="en-US" sz="168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539CB358-C1C2-7B81-F8A6-F845BCDBE9D9}"/>
              </a:ext>
            </a:extLst>
          </p:cNvPr>
          <p:cNvSpPr/>
          <p:nvPr/>
        </p:nvSpPr>
        <p:spPr>
          <a:xfrm>
            <a:off x="6325782" y="6279045"/>
            <a:ext cx="2142943" cy="624143"/>
          </a:xfrm>
          <a:prstGeom prst="leftRightArrow">
            <a:avLst/>
          </a:prstGeom>
          <a:solidFill>
            <a:srgbClr val="EF41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50" b="1" dirty="0"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CEE9A-4BC0-E038-BDAD-D746E692AE75}"/>
              </a:ext>
            </a:extLst>
          </p:cNvPr>
          <p:cNvSpPr txBox="1"/>
          <p:nvPr/>
        </p:nvSpPr>
        <p:spPr>
          <a:xfrm>
            <a:off x="1809621" y="6200720"/>
            <a:ext cx="4191850" cy="1144928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80" dirty="0">
                <a:latin typeface="Arial"/>
                <a:ea typeface="+mn-lt"/>
                <a:cs typeface="+mn-lt"/>
              </a:rPr>
              <a:t>Individual business owners lack a background in marketing and so don’t take </a:t>
            </a:r>
            <a:r>
              <a:rPr lang="en-US" sz="1680" b="1" dirty="0">
                <a:latin typeface="Arial"/>
                <a:ea typeface="+mn-lt"/>
                <a:cs typeface="+mn-lt"/>
              </a:rPr>
              <a:t>reach and frequency</a:t>
            </a:r>
            <a:r>
              <a:rPr lang="en-US" sz="1680" dirty="0">
                <a:latin typeface="Arial"/>
                <a:ea typeface="+mn-lt"/>
                <a:cs typeface="+mn-lt"/>
              </a:rPr>
              <a:t> into consideration</a:t>
            </a:r>
            <a:endParaRPr lang="en-US" sz="168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ED5E0-C906-2429-C6D0-D0CA16E42816}"/>
              </a:ext>
            </a:extLst>
          </p:cNvPr>
          <p:cNvSpPr txBox="1"/>
          <p:nvPr/>
        </p:nvSpPr>
        <p:spPr>
          <a:xfrm>
            <a:off x="8674438" y="6406449"/>
            <a:ext cx="4777469" cy="369332"/>
          </a:xfrm>
          <a:prstGeom prst="rect">
            <a:avLst/>
          </a:prstGeom>
          <a:noFill/>
        </p:spPr>
        <p:txBody>
          <a:bodyPr wrap="square" lIns="109728" tIns="54864" rIns="109728" bIns="54864" anchor="t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80">
                <a:solidFill>
                  <a:srgbClr val="0070C0"/>
                </a:solidFill>
                <a:latin typeface="Arial"/>
                <a:cs typeface="Arial"/>
              </a:rPr>
              <a:t>Deep understanding of </a:t>
            </a:r>
            <a:r>
              <a:rPr lang="en-US" sz="1680" b="1">
                <a:solidFill>
                  <a:srgbClr val="0070C0"/>
                </a:solidFill>
                <a:latin typeface="Arial"/>
                <a:cs typeface="Arial"/>
              </a:rPr>
              <a:t>reach AND frequency</a:t>
            </a: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7E776A3F-ADF8-F35F-3EF9-C85351D0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063" y="223725"/>
            <a:ext cx="3383079" cy="126815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82100C5-3561-D436-8BA1-0897F88B4A9E}"/>
              </a:ext>
            </a:extLst>
          </p:cNvPr>
          <p:cNvSpPr/>
          <p:nvPr/>
        </p:nvSpPr>
        <p:spPr>
          <a:xfrm>
            <a:off x="7351221" y="2130732"/>
            <a:ext cx="985285" cy="657991"/>
          </a:xfrm>
          <a:prstGeom prst="right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36783B0-379E-8250-0C9B-C907E3E1AA32}"/>
              </a:ext>
            </a:extLst>
          </p:cNvPr>
          <p:cNvSpPr/>
          <p:nvPr/>
        </p:nvSpPr>
        <p:spPr>
          <a:xfrm>
            <a:off x="7396940" y="3582342"/>
            <a:ext cx="1031005" cy="623701"/>
          </a:xfrm>
          <a:prstGeom prst="right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3B8B4DB-BAFE-1BD9-3F24-6222C55904DD}"/>
              </a:ext>
            </a:extLst>
          </p:cNvPr>
          <p:cNvSpPr/>
          <p:nvPr/>
        </p:nvSpPr>
        <p:spPr>
          <a:xfrm>
            <a:off x="7408370" y="4873932"/>
            <a:ext cx="1031005" cy="612271"/>
          </a:xfrm>
          <a:prstGeom prst="right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3E4A93A-1BFD-0706-8352-985D976946A6}"/>
              </a:ext>
            </a:extLst>
          </p:cNvPr>
          <p:cNvSpPr/>
          <p:nvPr/>
        </p:nvSpPr>
        <p:spPr>
          <a:xfrm>
            <a:off x="7396940" y="6279822"/>
            <a:ext cx="1076725" cy="623701"/>
          </a:xfrm>
          <a:prstGeom prst="right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92534-7FBA-2820-EF01-0C4858F1178F}"/>
              </a:ext>
            </a:extLst>
          </p:cNvPr>
          <p:cNvSpPr txBox="1"/>
          <p:nvPr/>
        </p:nvSpPr>
        <p:spPr>
          <a:xfrm>
            <a:off x="6412117" y="22858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Target Audiences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A29F65-BEB3-E2F6-9046-107191A254A6}"/>
              </a:ext>
            </a:extLst>
          </p:cNvPr>
          <p:cNvSpPr txBox="1"/>
          <p:nvPr/>
        </p:nvSpPr>
        <p:spPr>
          <a:xfrm>
            <a:off x="6800737" y="373744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Measures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AC69A-752F-B805-29AF-2F7107CE1535}"/>
              </a:ext>
            </a:extLst>
          </p:cNvPr>
          <p:cNvSpPr txBox="1"/>
          <p:nvPr/>
        </p:nvSpPr>
        <p:spPr>
          <a:xfrm>
            <a:off x="6903606" y="499474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Creative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FEC9A0-0170-445D-7670-597402A29F8F}"/>
              </a:ext>
            </a:extLst>
          </p:cNvPr>
          <p:cNvSpPr txBox="1"/>
          <p:nvPr/>
        </p:nvSpPr>
        <p:spPr>
          <a:xfrm>
            <a:off x="6903606" y="641206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Expertise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" grpId="0"/>
      <p:bldP spid="7" grpId="0"/>
      <p:bldP spid="9" grpId="0"/>
      <p:bldP spid="10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1" y="673060"/>
            <a:ext cx="127864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Facebook/Instagram: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2006690"/>
            <a:ext cx="86234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consumers by demographics and interests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83% of US consumers 18+ spend time in Facebook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creative placements and KPIs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Consumers use FB to evaluate and consider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target friends of the business page as well as their friends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4872147"/>
            <a:ext cx="85662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Mobile, Desktop &amp; Tablet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Awareness, ThruPlay (:15 second) or Clicks (pick one)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Video, Single Image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Ad, Carousel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Demographic or interests of the desired audience to reach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require website URL to direct online traffic (multiple if carousel)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4452527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54459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consumers while immersed in Social Media: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 </a:t>
            </a:r>
            <a:r>
              <a:rPr lang="en-US" i="1"/>
              <a:t>(multiple if carousel)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887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kTok Logo - PNG and Vector - Logo Download">
            <a:extLst>
              <a:ext uri="{FF2B5EF4-FFF2-40B4-BE49-F238E27FC236}">
                <a16:creationId xmlns:a16="http://schemas.microsoft.com/office/drawing/2014/main" id="{19BC20B7-A7CB-AF79-ADC7-A1FABA63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3690" y="745324"/>
            <a:ext cx="2252367" cy="22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7A6498-A92B-C1FA-EA08-8CF2458263D0}"/>
              </a:ext>
            </a:extLst>
          </p:cNvPr>
          <p:cNvSpPr txBox="1"/>
          <p:nvPr/>
        </p:nvSpPr>
        <p:spPr>
          <a:xfrm>
            <a:off x="8418897" y="3106861"/>
            <a:ext cx="556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Reach a creative and entertained audience on the hottest video platform with TikTok targeting.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480560" cy="8229600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8" name="Right Triangle 7"/>
          <p:cNvSpPr/>
          <p:nvPr/>
        </p:nvSpPr>
        <p:spPr>
          <a:xfrm rot="10800000">
            <a:off x="6414516" y="633835"/>
            <a:ext cx="1691640" cy="169164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0EA1B-2EFF-73A9-C3E1-768DF2F657F7}"/>
              </a:ext>
            </a:extLst>
          </p:cNvPr>
          <p:cNvSpPr txBox="1"/>
          <p:nvPr/>
        </p:nvSpPr>
        <p:spPr>
          <a:xfrm>
            <a:off x="8418897" y="1326678"/>
            <a:ext cx="58895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TIKTOK</a:t>
            </a:r>
            <a:br>
              <a:rPr lang="en-US" sz="38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</a:br>
            <a:r>
              <a:rPr lang="en-US" sz="38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TARGETING</a:t>
            </a:r>
            <a:endParaRPr lang="id-ID" sz="38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C33B35-B7AC-4090-3AFB-A14C6485BD9F}"/>
              </a:ext>
            </a:extLst>
          </p:cNvPr>
          <p:cNvSpPr/>
          <p:nvPr/>
        </p:nvSpPr>
        <p:spPr>
          <a:xfrm>
            <a:off x="8418897" y="5426890"/>
            <a:ext cx="5567549" cy="1406155"/>
          </a:xfrm>
          <a:prstGeom prst="rect">
            <a:avLst/>
          </a:prstGeom>
          <a:solidFill>
            <a:srgbClr val="F04135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5" name="Google Shape;84;p13">
            <a:extLst>
              <a:ext uri="{FF2B5EF4-FFF2-40B4-BE49-F238E27FC236}">
                <a16:creationId xmlns:a16="http://schemas.microsoft.com/office/drawing/2014/main" id="{69962158-311C-7240-EA2E-F79BDDAA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897" y="4033086"/>
            <a:ext cx="5738861" cy="10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700" b="1">
                <a:solidFill>
                  <a:schemeClr val="tx1"/>
                </a:solidFill>
              </a:rPr>
              <a:t>Creative Platform: </a:t>
            </a:r>
            <a:r>
              <a:rPr lang="en-US" sz="1700">
                <a:solidFill>
                  <a:schemeClr val="tx1"/>
                </a:solidFill>
              </a:rPr>
              <a:t>Connect with an engaged audience.</a:t>
            </a:r>
          </a:p>
          <a:p>
            <a:endParaRPr lang="en-US" sz="1700" b="1">
              <a:solidFill>
                <a:schemeClr val="tx1"/>
              </a:solidFill>
            </a:endParaRPr>
          </a:p>
          <a:p>
            <a:r>
              <a:rPr lang="en-US" sz="1700" b="1">
                <a:solidFill>
                  <a:schemeClr val="tx1"/>
                </a:solidFill>
              </a:rPr>
              <a:t>High Interaction: </a:t>
            </a:r>
            <a:r>
              <a:rPr lang="en-US" sz="1700">
                <a:solidFill>
                  <a:schemeClr val="tx1"/>
                </a:solidFill>
              </a:rPr>
              <a:t>Capture attention with video content.</a:t>
            </a:r>
          </a:p>
        </p:txBody>
      </p:sp>
      <p:sp>
        <p:nvSpPr>
          <p:cNvPr id="16" name="Google Shape;84;p13">
            <a:extLst>
              <a:ext uri="{FF2B5EF4-FFF2-40B4-BE49-F238E27FC236}">
                <a16:creationId xmlns:a16="http://schemas.microsoft.com/office/drawing/2014/main" id="{F8F9D79F-87E7-82FD-DC6A-70623FAD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058" y="5424356"/>
            <a:ext cx="5146942" cy="14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Amplify Your Impact: </a:t>
            </a:r>
            <a:r>
              <a:rPr lang="en-US" sz="1800">
                <a:solidFill>
                  <a:schemeClr val="tx1"/>
                </a:solidFill>
              </a:rPr>
              <a:t>Be part of the latest TikTok trend. This tactic drives high interaction and engagement, boosting your brand’s visibility and impact.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1EB24-5E06-7C1C-0320-F75EF19CFD33}"/>
              </a:ext>
            </a:extLst>
          </p:cNvPr>
          <p:cNvSpPr txBox="1"/>
          <p:nvPr/>
        </p:nvSpPr>
        <p:spPr>
          <a:xfrm>
            <a:off x="0" y="7952601"/>
            <a:ext cx="383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4"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Mocks for illustrative purposes only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7CD62B-56DB-3BD4-C771-D0138D003B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216F7B-AA97-571F-7969-BE318D4C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929" y="1026166"/>
            <a:ext cx="2958534" cy="55817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B92C36-0BFF-F244-D6EB-3BC989537D44}"/>
              </a:ext>
            </a:extLst>
          </p:cNvPr>
          <p:cNvGrpSpPr/>
          <p:nvPr/>
        </p:nvGrpSpPr>
        <p:grpSpPr>
          <a:xfrm>
            <a:off x="2588778" y="6639985"/>
            <a:ext cx="5137903" cy="606656"/>
            <a:chOff x="2588778" y="6639985"/>
            <a:chExt cx="5137903" cy="6066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21D36C-2310-A943-C958-FB0538502B90}"/>
                </a:ext>
              </a:extLst>
            </p:cNvPr>
            <p:cNvSpPr/>
            <p:nvPr/>
          </p:nvSpPr>
          <p:spPr>
            <a:xfrm>
              <a:off x="2588779" y="6639985"/>
              <a:ext cx="5137902" cy="582414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848B76-F9E4-FD82-072E-7E5901E88C56}"/>
                </a:ext>
              </a:extLst>
            </p:cNvPr>
            <p:cNvSpPr txBox="1"/>
            <p:nvPr/>
          </p:nvSpPr>
          <p:spPr>
            <a:xfrm>
              <a:off x="2588778" y="6661866"/>
              <a:ext cx="513790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AWARENESS/INTEREST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8D2E4F5-828C-B038-C1CE-C3C0140AF468}"/>
              </a:ext>
            </a:extLst>
          </p:cNvPr>
          <p:cNvSpPr txBox="1"/>
          <p:nvPr/>
        </p:nvSpPr>
        <p:spPr>
          <a:xfrm>
            <a:off x="8085590" y="7443366"/>
            <a:ext cx="1782041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2052A-F9F5-E7D8-8AC4-38AEE6DBBBD4}"/>
              </a:ext>
            </a:extLst>
          </p:cNvPr>
          <p:cNvSpPr txBox="1"/>
          <p:nvPr/>
        </p:nvSpPr>
        <p:spPr>
          <a:xfrm>
            <a:off x="10050545" y="7466287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AB72448-633D-2B11-78D1-E770E87D8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7440" y="7474864"/>
            <a:ext cx="237738" cy="23773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CF66AA4-64EC-5044-645E-6D11818448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9893" y="7461809"/>
            <a:ext cx="261722" cy="2617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12CD35-DBC8-5E92-EEFC-FBB248227B07}"/>
              </a:ext>
            </a:extLst>
          </p:cNvPr>
          <p:cNvSpPr txBox="1"/>
          <p:nvPr/>
        </p:nvSpPr>
        <p:spPr>
          <a:xfrm>
            <a:off x="12344408" y="744821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808FB7-DD4E-BC8D-A76C-B04F22233E64}"/>
              </a:ext>
            </a:extLst>
          </p:cNvPr>
          <p:cNvSpPr txBox="1"/>
          <p:nvPr/>
        </p:nvSpPr>
        <p:spPr>
          <a:xfrm>
            <a:off x="13515193" y="7468464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9E4F63-16B6-9780-091B-239ED04A5911}"/>
              </a:ext>
            </a:extLst>
          </p:cNvPr>
          <p:cNvSpPr txBox="1"/>
          <p:nvPr/>
        </p:nvSpPr>
        <p:spPr>
          <a:xfrm>
            <a:off x="11074630" y="7467866"/>
            <a:ext cx="1243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Banner Ads</a:t>
            </a:r>
          </a:p>
        </p:txBody>
      </p:sp>
      <p:pic>
        <p:nvPicPr>
          <p:cNvPr id="39" name="Graphic 17">
            <a:extLst>
              <a:ext uri="{FF2B5EF4-FFF2-40B4-BE49-F238E27FC236}">
                <a16:creationId xmlns:a16="http://schemas.microsoft.com/office/drawing/2014/main" id="{D0E9BA2F-2946-652A-9CC6-7FBC78009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3307188" y="7466749"/>
            <a:ext cx="239433" cy="23943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D301AF6-2A84-6C40-CA14-E010F10F1D2D}"/>
              </a:ext>
            </a:extLst>
          </p:cNvPr>
          <p:cNvCxnSpPr/>
          <p:nvPr/>
        </p:nvCxnSpPr>
        <p:spPr>
          <a:xfrm flipV="1">
            <a:off x="11986519" y="7177133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52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DF77EB-9AB7-4E47-A717-599D5421D886}"/>
              </a:ext>
            </a:extLst>
          </p:cNvPr>
          <p:cNvSpPr txBox="1"/>
          <p:nvPr/>
        </p:nvSpPr>
        <p:spPr>
          <a:xfrm>
            <a:off x="478616" y="352611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>
              <a:latin typeface="Oswald" pitchFamily="2" charset="77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C13E9-A178-498D-A118-AD6C03B6366E}"/>
              </a:ext>
            </a:extLst>
          </p:cNvPr>
          <p:cNvSpPr txBox="1"/>
          <p:nvPr/>
        </p:nvSpPr>
        <p:spPr>
          <a:xfrm>
            <a:off x="734608" y="855965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Oswald" pitchFamily="2" charset="77"/>
                <a:cs typeface="Arial" panose="020B0604020202020204" pitchFamily="34" charset="0"/>
              </a:rPr>
              <a:t>The Importance of Digital Media: </a:t>
            </a:r>
            <a:r>
              <a:rPr lang="en-US" sz="4800">
                <a:solidFill>
                  <a:srgbClr val="EE4236"/>
                </a:solidFill>
                <a:latin typeface="Oswald" pitchFamily="2" charset="77"/>
                <a:cs typeface="Arial" panose="020B0604020202020204" pitchFamily="34" charset="0"/>
              </a:rPr>
              <a:t>How you know..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35CA1-A472-424C-BFC1-1563135D4088}"/>
              </a:ext>
            </a:extLst>
          </p:cNvPr>
          <p:cNvSpPr txBox="1"/>
          <p:nvPr/>
        </p:nvSpPr>
        <p:spPr>
          <a:xfrm>
            <a:off x="1429407" y="2873541"/>
            <a:ext cx="1177158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Have you ever visited a website, looked at a product online and ads for the same or similar products/services following you around?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5A406-89FD-9882-9562-8F6FBF49EAAE}"/>
              </a:ext>
            </a:extLst>
          </p:cNvPr>
          <p:cNvSpPr txBox="1"/>
          <p:nvPr/>
        </p:nvSpPr>
        <p:spPr>
          <a:xfrm>
            <a:off x="3176955" y="4988169"/>
            <a:ext cx="75496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EE4236"/>
                </a:solidFill>
                <a:latin typeface="Arial"/>
              </a:rPr>
              <a:t>You’ve been targeted with digital media!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2" y="673060"/>
            <a:ext cx="10543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TikTok: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1985670"/>
            <a:ext cx="86234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specific audience based upon their interests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based upon the type of creators or videos they've interacted with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Rich video-heavy format which allows for tons of creativity</a:t>
            </a: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3704670"/>
            <a:ext cx="85662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Awareness and Clicks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Video and/or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 or DMA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Interests or creators to be targeted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3285050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Medium, Audience and KPI: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52357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TikTok is the most explosive Social App in a decade: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Interests to Target: </a:t>
            </a:r>
            <a:r>
              <a:rPr lang="en-US"/>
              <a:t>What are the interests of ideal consumers?  What type of creators do they follow?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649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2042" y="0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033509" y="849193"/>
            <a:ext cx="8358629" cy="58484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65E48-A595-0772-8017-0E73ECF41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75" y="1499155"/>
            <a:ext cx="4086922" cy="272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6584880" y="1276662"/>
            <a:ext cx="76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SNAPCHAT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8664499" y="2453371"/>
            <a:ext cx="52181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Connect with a younger, mobile audience through playful and engaging content on Snapchat.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602BE8-BF57-FEDF-1F72-5AFF0959BA77}"/>
              </a:ext>
            </a:extLst>
          </p:cNvPr>
          <p:cNvSpPr/>
          <p:nvPr/>
        </p:nvSpPr>
        <p:spPr>
          <a:xfrm>
            <a:off x="6584880" y="5057397"/>
            <a:ext cx="7297731" cy="796994"/>
          </a:xfrm>
          <a:prstGeom prst="rect">
            <a:avLst/>
          </a:prstGeom>
          <a:solidFill>
            <a:srgbClr val="F04135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878" y="3948920"/>
            <a:ext cx="747276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Younger Audience: </a:t>
            </a:r>
            <a:r>
              <a:rPr lang="en-US" sz="1500">
                <a:solidFill>
                  <a:schemeClr val="tx1"/>
                </a:solidFill>
              </a:rPr>
              <a:t>Connect with a mobile-savvy generation.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Engaging Content: </a:t>
            </a:r>
            <a:r>
              <a:rPr lang="en-US" sz="1500">
                <a:solidFill>
                  <a:schemeClr val="tx1"/>
                </a:solidFill>
              </a:rPr>
              <a:t>Capture attention with playful ads.</a:t>
            </a:r>
          </a:p>
        </p:txBody>
      </p:sp>
      <p:sp>
        <p:nvSpPr>
          <p:cNvPr id="9" name="Google Shape;84;p13">
            <a:extLst>
              <a:ext uri="{FF2B5EF4-FFF2-40B4-BE49-F238E27FC236}">
                <a16:creationId xmlns:a16="http://schemas.microsoft.com/office/drawing/2014/main" id="{2FD989BB-ABBB-5C63-3B8F-F1DE00B40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988" y="5072963"/>
            <a:ext cx="6756647" cy="78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500" b="1">
                <a:solidFill>
                  <a:schemeClr val="tx1"/>
                </a:solidFill>
              </a:rPr>
              <a:t>Amplify Your Impact: </a:t>
            </a:r>
            <a:r>
              <a:rPr lang="en-US" sz="1500">
                <a:solidFill>
                  <a:schemeClr val="tx1"/>
                </a:solidFill>
              </a:rPr>
              <a:t>Become part of every fun snap. This tactic engages a younger audience and drives immediate interaction and interest.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073377B-2C41-9FE1-ABC3-2E00330269A9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93" y="849193"/>
            <a:ext cx="5532120" cy="5833872"/>
          </a:xfrm>
          <a:prstGeom prst="snip1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610C5F-1357-F81E-E617-E6AD4E80A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680" y="748677"/>
            <a:ext cx="3076526" cy="58338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0537D5D-E11F-E9DB-593A-CC493BA834D1}"/>
              </a:ext>
            </a:extLst>
          </p:cNvPr>
          <p:cNvGrpSpPr/>
          <p:nvPr/>
        </p:nvGrpSpPr>
        <p:grpSpPr>
          <a:xfrm>
            <a:off x="1142181" y="6105409"/>
            <a:ext cx="4561667" cy="622821"/>
            <a:chOff x="10068733" y="5014482"/>
            <a:chExt cx="4561667" cy="6228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CAFE30-641D-EEEE-AABB-621736515C4B}"/>
                </a:ext>
              </a:extLst>
            </p:cNvPr>
            <p:cNvSpPr/>
            <p:nvPr/>
          </p:nvSpPr>
          <p:spPr>
            <a:xfrm>
              <a:off x="10076745" y="5014482"/>
              <a:ext cx="4553655" cy="582414"/>
            </a:xfrm>
            <a:prstGeom prst="rect">
              <a:avLst/>
            </a:prstGeom>
            <a:solidFill>
              <a:srgbClr val="667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ED6CD0-8378-EE50-4A9A-F26E40572317}"/>
                </a:ext>
              </a:extLst>
            </p:cNvPr>
            <p:cNvSpPr txBox="1"/>
            <p:nvPr/>
          </p:nvSpPr>
          <p:spPr>
            <a:xfrm>
              <a:off x="10068733" y="5052528"/>
              <a:ext cx="456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AWARENESS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1652D7-C820-891F-5F51-C67E17EB0C82}"/>
              </a:ext>
            </a:extLst>
          </p:cNvPr>
          <p:cNvSpPr txBox="1"/>
          <p:nvPr/>
        </p:nvSpPr>
        <p:spPr>
          <a:xfrm>
            <a:off x="11966575" y="7952601"/>
            <a:ext cx="2663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64"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Mocks for illustrative purposes only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D508BB-16F5-0A7F-1E4F-2B4F87F07480}"/>
              </a:ext>
            </a:extLst>
          </p:cNvPr>
          <p:cNvGrpSpPr/>
          <p:nvPr/>
        </p:nvGrpSpPr>
        <p:grpSpPr>
          <a:xfrm>
            <a:off x="8119610" y="7444803"/>
            <a:ext cx="4378009" cy="300667"/>
            <a:chOff x="3573190" y="6149013"/>
            <a:chExt cx="3648342" cy="25055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98C93F-9411-2F44-22D6-D4769048037E}"/>
                </a:ext>
              </a:extLst>
            </p:cNvPr>
            <p:cNvSpPr txBox="1"/>
            <p:nvPr/>
          </p:nvSpPr>
          <p:spPr>
            <a:xfrm>
              <a:off x="3573190" y="6149013"/>
              <a:ext cx="2277889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u="sng">
                  <a:latin typeface="Arial" panose="020B0604020202020204" pitchFamily="34" charset="0"/>
                  <a:cs typeface="Arial" panose="020B0604020202020204" pitchFamily="34" charset="0"/>
                </a:rPr>
                <a:t>DELIVERY OPTIONS: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1E7592-6C20-4A6A-3279-5AC0AF4E8988}"/>
                </a:ext>
              </a:extLst>
            </p:cNvPr>
            <p:cNvSpPr txBox="1"/>
            <p:nvPr/>
          </p:nvSpPr>
          <p:spPr>
            <a:xfrm>
              <a:off x="5208906" y="6168736"/>
              <a:ext cx="644414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AE198-0766-4491-204A-266215051FC9}"/>
                </a:ext>
              </a:extLst>
            </p:cNvPr>
            <p:cNvSpPr txBox="1"/>
            <p:nvPr/>
          </p:nvSpPr>
          <p:spPr>
            <a:xfrm>
              <a:off x="5999599" y="6168472"/>
              <a:ext cx="1221933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Banner Ads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04DD247-3690-9BC6-C390-D6B50330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0038" y="6183034"/>
              <a:ext cx="198115" cy="198115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221741E-ED6A-73AA-5E1F-893440DF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84098" y="6166530"/>
              <a:ext cx="218102" cy="218102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541BAC1-EEBB-139B-FE11-1E7C303205DF}"/>
              </a:ext>
            </a:extLst>
          </p:cNvPr>
          <p:cNvSpPr txBox="1"/>
          <p:nvPr/>
        </p:nvSpPr>
        <p:spPr>
          <a:xfrm>
            <a:off x="12343265" y="7453625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5BE3D6-DA61-4CEC-B5A1-05A2A575D304}"/>
              </a:ext>
            </a:extLst>
          </p:cNvPr>
          <p:cNvSpPr txBox="1"/>
          <p:nvPr/>
        </p:nvSpPr>
        <p:spPr>
          <a:xfrm>
            <a:off x="13428320" y="7472903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pic>
        <p:nvPicPr>
          <p:cNvPr id="43" name="Graphic 17">
            <a:extLst>
              <a:ext uri="{FF2B5EF4-FFF2-40B4-BE49-F238E27FC236}">
                <a16:creationId xmlns:a16="http://schemas.microsoft.com/office/drawing/2014/main" id="{FE387F76-21A3-CBDF-BA42-1AE373F9E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3229841" y="7471745"/>
            <a:ext cx="239433" cy="23943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AF6A13A-932E-CB83-ECAD-B5B5977C730B}"/>
              </a:ext>
            </a:extLst>
          </p:cNvPr>
          <p:cNvCxnSpPr/>
          <p:nvPr/>
        </p:nvCxnSpPr>
        <p:spPr>
          <a:xfrm flipV="1">
            <a:off x="11946247" y="7177598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6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794994-3707-4A8C-AE39-6C59BEAE0C3C}"/>
              </a:ext>
            </a:extLst>
          </p:cNvPr>
          <p:cNvSpPr/>
          <p:nvPr/>
        </p:nvSpPr>
        <p:spPr>
          <a:xfrm>
            <a:off x="1327952" y="1513535"/>
            <a:ext cx="9011920" cy="6309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592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53D5E3B-F962-42AE-AE48-48EC6FFB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140" y="200824"/>
            <a:ext cx="12117305" cy="159067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40" dirty="0">
                <a:solidFill>
                  <a:schemeClr val="tx1"/>
                </a:solidFill>
                <a:latin typeface="Oswald"/>
              </a:rPr>
              <a:t>Understand the Social Landscape  </a:t>
            </a:r>
            <a:r>
              <a:rPr lang="en-US" sz="2400" i="1" dirty="0">
                <a:solidFill>
                  <a:srgbClr val="C00000"/>
                </a:solidFill>
                <a:latin typeface="Oswald"/>
              </a:rPr>
              <a:t>(pssst...... download these and play around)</a:t>
            </a:r>
            <a:br>
              <a:rPr lang="en-US" sz="2400" i="1" dirty="0"/>
            </a:br>
            <a:endParaRPr lang="en-US" sz="2400" i="1">
              <a:solidFill>
                <a:srgbClr val="C00000"/>
              </a:solidFill>
            </a:endParaRPr>
          </a:p>
        </p:txBody>
      </p:sp>
      <p:pic>
        <p:nvPicPr>
          <p:cNvPr id="18" name="Picture 8" descr="Image result for instagram logo png">
            <a:extLst>
              <a:ext uri="{FF2B5EF4-FFF2-40B4-BE49-F238E27FC236}">
                <a16:creationId xmlns:a16="http://schemas.microsoft.com/office/drawing/2014/main" id="{0D8F1082-CB99-556C-5591-3FD06E77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523638"/>
            <a:ext cx="551810" cy="5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Image result for tik tok logo png">
            <a:extLst>
              <a:ext uri="{FF2B5EF4-FFF2-40B4-BE49-F238E27FC236}">
                <a16:creationId xmlns:a16="http://schemas.microsoft.com/office/drawing/2014/main" id="{9AA1D981-34F1-D038-C8C5-BFBEDE50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47" y="5472224"/>
            <a:ext cx="545672" cy="5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69FC086E-DEC4-D357-EAB2-2C25B2D09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23" y="4451585"/>
            <a:ext cx="506110" cy="516743"/>
          </a:xfrm>
          <a:prstGeom prst="rect">
            <a:avLst/>
          </a:prstGeom>
        </p:spPr>
      </p:pic>
      <p:pic>
        <p:nvPicPr>
          <p:cNvPr id="4" name="Picture 4" descr="Image result for facebook logo, png">
            <a:extLst>
              <a:ext uri="{FF2B5EF4-FFF2-40B4-BE49-F238E27FC236}">
                <a16:creationId xmlns:a16="http://schemas.microsoft.com/office/drawing/2014/main" id="{98758450-EC33-0B0C-C100-6ACE694E6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64" y="3170363"/>
            <a:ext cx="466091" cy="466091"/>
          </a:xfrm>
          <a:prstGeom prst="rect">
            <a:avLst/>
          </a:prstGeom>
          <a:solidFill>
            <a:srgbClr val="157DC3"/>
          </a:solidFill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750DF5B-7CFB-A9C1-D5B6-4819044F9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4010"/>
              </p:ext>
            </p:extLst>
          </p:nvPr>
        </p:nvGraphicFramePr>
        <p:xfrm>
          <a:off x="2447083" y="2216623"/>
          <a:ext cx="11184550" cy="4036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10">
                  <a:extLst>
                    <a:ext uri="{9D8B030D-6E8A-4147-A177-3AD203B41FA5}">
                      <a16:colId xmlns:a16="http://schemas.microsoft.com/office/drawing/2014/main" val="2952595250"/>
                    </a:ext>
                  </a:extLst>
                </a:gridCol>
                <a:gridCol w="2236910">
                  <a:extLst>
                    <a:ext uri="{9D8B030D-6E8A-4147-A177-3AD203B41FA5}">
                      <a16:colId xmlns:a16="http://schemas.microsoft.com/office/drawing/2014/main" val="1314824248"/>
                    </a:ext>
                  </a:extLst>
                </a:gridCol>
                <a:gridCol w="2236910">
                  <a:extLst>
                    <a:ext uri="{9D8B030D-6E8A-4147-A177-3AD203B41FA5}">
                      <a16:colId xmlns:a16="http://schemas.microsoft.com/office/drawing/2014/main" val="2028536589"/>
                    </a:ext>
                  </a:extLst>
                </a:gridCol>
                <a:gridCol w="2236910">
                  <a:extLst>
                    <a:ext uri="{9D8B030D-6E8A-4147-A177-3AD203B41FA5}">
                      <a16:colId xmlns:a16="http://schemas.microsoft.com/office/drawing/2014/main" val="3786792512"/>
                    </a:ext>
                  </a:extLst>
                </a:gridCol>
                <a:gridCol w="2236910">
                  <a:extLst>
                    <a:ext uri="{9D8B030D-6E8A-4147-A177-3AD203B41FA5}">
                      <a16:colId xmlns:a16="http://schemas.microsoft.com/office/drawing/2014/main" val="456537336"/>
                    </a:ext>
                  </a:extLst>
                </a:gridCol>
              </a:tblGrid>
              <a:tr h="9542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Platform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Age Demo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Gender Split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KPI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Environment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894493331"/>
                  </a:ext>
                </a:extLst>
              </a:tr>
              <a:tr h="972462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Facebook/Instagram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25 – 65*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50/50*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Awareness, Site Traffic &amp; </a:t>
                      </a:r>
                      <a:r>
                        <a:rPr lang="en-US" sz="1700" dirty="0" err="1"/>
                        <a:t>ThruPlay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Sharing experiences &amp; Gathering News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736333627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Snapchat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18 - 25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50/50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Awareness &amp; </a:t>
                      </a:r>
                      <a:r>
                        <a:rPr lang="en-US" sz="1700" dirty="0" err="1"/>
                        <a:t>Swip</a:t>
                      </a:r>
                      <a:r>
                        <a:rPr lang="en-US" sz="1700" dirty="0"/>
                        <a:t>-Up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Fun playful environment, share experiences and images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14191712"/>
                  </a:ext>
                </a:extLst>
              </a:tr>
              <a:tr h="96337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TikTok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10 - 44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dirty="0"/>
                        <a:t>60% Women/40% Men</a:t>
                      </a:r>
                      <a:endParaRPr lang="en-US" sz="220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700" b="0" i="0" u="none" strike="noStrike" noProof="0" dirty="0">
                          <a:latin typeface="Calibri"/>
                        </a:rPr>
                        <a:t>Awareness &amp; Site Traffic</a:t>
                      </a:r>
                      <a:endParaRPr lang="en-US" sz="220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Learn, be inspired and share fun video content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506731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BAC4E53-65B0-F88B-7458-67D57A052227}"/>
              </a:ext>
            </a:extLst>
          </p:cNvPr>
          <p:cNvSpPr txBox="1"/>
          <p:nvPr/>
        </p:nvSpPr>
        <p:spPr>
          <a:xfrm>
            <a:off x="7370490" y="7902118"/>
            <a:ext cx="7842574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40" b="1" dirty="0"/>
              <a:t> *Instagram is a younger while Facebook is an older audience </a:t>
            </a:r>
            <a:endParaRPr lang="en-US" sz="144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739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2" y="673060"/>
            <a:ext cx="10543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SnapChat: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1985670"/>
            <a:ext cx="862344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Primary audience is consumers 18 – 35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Video-heavy environment which is playful not educational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consumers based upon their interests or demographics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3767732"/>
            <a:ext cx="8566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Awareness and Swipe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Video and/or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demographic attributes or lifestyle preferences to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recent locations users have recently visited (banks, beaches, hair salons)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buying preferences to target (music streamers, ticket buyers, chocolate buyers)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334811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52357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younger audiences as they share Social video content: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8" y="2584959"/>
            <a:ext cx="417260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5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2042" y="4763"/>
            <a:ext cx="11028359" cy="8229600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1814" y="9121756"/>
            <a:ext cx="103425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4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7DEB81F-8B1E-2D6C-01FA-54C88D4BFA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" y="-4207"/>
            <a:ext cx="8573602" cy="822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768790" y="1488687"/>
            <a:ext cx="7623348" cy="50668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8038717" y="1895842"/>
            <a:ext cx="581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EMAIL MARKETING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8038716" y="2790398"/>
            <a:ext cx="55445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Deliver your message directly to the inboxes of targeted prospects, driving high ROI with email marketing.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716" y="3607356"/>
            <a:ext cx="4337827" cy="104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Direct Delivery: </a:t>
            </a:r>
            <a:r>
              <a:rPr lang="en-US" sz="1500">
                <a:solidFill>
                  <a:schemeClr val="tx1"/>
                </a:solidFill>
              </a:rPr>
              <a:t>Reach prospects in their inbox.</a:t>
            </a:r>
          </a:p>
          <a:p>
            <a:endParaRPr lang="en-US" sz="1500" b="1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High ROI: </a:t>
            </a:r>
            <a:r>
              <a:rPr lang="en-US" sz="1500">
                <a:solidFill>
                  <a:schemeClr val="tx1"/>
                </a:solidFill>
              </a:rPr>
              <a:t>Achieve strong returns on investment.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</a:t>
            </a:r>
            <a:r>
              <a:rPr lang="en-US" sz="1500">
                <a:solidFill>
                  <a:schemeClr val="tx1"/>
                </a:solidFill>
              </a:rPr>
              <a:t> Match-back Reporting available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BC852-4B40-B55A-CC12-877528E6EEB4}"/>
              </a:ext>
            </a:extLst>
          </p:cNvPr>
          <p:cNvGrpSpPr/>
          <p:nvPr/>
        </p:nvGrpSpPr>
        <p:grpSpPr>
          <a:xfrm>
            <a:off x="8038716" y="5062874"/>
            <a:ext cx="5818830" cy="1002607"/>
            <a:chOff x="7973122" y="4832798"/>
            <a:chExt cx="6158213" cy="1002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602BE8-BF57-FEDF-1F72-5AFF0959BA77}"/>
                </a:ext>
              </a:extLst>
            </p:cNvPr>
            <p:cNvSpPr/>
            <p:nvPr/>
          </p:nvSpPr>
          <p:spPr>
            <a:xfrm>
              <a:off x="7973122" y="4832798"/>
              <a:ext cx="6158213" cy="1002607"/>
            </a:xfrm>
            <a:prstGeom prst="rect">
              <a:avLst/>
            </a:prstGeom>
            <a:solidFill>
              <a:srgbClr val="999999">
                <a:alpha val="525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latin typeface="Arial" panose="020B0604020202020204" pitchFamily="34" charset="0"/>
              </a:endParaRPr>
            </a:p>
          </p:txBody>
        </p:sp>
        <p:sp>
          <p:nvSpPr>
            <p:cNvPr id="9" name="Google Shape;84;p13">
              <a:extLst>
                <a:ext uri="{FF2B5EF4-FFF2-40B4-BE49-F238E27FC236}">
                  <a16:creationId xmlns:a16="http://schemas.microsoft.com/office/drawing/2014/main" id="{2FD989BB-ABBB-5C63-3B8F-F1DE00B40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4555" y="4832798"/>
              <a:ext cx="5898045" cy="100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198" tIns="34090" rIns="68198" bIns="3409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500" b="1">
                  <a:solidFill>
                    <a:schemeClr val="tx1"/>
                  </a:solidFill>
                </a:rPr>
                <a:t>Amplify Your Impact: </a:t>
              </a:r>
              <a:r>
                <a:rPr lang="en-US" sz="1500">
                  <a:solidFill>
                    <a:schemeClr val="tx1"/>
                  </a:solidFill>
                </a:rPr>
                <a:t>Land your brand’s message directly in your audience’s inbox. This tactic drives immediate engagement and conversions, maximizing your ROI.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95AE1B-4CDA-D490-67BE-9BED16A3B8B5}"/>
              </a:ext>
            </a:extLst>
          </p:cNvPr>
          <p:cNvGrpSpPr/>
          <p:nvPr/>
        </p:nvGrpSpPr>
        <p:grpSpPr>
          <a:xfrm>
            <a:off x="0" y="7645246"/>
            <a:ext cx="5137903" cy="628958"/>
            <a:chOff x="2588778" y="6639985"/>
            <a:chExt cx="5137903" cy="6289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4F3E00-C3AC-0F4E-AFF8-CCDF04977D83}"/>
                </a:ext>
              </a:extLst>
            </p:cNvPr>
            <p:cNvSpPr/>
            <p:nvPr/>
          </p:nvSpPr>
          <p:spPr>
            <a:xfrm>
              <a:off x="2588779" y="6639985"/>
              <a:ext cx="5137902" cy="582414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4F2ACF-7CD8-FB12-C705-0FA14043D1BB}"/>
                </a:ext>
              </a:extLst>
            </p:cNvPr>
            <p:cNvSpPr txBox="1"/>
            <p:nvPr/>
          </p:nvSpPr>
          <p:spPr>
            <a:xfrm>
              <a:off x="2588778" y="6684168"/>
              <a:ext cx="513790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INTEREST/CONVERSION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691D64-872B-5FE8-7D07-B8AFADA78906}"/>
              </a:ext>
            </a:extLst>
          </p:cNvPr>
          <p:cNvGrpSpPr/>
          <p:nvPr/>
        </p:nvGrpSpPr>
        <p:grpSpPr>
          <a:xfrm>
            <a:off x="6821065" y="7442918"/>
            <a:ext cx="3543118" cy="301381"/>
            <a:chOff x="5127392" y="6151473"/>
            <a:chExt cx="2952593" cy="2511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FC593C-556D-6B68-ED40-6E4E1A0F7DD9}"/>
                </a:ext>
              </a:extLst>
            </p:cNvPr>
            <p:cNvSpPr txBox="1"/>
            <p:nvPr/>
          </p:nvSpPr>
          <p:spPr>
            <a:xfrm>
              <a:off x="5127392" y="6155442"/>
              <a:ext cx="2277889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u="sng">
                  <a:latin typeface="Arial" panose="020B0604020202020204" pitchFamily="34" charset="0"/>
                  <a:cs typeface="Arial" panose="020B0604020202020204" pitchFamily="34" charset="0"/>
                </a:rPr>
                <a:t>DELIVERY OPTION: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FA11D7-D108-CB84-4B32-5387473E1D88}"/>
                </a:ext>
              </a:extLst>
            </p:cNvPr>
            <p:cNvSpPr txBox="1"/>
            <p:nvPr/>
          </p:nvSpPr>
          <p:spPr>
            <a:xfrm>
              <a:off x="6858052" y="6171791"/>
              <a:ext cx="1221933" cy="230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Banner Ads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0FB734F-C70B-B330-8B8A-A6DD63E24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22425" y="6151473"/>
              <a:ext cx="218102" cy="21810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3B30290-8E29-74C5-502D-1C7E0C3FE505}"/>
              </a:ext>
            </a:extLst>
          </p:cNvPr>
          <p:cNvSpPr txBox="1"/>
          <p:nvPr/>
        </p:nvSpPr>
        <p:spPr>
          <a:xfrm>
            <a:off x="10291123" y="7448788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820FB2-2E19-436F-1E4B-D12E661DC0AE}"/>
              </a:ext>
            </a:extLst>
          </p:cNvPr>
          <p:cNvSpPr txBox="1"/>
          <p:nvPr/>
        </p:nvSpPr>
        <p:spPr>
          <a:xfrm>
            <a:off x="11486134" y="7470512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69EFD-41C3-730D-136E-09A28FF120D4}"/>
              </a:ext>
            </a:extLst>
          </p:cNvPr>
          <p:cNvSpPr txBox="1"/>
          <p:nvPr/>
        </p:nvSpPr>
        <p:spPr>
          <a:xfrm>
            <a:off x="12422440" y="7468874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0A152B-2EB1-1B73-755D-177EA0FD9406}"/>
              </a:ext>
            </a:extLst>
          </p:cNvPr>
          <p:cNvSpPr txBox="1"/>
          <p:nvPr/>
        </p:nvSpPr>
        <p:spPr>
          <a:xfrm>
            <a:off x="13440466" y="7475275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39" name="Graphic 19">
            <a:extLst>
              <a:ext uri="{FF2B5EF4-FFF2-40B4-BE49-F238E27FC236}">
                <a16:creationId xmlns:a16="http://schemas.microsoft.com/office/drawing/2014/main" id="{21B63790-95A3-44CE-8877-7ABAB59EC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3214629" y="7490344"/>
            <a:ext cx="229703" cy="229703"/>
          </a:xfrm>
          <a:prstGeom prst="rect">
            <a:avLst/>
          </a:prstGeom>
        </p:spPr>
      </p:pic>
      <p:pic>
        <p:nvPicPr>
          <p:cNvPr id="40" name="Graphic 15">
            <a:extLst>
              <a:ext uri="{FF2B5EF4-FFF2-40B4-BE49-F238E27FC236}">
                <a16:creationId xmlns:a16="http://schemas.microsoft.com/office/drawing/2014/main" id="{0284B064-21C7-0056-D7C3-6EC87C70D2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236173" y="7466589"/>
            <a:ext cx="236587" cy="236587"/>
          </a:xfrm>
          <a:prstGeom prst="rect">
            <a:avLst/>
          </a:prstGeom>
        </p:spPr>
      </p:pic>
      <p:pic>
        <p:nvPicPr>
          <p:cNvPr id="41" name="Graphic 17">
            <a:extLst>
              <a:ext uri="{FF2B5EF4-FFF2-40B4-BE49-F238E27FC236}">
                <a16:creationId xmlns:a16="http://schemas.microsoft.com/office/drawing/2014/main" id="{AA89FAD1-AB74-E116-44D5-CF1930CCFA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1253903" y="7466908"/>
            <a:ext cx="239433" cy="239433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13E9EF7-9E42-3CE0-D2E5-2C57084326E4}"/>
              </a:ext>
            </a:extLst>
          </p:cNvPr>
          <p:cNvCxnSpPr/>
          <p:nvPr/>
        </p:nvCxnSpPr>
        <p:spPr>
          <a:xfrm flipV="1">
            <a:off x="9867594" y="7176930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14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2" y="673060"/>
            <a:ext cx="119666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Email Marketing: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2090770"/>
            <a:ext cx="86234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consumers who are the right fit based upon demographics, interests or behaviors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Emails sent can have multiple offers each measured separately and can click to a different part of the clients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rates of 10% 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request the email address of consumers who converted from the client and match them to the consumers delivered in the campaign for a Matchback</a:t>
            </a: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5060509"/>
            <a:ext cx="85662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Mobile, Desktop &amp; Tablet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Awareness, Site traffic or Conversion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 (multiple)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Behavioral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/Demographics for targeting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Each clickable element in the email will require website URL to direct online traffic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4640889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Medium, Audience and KPI: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62867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very specific consumers via email and match who converts: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 from each of the ads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D655E2-2245-A2C6-4B81-47DA23F94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638917"/>
              </p:ext>
            </p:extLst>
          </p:nvPr>
        </p:nvGraphicFramePr>
        <p:xfrm>
          <a:off x="11005645" y="7180113"/>
          <a:ext cx="2057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2057486" imgH="514350" progId="Package">
                  <p:embed/>
                </p:oleObj>
              </mc:Choice>
              <mc:Fallback>
                <p:oleObj name="Packager Shell Object" showAsIcon="1" r:id="rId2" imgW="2057486" imgH="514350" progId="Packag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ED655E2-2245-A2C6-4B81-47DA23F94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005645" y="7180113"/>
                        <a:ext cx="20574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00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2042" y="0"/>
            <a:ext cx="11028359" cy="8229600"/>
          </a:xfrm>
          <a:prstGeom prst="rect">
            <a:avLst/>
          </a:pr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1E6D275-5F38-58EC-0455-F8FE510AFD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1771814" y="9121756"/>
            <a:ext cx="103425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4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768790" y="1488687"/>
            <a:ext cx="7623348" cy="52522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8154328" y="1707371"/>
            <a:ext cx="5818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GEOFENCING WITH FOOT TRAFFIC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8154327" y="3265670"/>
            <a:ext cx="55445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Target consumers based on their physical location, delivering timely and relevant offers with geofencing.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326" y="4111437"/>
            <a:ext cx="5706639" cy="146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Precision Targeting: </a:t>
            </a:r>
            <a:r>
              <a:rPr lang="en-US" sz="1500">
                <a:solidFill>
                  <a:schemeClr val="tx1"/>
                </a:solidFill>
              </a:rPr>
              <a:t>Engage customers exactly when and where they’re ready to buy.</a:t>
            </a:r>
          </a:p>
          <a:p>
            <a:endParaRPr lang="en-US" sz="1500" b="1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 </a:t>
            </a:r>
            <a:r>
              <a:rPr lang="en-US" sz="1500">
                <a:solidFill>
                  <a:schemeClr val="tx1"/>
                </a:solidFill>
              </a:rPr>
              <a:t>Measure foot-traffic visits to your location from competitor locations or other ideal places in the area.</a:t>
            </a:r>
            <a:r>
              <a:rPr lang="en-US" sz="1500" b="1">
                <a:solidFill>
                  <a:schemeClr val="tx1"/>
                </a:solidFill>
              </a:rPr>
              <a:t> </a:t>
            </a:r>
            <a:endParaRPr lang="en-US" sz="1500">
              <a:solidFill>
                <a:schemeClr val="tx1"/>
              </a:solidFill>
            </a:endParaRPr>
          </a:p>
          <a:p>
            <a:endParaRPr lang="en-US" sz="1500" b="1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BC852-4B40-B55A-CC12-877528E6EEB4}"/>
              </a:ext>
            </a:extLst>
          </p:cNvPr>
          <p:cNvGrpSpPr/>
          <p:nvPr/>
        </p:nvGrpSpPr>
        <p:grpSpPr>
          <a:xfrm>
            <a:off x="8154327" y="5462793"/>
            <a:ext cx="5818830" cy="1002607"/>
            <a:chOff x="7973122" y="4832798"/>
            <a:chExt cx="6158213" cy="1002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602BE8-BF57-FEDF-1F72-5AFF0959BA77}"/>
                </a:ext>
              </a:extLst>
            </p:cNvPr>
            <p:cNvSpPr/>
            <p:nvPr/>
          </p:nvSpPr>
          <p:spPr>
            <a:xfrm>
              <a:off x="7973122" y="4832798"/>
              <a:ext cx="6158213" cy="1002607"/>
            </a:xfrm>
            <a:prstGeom prst="rect">
              <a:avLst/>
            </a:prstGeom>
            <a:solidFill>
              <a:srgbClr val="999999">
                <a:alpha val="525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latin typeface="Arial" panose="020B0604020202020204" pitchFamily="34" charset="0"/>
              </a:endParaRPr>
            </a:p>
          </p:txBody>
        </p:sp>
        <p:sp>
          <p:nvSpPr>
            <p:cNvPr id="9" name="Google Shape;84;p13">
              <a:extLst>
                <a:ext uri="{FF2B5EF4-FFF2-40B4-BE49-F238E27FC236}">
                  <a16:creationId xmlns:a16="http://schemas.microsoft.com/office/drawing/2014/main" id="{2FD989BB-ABBB-5C63-3B8F-F1DE00B40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4555" y="4832798"/>
              <a:ext cx="5898045" cy="100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198" tIns="34090" rIns="68198" bIns="3409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500" b="1">
                  <a:solidFill>
                    <a:schemeClr val="tx1"/>
                  </a:solidFill>
                </a:rPr>
                <a:t>Amplify Your Impact: </a:t>
              </a:r>
              <a:r>
                <a:rPr lang="en-US" sz="1500">
                  <a:solidFill>
                    <a:schemeClr val="tx1"/>
                  </a:solidFill>
                </a:rPr>
                <a:t>Reach customers right when they are near your store. This tactic delivers personalized offers that drive immediate purchases, boosting both sales and loyalty.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151166A-BC1C-4C49-A4DC-C1A6F7E1EFD3}"/>
              </a:ext>
            </a:extLst>
          </p:cNvPr>
          <p:cNvSpPr/>
          <p:nvPr/>
        </p:nvSpPr>
        <p:spPr>
          <a:xfrm>
            <a:off x="0" y="7647186"/>
            <a:ext cx="5977954" cy="58241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227F4-FA79-08ED-F477-80873591EA16}"/>
              </a:ext>
            </a:extLst>
          </p:cNvPr>
          <p:cNvSpPr txBox="1"/>
          <p:nvPr/>
        </p:nvSpPr>
        <p:spPr>
          <a:xfrm>
            <a:off x="8092" y="7717020"/>
            <a:ext cx="59898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9050">
                  <a:noFill/>
                </a:ln>
                <a:solidFill>
                  <a:srgbClr val="FFFFFF"/>
                </a:solidFill>
                <a:latin typeface="Avenir Next Demi Bold" panose="020B0503020202020204" pitchFamily="34" charset="0"/>
              </a:rPr>
              <a:t>AWARENESS/INTEREST/CONVERSION</a:t>
            </a:r>
            <a:endParaRPr kumimoji="0" lang="id-ID" sz="24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CA1082-202C-F576-E5A2-ACAADEAB8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992" y="7635693"/>
            <a:ext cx="2473378" cy="603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F2D3E7-B18D-EEA5-DDB9-2112A4E960A7}"/>
              </a:ext>
            </a:extLst>
          </p:cNvPr>
          <p:cNvSpPr txBox="1"/>
          <p:nvPr/>
        </p:nvSpPr>
        <p:spPr>
          <a:xfrm>
            <a:off x="9690254" y="7213528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Option: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572AD73-B4FA-FD93-96BE-C3746A3148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2562" y="7217818"/>
            <a:ext cx="261722" cy="2617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0D0A70-F851-D6E9-78FA-56363E8DF016}"/>
              </a:ext>
            </a:extLst>
          </p:cNvPr>
          <p:cNvSpPr txBox="1"/>
          <p:nvPr/>
        </p:nvSpPr>
        <p:spPr>
          <a:xfrm>
            <a:off x="12308357" y="7202541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DB8BF-08F4-470E-99AA-D63AC688460D}"/>
              </a:ext>
            </a:extLst>
          </p:cNvPr>
          <p:cNvSpPr txBox="1"/>
          <p:nvPr/>
        </p:nvSpPr>
        <p:spPr>
          <a:xfrm>
            <a:off x="13562047" y="7235274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15C1B-5462-6825-35DE-A0A909D3F379}"/>
              </a:ext>
            </a:extLst>
          </p:cNvPr>
          <p:cNvSpPr txBox="1"/>
          <p:nvPr/>
        </p:nvSpPr>
        <p:spPr>
          <a:xfrm>
            <a:off x="11447300" y="7234385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</p:txBody>
      </p:sp>
      <p:pic>
        <p:nvPicPr>
          <p:cNvPr id="25" name="Graphic 17">
            <a:extLst>
              <a:ext uri="{FF2B5EF4-FFF2-40B4-BE49-F238E27FC236}">
                <a16:creationId xmlns:a16="http://schemas.microsoft.com/office/drawing/2014/main" id="{4C60CDB1-BC38-34A0-DE3E-D269EB8B2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3354042" y="7226401"/>
            <a:ext cx="239433" cy="2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83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1" y="673060"/>
            <a:ext cx="134801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Geofencing + Foot Traffic: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2113265"/>
            <a:ext cx="862344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consumers who spend time at competitor locations or any other location which may be relevant to your clients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 foot traffic visits from those mobile devices as them come into your clients brick and mortar within 30-days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Reporting breaks out foot-traffic from all targeted locations separately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Understanding the clients Customer Lifetime Value (CLV) is key when speaking to foot-traffic</a:t>
            </a: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5650799"/>
            <a:ext cx="85662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Mobile</a:t>
            </a:r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Foot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Specific non-residential addresses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require website URL to direct online traffic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5231179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Medium, Audience and KPI: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651167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 how many consumers come to your location from ads: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Addresses: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354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7454" y="0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D3E24CC-0CAA-CCFF-5392-2F277FA54F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76" r="39708"/>
          <a:stretch/>
        </p:blipFill>
        <p:spPr>
          <a:xfrm>
            <a:off x="0" y="0"/>
            <a:ext cx="8573602" cy="822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668002" y="967494"/>
            <a:ext cx="7623348" cy="55442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7858935" y="1513068"/>
            <a:ext cx="5818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ADDRESSABLE GEOFENCING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7858933" y="2894072"/>
            <a:ext cx="59631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Target consumers at the household level, delivering precise and personalized ads with addressable geofencing.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934" y="3600498"/>
            <a:ext cx="5818830" cy="8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Household Precision: </a:t>
            </a:r>
            <a:r>
              <a:rPr lang="en-US" sz="1500">
                <a:solidFill>
                  <a:schemeClr val="tx1"/>
                </a:solidFill>
              </a:rPr>
              <a:t>Target ads to specific homes.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Personalized Ads: </a:t>
            </a:r>
            <a:r>
              <a:rPr lang="en-US" sz="1500">
                <a:solidFill>
                  <a:schemeClr val="tx1"/>
                </a:solidFill>
              </a:rPr>
              <a:t>Deliver relevant messages.</a:t>
            </a:r>
          </a:p>
          <a:p>
            <a:endParaRPr lang="en-US" sz="1500" b="1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</a:t>
            </a:r>
            <a:r>
              <a:rPr lang="en-US" sz="1500">
                <a:solidFill>
                  <a:schemeClr val="tx1"/>
                </a:solidFill>
              </a:rPr>
              <a:t> Measure Foot Traffic, clicks or awareness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BC852-4B40-B55A-CC12-877528E6EEB4}"/>
              </a:ext>
            </a:extLst>
          </p:cNvPr>
          <p:cNvGrpSpPr/>
          <p:nvPr/>
        </p:nvGrpSpPr>
        <p:grpSpPr>
          <a:xfrm>
            <a:off x="7858934" y="5103322"/>
            <a:ext cx="5818830" cy="1002607"/>
            <a:chOff x="7973122" y="4832798"/>
            <a:chExt cx="6158213" cy="1002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602BE8-BF57-FEDF-1F72-5AFF0959BA77}"/>
                </a:ext>
              </a:extLst>
            </p:cNvPr>
            <p:cNvSpPr/>
            <p:nvPr/>
          </p:nvSpPr>
          <p:spPr>
            <a:xfrm>
              <a:off x="7973122" y="4832798"/>
              <a:ext cx="6158213" cy="1002607"/>
            </a:xfrm>
            <a:prstGeom prst="rect">
              <a:avLst/>
            </a:prstGeom>
            <a:solidFill>
              <a:srgbClr val="F04135">
                <a:alpha val="525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latin typeface="Arial" panose="020B0604020202020204" pitchFamily="34" charset="0"/>
              </a:endParaRPr>
            </a:p>
          </p:txBody>
        </p:sp>
        <p:sp>
          <p:nvSpPr>
            <p:cNvPr id="9" name="Google Shape;84;p13">
              <a:extLst>
                <a:ext uri="{FF2B5EF4-FFF2-40B4-BE49-F238E27FC236}">
                  <a16:creationId xmlns:a16="http://schemas.microsoft.com/office/drawing/2014/main" id="{2FD989BB-ABBB-5C63-3B8F-F1DE00B40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3206" y="4832798"/>
              <a:ext cx="5898045" cy="100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198" tIns="34090" rIns="68198" bIns="3409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500" b="1">
                  <a:solidFill>
                    <a:schemeClr val="tx1"/>
                  </a:solidFill>
                </a:rPr>
                <a:t>Amplify Your Impact: </a:t>
              </a:r>
              <a:r>
                <a:rPr lang="en-US" sz="1500">
                  <a:solidFill>
                    <a:schemeClr val="tx1"/>
                  </a:solidFill>
                </a:rPr>
                <a:t>Reach the right households at the perfect moment. This tactic delivers personalized messages that drive immediate engagement and loyalty.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11CD1-548E-F6D8-2A6D-58A69EE8AB56}"/>
              </a:ext>
            </a:extLst>
          </p:cNvPr>
          <p:cNvSpPr/>
          <p:nvPr/>
        </p:nvSpPr>
        <p:spPr>
          <a:xfrm>
            <a:off x="-8092" y="7647186"/>
            <a:ext cx="5977954" cy="582414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227D-B93E-D8DA-8E93-28799287B85C}"/>
              </a:ext>
            </a:extLst>
          </p:cNvPr>
          <p:cNvSpPr txBox="1"/>
          <p:nvPr/>
        </p:nvSpPr>
        <p:spPr>
          <a:xfrm>
            <a:off x="0" y="7717020"/>
            <a:ext cx="59898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9050">
                  <a:noFill/>
                </a:ln>
                <a:solidFill>
                  <a:srgbClr val="FFFFFF"/>
                </a:solidFill>
                <a:latin typeface="Avenir Next Demi Bold" panose="020B0503020202020204" pitchFamily="34" charset="0"/>
              </a:rPr>
              <a:t>AWARENESS/INTEREST/CONVERSION</a:t>
            </a:r>
            <a:endParaRPr kumimoji="0" lang="id-ID" sz="24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B204E5-9699-C94F-DEB7-2D0FC85F1421}"/>
              </a:ext>
            </a:extLst>
          </p:cNvPr>
          <p:cNvSpPr txBox="1"/>
          <p:nvPr/>
        </p:nvSpPr>
        <p:spPr>
          <a:xfrm>
            <a:off x="6720485" y="7249710"/>
            <a:ext cx="1782041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5EA53-A622-27C5-DEB6-BA63E978ED22}"/>
              </a:ext>
            </a:extLst>
          </p:cNvPr>
          <p:cNvSpPr txBox="1"/>
          <p:nvPr/>
        </p:nvSpPr>
        <p:spPr>
          <a:xfrm>
            <a:off x="8738605" y="7265049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1065E1E-FEA6-8EFE-74FD-B56744150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0612" y="7283868"/>
            <a:ext cx="237738" cy="23773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50525E0-9A1A-9034-AE60-120CD6BED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6054" y="7275020"/>
            <a:ext cx="261722" cy="2617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28E4A9-C7F6-09E2-DFA1-0FCDCCC0E11C}"/>
              </a:ext>
            </a:extLst>
          </p:cNvPr>
          <p:cNvSpPr txBox="1"/>
          <p:nvPr/>
        </p:nvSpPr>
        <p:spPr>
          <a:xfrm>
            <a:off x="10674754" y="7265483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30A26F-2BE6-491C-ECD9-E4A6DF9B0678}"/>
              </a:ext>
            </a:extLst>
          </p:cNvPr>
          <p:cNvSpPr txBox="1"/>
          <p:nvPr/>
        </p:nvSpPr>
        <p:spPr>
          <a:xfrm>
            <a:off x="11845539" y="7271456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62994C-D653-D0BE-30B5-2B29CA07E2CD}"/>
              </a:ext>
            </a:extLst>
          </p:cNvPr>
          <p:cNvSpPr txBox="1"/>
          <p:nvPr/>
        </p:nvSpPr>
        <p:spPr>
          <a:xfrm>
            <a:off x="9730792" y="7270567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FB5E0E-A481-EB3E-01C5-F56885895870}"/>
              </a:ext>
            </a:extLst>
          </p:cNvPr>
          <p:cNvSpPr txBox="1"/>
          <p:nvPr/>
        </p:nvSpPr>
        <p:spPr>
          <a:xfrm>
            <a:off x="12806071" y="7271280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B0B513-07B3-0976-3C13-DDD679D20162}"/>
              </a:ext>
            </a:extLst>
          </p:cNvPr>
          <p:cNvSpPr txBox="1"/>
          <p:nvPr/>
        </p:nvSpPr>
        <p:spPr>
          <a:xfrm>
            <a:off x="13750527" y="7267171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35" name="Graphic 19">
            <a:extLst>
              <a:ext uri="{FF2B5EF4-FFF2-40B4-BE49-F238E27FC236}">
                <a16:creationId xmlns:a16="http://schemas.microsoft.com/office/drawing/2014/main" id="{942CE8BF-B71A-F9AA-CB23-5EF68EF78D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3535200" y="7295545"/>
            <a:ext cx="229703" cy="229703"/>
          </a:xfrm>
          <a:prstGeom prst="rect">
            <a:avLst/>
          </a:prstGeom>
        </p:spPr>
      </p:pic>
      <p:pic>
        <p:nvPicPr>
          <p:cNvPr id="36" name="Graphic 15">
            <a:extLst>
              <a:ext uri="{FF2B5EF4-FFF2-40B4-BE49-F238E27FC236}">
                <a16:creationId xmlns:a16="http://schemas.microsoft.com/office/drawing/2014/main" id="{6C21A26C-B983-F723-E9C4-EA510D1BD1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2616977" y="7283638"/>
            <a:ext cx="236587" cy="236587"/>
          </a:xfrm>
          <a:prstGeom prst="rect">
            <a:avLst/>
          </a:prstGeom>
        </p:spPr>
      </p:pic>
      <p:pic>
        <p:nvPicPr>
          <p:cNvPr id="37" name="Graphic 17">
            <a:extLst>
              <a:ext uri="{FF2B5EF4-FFF2-40B4-BE49-F238E27FC236}">
                <a16:creationId xmlns:a16="http://schemas.microsoft.com/office/drawing/2014/main" id="{C4117025-F577-CCD1-F5B8-13479D258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1637534" y="7281635"/>
            <a:ext cx="239433" cy="23943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134DE5-E032-0FA4-C23D-32EE48AE96C9}"/>
              </a:ext>
            </a:extLst>
          </p:cNvPr>
          <p:cNvCxnSpPr/>
          <p:nvPr/>
        </p:nvCxnSpPr>
        <p:spPr>
          <a:xfrm flipV="1">
            <a:off x="10320256" y="6974193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F5AE563-D234-AA4D-B397-6628C885D5AB}"/>
              </a:ext>
            </a:extLst>
          </p:cNvPr>
          <p:cNvSpPr txBox="1"/>
          <p:nvPr/>
        </p:nvSpPr>
        <p:spPr>
          <a:xfrm>
            <a:off x="9035995" y="7664046"/>
            <a:ext cx="1244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STV Video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6F0C89-E7CB-FCBF-8E41-911709194995}"/>
              </a:ext>
            </a:extLst>
          </p:cNvPr>
          <p:cNvSpPr txBox="1"/>
          <p:nvPr/>
        </p:nvSpPr>
        <p:spPr>
          <a:xfrm>
            <a:off x="12329203" y="7666238"/>
            <a:ext cx="1885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Smart Televisions</a:t>
            </a:r>
          </a:p>
        </p:txBody>
      </p:sp>
      <p:pic>
        <p:nvPicPr>
          <p:cNvPr id="43" name="Graphic 19">
            <a:extLst>
              <a:ext uri="{FF2B5EF4-FFF2-40B4-BE49-F238E27FC236}">
                <a16:creationId xmlns:a16="http://schemas.microsoft.com/office/drawing/2014/main" id="{044E79BD-F5FE-E378-A4A0-DF0C09947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2049690" y="7678813"/>
            <a:ext cx="229703" cy="229703"/>
          </a:xfrm>
          <a:prstGeom prst="rect">
            <a:avLst/>
          </a:prstGeom>
        </p:spPr>
      </p:pic>
      <p:sp>
        <p:nvSpPr>
          <p:cNvPr id="44" name="AutoShape 2">
            <a:extLst>
              <a:ext uri="{FF2B5EF4-FFF2-40B4-BE49-F238E27FC236}">
                <a16:creationId xmlns:a16="http://schemas.microsoft.com/office/drawing/2014/main" id="{307B8A10-2AF3-DED6-E177-ACFCC05A5B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579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utoShape 4">
            <a:extLst>
              <a:ext uri="{FF2B5EF4-FFF2-40B4-BE49-F238E27FC236}">
                <a16:creationId xmlns:a16="http://schemas.microsoft.com/office/drawing/2014/main" id="{C1599A4F-CC5B-9431-4FFA-8EF523071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6">
            <a:extLst>
              <a:ext uri="{FF2B5EF4-FFF2-40B4-BE49-F238E27FC236}">
                <a16:creationId xmlns:a16="http://schemas.microsoft.com/office/drawing/2014/main" id="{880AFE9C-4426-553F-6B52-E51DA00D19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8">
            <a:extLst>
              <a:ext uri="{FF2B5EF4-FFF2-40B4-BE49-F238E27FC236}">
                <a16:creationId xmlns:a16="http://schemas.microsoft.com/office/drawing/2014/main" id="{1918DDA1-5B8B-7D72-5E9A-3ADCCDEF2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15117" y="41223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Graphic 48">
            <a:extLst>
              <a:ext uri="{FF2B5EF4-FFF2-40B4-BE49-F238E27FC236}">
                <a16:creationId xmlns:a16="http://schemas.microsoft.com/office/drawing/2014/main" id="{9EC106B8-D597-D5C0-BA06-B592951713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72607" y="7594223"/>
            <a:ext cx="282239" cy="3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7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7454" y="0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D3E24CC-0CAA-CCFF-5392-2F277FA54F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76" r="39708"/>
          <a:stretch/>
        </p:blipFill>
        <p:spPr>
          <a:xfrm>
            <a:off x="1673315" y="159983"/>
            <a:ext cx="8573602" cy="822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668002" y="967494"/>
            <a:ext cx="7623348" cy="55442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11CD1-548E-F6D8-2A6D-58A69EE8AB56}"/>
              </a:ext>
            </a:extLst>
          </p:cNvPr>
          <p:cNvSpPr/>
          <p:nvPr/>
        </p:nvSpPr>
        <p:spPr>
          <a:xfrm>
            <a:off x="-8092" y="7647186"/>
            <a:ext cx="5977954" cy="582414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227D-B93E-D8DA-8E93-28799287B85C}"/>
              </a:ext>
            </a:extLst>
          </p:cNvPr>
          <p:cNvSpPr txBox="1"/>
          <p:nvPr/>
        </p:nvSpPr>
        <p:spPr>
          <a:xfrm>
            <a:off x="0" y="7717020"/>
            <a:ext cx="59898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9050">
                  <a:noFill/>
                </a:ln>
                <a:solidFill>
                  <a:srgbClr val="FFFFFF"/>
                </a:solidFill>
                <a:latin typeface="Avenir Next Demi Bold" panose="020B0503020202020204" pitchFamily="34" charset="0"/>
              </a:rPr>
              <a:t>AWARENESS/INTEREST/CONVERSION</a:t>
            </a:r>
            <a:endParaRPr kumimoji="0" lang="id-ID" sz="24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B204E5-9699-C94F-DEB7-2D0FC85F1421}"/>
              </a:ext>
            </a:extLst>
          </p:cNvPr>
          <p:cNvSpPr txBox="1"/>
          <p:nvPr/>
        </p:nvSpPr>
        <p:spPr>
          <a:xfrm>
            <a:off x="6720485" y="7249710"/>
            <a:ext cx="1782041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5EA53-A622-27C5-DEB6-BA63E978ED22}"/>
              </a:ext>
            </a:extLst>
          </p:cNvPr>
          <p:cNvSpPr txBox="1"/>
          <p:nvPr/>
        </p:nvSpPr>
        <p:spPr>
          <a:xfrm>
            <a:off x="8738605" y="7265049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1065E1E-FEA6-8EFE-74FD-B56744150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0612" y="7283868"/>
            <a:ext cx="237738" cy="23773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50525E0-9A1A-9034-AE60-120CD6BED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6054" y="7275020"/>
            <a:ext cx="261722" cy="2617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28E4A9-C7F6-09E2-DFA1-0FCDCCC0E11C}"/>
              </a:ext>
            </a:extLst>
          </p:cNvPr>
          <p:cNvSpPr txBox="1"/>
          <p:nvPr/>
        </p:nvSpPr>
        <p:spPr>
          <a:xfrm>
            <a:off x="10674754" y="7265483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30A26F-2BE6-491C-ECD9-E4A6DF9B0678}"/>
              </a:ext>
            </a:extLst>
          </p:cNvPr>
          <p:cNvSpPr txBox="1"/>
          <p:nvPr/>
        </p:nvSpPr>
        <p:spPr>
          <a:xfrm>
            <a:off x="11845539" y="7271456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62994C-D653-D0BE-30B5-2B29CA07E2CD}"/>
              </a:ext>
            </a:extLst>
          </p:cNvPr>
          <p:cNvSpPr txBox="1"/>
          <p:nvPr/>
        </p:nvSpPr>
        <p:spPr>
          <a:xfrm>
            <a:off x="9730792" y="7270567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FB5E0E-A481-EB3E-01C5-F56885895870}"/>
              </a:ext>
            </a:extLst>
          </p:cNvPr>
          <p:cNvSpPr txBox="1"/>
          <p:nvPr/>
        </p:nvSpPr>
        <p:spPr>
          <a:xfrm>
            <a:off x="12806071" y="7271280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B0B513-07B3-0976-3C13-DDD679D20162}"/>
              </a:ext>
            </a:extLst>
          </p:cNvPr>
          <p:cNvSpPr txBox="1"/>
          <p:nvPr/>
        </p:nvSpPr>
        <p:spPr>
          <a:xfrm>
            <a:off x="13750527" y="7267171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35" name="Graphic 19">
            <a:extLst>
              <a:ext uri="{FF2B5EF4-FFF2-40B4-BE49-F238E27FC236}">
                <a16:creationId xmlns:a16="http://schemas.microsoft.com/office/drawing/2014/main" id="{942CE8BF-B71A-F9AA-CB23-5EF68EF78D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3535200" y="7295545"/>
            <a:ext cx="229703" cy="229703"/>
          </a:xfrm>
          <a:prstGeom prst="rect">
            <a:avLst/>
          </a:prstGeom>
        </p:spPr>
      </p:pic>
      <p:pic>
        <p:nvPicPr>
          <p:cNvPr id="36" name="Graphic 15">
            <a:extLst>
              <a:ext uri="{FF2B5EF4-FFF2-40B4-BE49-F238E27FC236}">
                <a16:creationId xmlns:a16="http://schemas.microsoft.com/office/drawing/2014/main" id="{6C21A26C-B983-F723-E9C4-EA510D1BD1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2616977" y="7283638"/>
            <a:ext cx="236587" cy="236587"/>
          </a:xfrm>
          <a:prstGeom prst="rect">
            <a:avLst/>
          </a:prstGeom>
        </p:spPr>
      </p:pic>
      <p:pic>
        <p:nvPicPr>
          <p:cNvPr id="37" name="Graphic 17">
            <a:extLst>
              <a:ext uri="{FF2B5EF4-FFF2-40B4-BE49-F238E27FC236}">
                <a16:creationId xmlns:a16="http://schemas.microsoft.com/office/drawing/2014/main" id="{C4117025-F577-CCD1-F5B8-13479D258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1637534" y="7281635"/>
            <a:ext cx="239433" cy="23943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134DE5-E032-0FA4-C23D-32EE48AE96C9}"/>
              </a:ext>
            </a:extLst>
          </p:cNvPr>
          <p:cNvCxnSpPr/>
          <p:nvPr/>
        </p:nvCxnSpPr>
        <p:spPr>
          <a:xfrm flipV="1">
            <a:off x="10320256" y="6974193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F5AE563-D234-AA4D-B397-6628C885D5AB}"/>
              </a:ext>
            </a:extLst>
          </p:cNvPr>
          <p:cNvSpPr txBox="1"/>
          <p:nvPr/>
        </p:nvSpPr>
        <p:spPr>
          <a:xfrm>
            <a:off x="9035995" y="7664046"/>
            <a:ext cx="1244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STV Video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6F0C89-E7CB-FCBF-8E41-911709194995}"/>
              </a:ext>
            </a:extLst>
          </p:cNvPr>
          <p:cNvSpPr txBox="1"/>
          <p:nvPr/>
        </p:nvSpPr>
        <p:spPr>
          <a:xfrm>
            <a:off x="12329203" y="7666238"/>
            <a:ext cx="1885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Smart Televisions</a:t>
            </a:r>
          </a:p>
        </p:txBody>
      </p:sp>
      <p:pic>
        <p:nvPicPr>
          <p:cNvPr id="43" name="Graphic 19">
            <a:extLst>
              <a:ext uri="{FF2B5EF4-FFF2-40B4-BE49-F238E27FC236}">
                <a16:creationId xmlns:a16="http://schemas.microsoft.com/office/drawing/2014/main" id="{044E79BD-F5FE-E378-A4A0-DF0C09947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2049690" y="7678813"/>
            <a:ext cx="229703" cy="229703"/>
          </a:xfrm>
          <a:prstGeom prst="rect">
            <a:avLst/>
          </a:prstGeom>
        </p:spPr>
      </p:pic>
      <p:sp>
        <p:nvSpPr>
          <p:cNvPr id="44" name="AutoShape 2">
            <a:extLst>
              <a:ext uri="{FF2B5EF4-FFF2-40B4-BE49-F238E27FC236}">
                <a16:creationId xmlns:a16="http://schemas.microsoft.com/office/drawing/2014/main" id="{307B8A10-2AF3-DED6-E177-ACFCC05A5B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579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utoShape 4">
            <a:extLst>
              <a:ext uri="{FF2B5EF4-FFF2-40B4-BE49-F238E27FC236}">
                <a16:creationId xmlns:a16="http://schemas.microsoft.com/office/drawing/2014/main" id="{C1599A4F-CC5B-9431-4FFA-8EF523071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AutoShape 6">
            <a:extLst>
              <a:ext uri="{FF2B5EF4-FFF2-40B4-BE49-F238E27FC236}">
                <a16:creationId xmlns:a16="http://schemas.microsoft.com/office/drawing/2014/main" id="{880AFE9C-4426-553F-6B52-E51DA00D19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8">
            <a:extLst>
              <a:ext uri="{FF2B5EF4-FFF2-40B4-BE49-F238E27FC236}">
                <a16:creationId xmlns:a16="http://schemas.microsoft.com/office/drawing/2014/main" id="{1918DDA1-5B8B-7D72-5E9A-3ADCCDEF2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15117" y="41223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Graphic 48">
            <a:extLst>
              <a:ext uri="{FF2B5EF4-FFF2-40B4-BE49-F238E27FC236}">
                <a16:creationId xmlns:a16="http://schemas.microsoft.com/office/drawing/2014/main" id="{9EC106B8-D597-D5C0-BA06-B592951713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72607" y="7594223"/>
            <a:ext cx="282239" cy="33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A9FEA-A5D4-7B3A-6BAC-DB31C31D53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859178"/>
            <a:ext cx="14630400" cy="65112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81ECE2-A648-803C-D445-035729C8C060}"/>
              </a:ext>
            </a:extLst>
          </p:cNvPr>
          <p:cNvSpPr/>
          <p:nvPr/>
        </p:nvSpPr>
        <p:spPr>
          <a:xfrm>
            <a:off x="11244036" y="347158"/>
            <a:ext cx="3054314" cy="3133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50">
                <a:ea typeface="Calibri"/>
                <a:cs typeface="Calibri"/>
              </a:rPr>
              <a:t>There are 7,567 homes in Albany NY, in which kids 4 – 18 are present, they HHI is $85+ and they have moved into the home more recently than 75% of the market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2B8E04-32A3-8D9D-4842-EE7FD1B31F01}"/>
              </a:ext>
            </a:extLst>
          </p:cNvPr>
          <p:cNvCxnSpPr/>
          <p:nvPr/>
        </p:nvCxnSpPr>
        <p:spPr>
          <a:xfrm flipH="1" flipV="1">
            <a:off x="1406636" y="1687756"/>
            <a:ext cx="1511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90925C-077E-C2AD-B4F2-172EBA6AF831}"/>
              </a:ext>
            </a:extLst>
          </p:cNvPr>
          <p:cNvCxnSpPr>
            <a:cxnSpLocks/>
          </p:cNvCxnSpPr>
          <p:nvPr/>
        </p:nvCxnSpPr>
        <p:spPr>
          <a:xfrm flipH="1" flipV="1">
            <a:off x="917665" y="1505047"/>
            <a:ext cx="1511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3AE2F3-7CE4-4F7E-2099-F5AAC8689771}"/>
              </a:ext>
            </a:extLst>
          </p:cNvPr>
          <p:cNvCxnSpPr>
            <a:cxnSpLocks/>
          </p:cNvCxnSpPr>
          <p:nvPr/>
        </p:nvCxnSpPr>
        <p:spPr>
          <a:xfrm flipH="1" flipV="1">
            <a:off x="1205770" y="4451013"/>
            <a:ext cx="1511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7EDFA8-B5EC-45E9-3839-96B023730FC6}"/>
              </a:ext>
            </a:extLst>
          </p:cNvPr>
          <p:cNvCxnSpPr>
            <a:cxnSpLocks/>
          </p:cNvCxnSpPr>
          <p:nvPr/>
        </p:nvCxnSpPr>
        <p:spPr>
          <a:xfrm flipH="1" flipV="1">
            <a:off x="1077027" y="4995803"/>
            <a:ext cx="1511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9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DF77EB-9AB7-4E47-A717-599D5421D886}"/>
              </a:ext>
            </a:extLst>
          </p:cNvPr>
          <p:cNvSpPr txBox="1"/>
          <p:nvPr/>
        </p:nvSpPr>
        <p:spPr>
          <a:xfrm>
            <a:off x="478616" y="352611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>
              <a:latin typeface="Oswald" pitchFamily="2" charset="77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35CA1-A472-424C-BFC1-1563135D4088}"/>
              </a:ext>
            </a:extLst>
          </p:cNvPr>
          <p:cNvSpPr txBox="1"/>
          <p:nvPr/>
        </p:nvSpPr>
        <p:spPr>
          <a:xfrm>
            <a:off x="1429407" y="2663335"/>
            <a:ext cx="1177158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Have you ever gone to a specific physical/business location and noticed ads starting to hit your devices from that business or their competitors after leaving?</a:t>
            </a:r>
            <a:endParaRPr lang="en-US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algn="ctr"/>
            <a:endParaRPr lang="en-US" sz="3200" b="1" u="sng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8C1A6-C308-97BB-00B8-090451AD4F39}"/>
              </a:ext>
            </a:extLst>
          </p:cNvPr>
          <p:cNvSpPr txBox="1"/>
          <p:nvPr/>
        </p:nvSpPr>
        <p:spPr>
          <a:xfrm>
            <a:off x="3470031" y="5070231"/>
            <a:ext cx="91908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EE4236"/>
                </a:solidFill>
                <a:latin typeface="Arial"/>
              </a:rPr>
              <a:t>You’ve been targeted with digital media!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13F37-F948-E0D5-175E-3C39CCBD38D9}"/>
              </a:ext>
            </a:extLst>
          </p:cNvPr>
          <p:cNvSpPr txBox="1"/>
          <p:nvPr/>
        </p:nvSpPr>
        <p:spPr>
          <a:xfrm>
            <a:off x="734608" y="855965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Oswald" pitchFamily="2" charset="77"/>
                <a:cs typeface="Arial" panose="020B0604020202020204" pitchFamily="34" charset="0"/>
              </a:rPr>
              <a:t>The Importance of Digital Media: </a:t>
            </a:r>
            <a:r>
              <a:rPr lang="en-US" sz="4800">
                <a:solidFill>
                  <a:srgbClr val="EE4236"/>
                </a:solidFill>
                <a:latin typeface="Oswald" pitchFamily="2" charset="77"/>
                <a:cs typeface="Arial" panose="020B0604020202020204" pitchFamily="34" charset="0"/>
              </a:rPr>
              <a:t>How you know..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1" y="673060"/>
            <a:ext cx="13570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Addressable Geofencing: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1985670"/>
            <a:ext cx="820241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households, like direct mail but with better data at higher frequency and lower cost than direct mail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Mediums can be used; Banner, Video and STV Commercials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Audience can be pulled in advance to see volume of homes and devices which can be reached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 foot traffic from addresses targeted at the zip code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KPI is foot-traffic it is recommended to have more than STV as the medium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888426" y="5308027"/>
            <a:ext cx="85662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Mobile, Desktop &amp; Tablet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Awareness, Site traffic or Foot-Traffic (pick ONE)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Video,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Ads, STV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Household Composition: </a:t>
            </a:r>
            <a:r>
              <a:rPr lang="en-US" sz="200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Many ways to target the household based upon demographics, interests, finance and details of the actual residence</a:t>
            </a:r>
            <a:endParaRPr lang="en-US" sz="2000" b="1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9A611-C5F3-D3CD-67C9-ECBB16403900}"/>
              </a:ext>
            </a:extLst>
          </p:cNvPr>
          <p:cNvSpPr/>
          <p:nvPr/>
        </p:nvSpPr>
        <p:spPr>
          <a:xfrm>
            <a:off x="814851" y="4837779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Medium, Audience and KPI: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52357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like direct mail on steroids with foot-traffic on top: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Household Composition to Target: </a:t>
            </a:r>
            <a:r>
              <a:rPr lang="en-US"/>
              <a:t>What are the demographics and interests of ideal households?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801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480560" cy="8229600"/>
          </a:xfrm>
          <a:prstGeom prst="rect">
            <a:avLst/>
          </a:pr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8" name="Right Triangle 7"/>
          <p:cNvSpPr/>
          <p:nvPr/>
        </p:nvSpPr>
        <p:spPr>
          <a:xfrm rot="10800000">
            <a:off x="6414516" y="401143"/>
            <a:ext cx="1691640" cy="169164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1EB24-5E06-7C1C-0320-F75EF19CFD33}"/>
              </a:ext>
            </a:extLst>
          </p:cNvPr>
          <p:cNvSpPr txBox="1"/>
          <p:nvPr/>
        </p:nvSpPr>
        <p:spPr>
          <a:xfrm>
            <a:off x="11961629" y="7819354"/>
            <a:ext cx="383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4">
              <a:defRPr/>
            </a:pPr>
            <a:r>
              <a:rPr lang="en-US" sz="1200" i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Mocks for illustrative purposes only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3913A43-D815-F138-46C2-D0BAE3436B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" y="796008"/>
            <a:ext cx="6537960" cy="6172200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779112-B6BF-44CA-6B7C-BF439A1DB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274" y="854773"/>
            <a:ext cx="4340690" cy="5619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A811D9-57AB-D40A-1702-4B532D8EE1BA}"/>
              </a:ext>
            </a:extLst>
          </p:cNvPr>
          <p:cNvSpPr/>
          <p:nvPr/>
        </p:nvSpPr>
        <p:spPr>
          <a:xfrm>
            <a:off x="1746899" y="6393213"/>
            <a:ext cx="5977954" cy="58241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17AAB-203F-43CD-59B4-7D9A94E9C6CA}"/>
              </a:ext>
            </a:extLst>
          </p:cNvPr>
          <p:cNvSpPr txBox="1"/>
          <p:nvPr/>
        </p:nvSpPr>
        <p:spPr>
          <a:xfrm>
            <a:off x="1754991" y="6463047"/>
            <a:ext cx="59898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9050">
                  <a:noFill/>
                </a:ln>
                <a:solidFill>
                  <a:srgbClr val="FFFFFF"/>
                </a:solidFill>
                <a:latin typeface="Avenir Next Demi Bold" panose="020B0503020202020204" pitchFamily="34" charset="0"/>
              </a:rPr>
              <a:t>AWARENESS/INTEREST/CONVERSION</a:t>
            </a:r>
            <a:endParaRPr kumimoji="0" lang="id-ID" sz="24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A6498-A92B-C1FA-EA08-8CF2458263D0}"/>
              </a:ext>
            </a:extLst>
          </p:cNvPr>
          <p:cNvSpPr txBox="1"/>
          <p:nvPr/>
        </p:nvSpPr>
        <p:spPr>
          <a:xfrm>
            <a:off x="8408321" y="2501637"/>
            <a:ext cx="5567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Drive phone calls, leads, or conversions with targeted text ads on search engines through search engine marketing (SEM).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0EA1B-2EFF-73A9-C3E1-768DF2F657F7}"/>
              </a:ext>
            </a:extLst>
          </p:cNvPr>
          <p:cNvSpPr txBox="1"/>
          <p:nvPr/>
        </p:nvSpPr>
        <p:spPr>
          <a:xfrm>
            <a:off x="8418897" y="1237048"/>
            <a:ext cx="37103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SEARCH ENGINE MARKETING</a:t>
            </a:r>
            <a:endParaRPr lang="id-ID" sz="38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C33B35-B7AC-4090-3AFB-A14C6485BD9F}"/>
              </a:ext>
            </a:extLst>
          </p:cNvPr>
          <p:cNvSpPr/>
          <p:nvPr/>
        </p:nvSpPr>
        <p:spPr>
          <a:xfrm>
            <a:off x="8418897" y="5443861"/>
            <a:ext cx="5567549" cy="1406155"/>
          </a:xfrm>
          <a:prstGeom prst="rect">
            <a:avLst/>
          </a:prstGeom>
          <a:solidFill>
            <a:srgbClr val="6676DC">
              <a:alpha val="5250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15" name="Google Shape;84;p13">
            <a:extLst>
              <a:ext uri="{FF2B5EF4-FFF2-40B4-BE49-F238E27FC236}">
                <a16:creationId xmlns:a16="http://schemas.microsoft.com/office/drawing/2014/main" id="{69962158-311C-7240-EA2E-F79BDDAA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897" y="3910146"/>
            <a:ext cx="5738861" cy="10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700" b="1">
                <a:solidFill>
                  <a:schemeClr val="tx1"/>
                </a:solidFill>
              </a:rPr>
              <a:t>Immediate Actions: </a:t>
            </a:r>
            <a:r>
              <a:rPr lang="en-US" sz="1700">
                <a:solidFill>
                  <a:schemeClr val="tx1"/>
                </a:solidFill>
              </a:rPr>
              <a:t>Drive conversions with targeted ads.</a:t>
            </a:r>
          </a:p>
          <a:p>
            <a:endParaRPr lang="en-US" sz="1700">
              <a:solidFill>
                <a:schemeClr val="tx1"/>
              </a:solidFill>
            </a:endParaRPr>
          </a:p>
          <a:p>
            <a:r>
              <a:rPr lang="en-US" sz="1700" b="1">
                <a:solidFill>
                  <a:schemeClr val="tx1"/>
                </a:solidFill>
              </a:rPr>
              <a:t>High Visibility: </a:t>
            </a:r>
            <a:r>
              <a:rPr lang="en-US" sz="1700">
                <a:solidFill>
                  <a:schemeClr val="tx1"/>
                </a:solidFill>
              </a:rPr>
              <a:t>Appear at the top of search results.</a:t>
            </a:r>
          </a:p>
          <a:p>
            <a:endParaRPr lang="en-US" sz="1700">
              <a:solidFill>
                <a:schemeClr val="tx1"/>
              </a:solidFill>
            </a:endParaRPr>
          </a:p>
          <a:p>
            <a:r>
              <a:rPr lang="en-US" sz="1700" b="1">
                <a:solidFill>
                  <a:schemeClr val="tx1"/>
                </a:solidFill>
              </a:rPr>
              <a:t>Attribution: </a:t>
            </a:r>
            <a:r>
              <a:rPr lang="en-US" sz="1700">
                <a:solidFill>
                  <a:schemeClr val="tx1"/>
                </a:solidFill>
              </a:rPr>
              <a:t>Measure clicks, form fills, phone calls or purchases</a:t>
            </a:r>
          </a:p>
        </p:txBody>
      </p:sp>
      <p:sp>
        <p:nvSpPr>
          <p:cNvPr id="16" name="Google Shape;84;p13">
            <a:extLst>
              <a:ext uri="{FF2B5EF4-FFF2-40B4-BE49-F238E27FC236}">
                <a16:creationId xmlns:a16="http://schemas.microsoft.com/office/drawing/2014/main" id="{F8F9D79F-87E7-82FD-DC6A-70623FAD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058" y="5441327"/>
            <a:ext cx="5417388" cy="14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Amplify Your Impact: </a:t>
            </a:r>
            <a:r>
              <a:rPr lang="en-US" sz="1800">
                <a:solidFill>
                  <a:schemeClr val="tx1"/>
                </a:solidFill>
              </a:rPr>
              <a:t>Appear just when customers are searching for you. This tactic drives immediate actions and conversions, maximizing your visibility and impact.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99D17-7096-A579-8127-E62DD9EAEA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3772" y="382828"/>
            <a:ext cx="2332674" cy="843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459C7-74F0-938E-D1E9-71B5883281FD}"/>
              </a:ext>
            </a:extLst>
          </p:cNvPr>
          <p:cNvSpPr txBox="1"/>
          <p:nvPr/>
        </p:nvSpPr>
        <p:spPr>
          <a:xfrm>
            <a:off x="1273825" y="746674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B797B-A032-A123-3DA3-948936834730}"/>
              </a:ext>
            </a:extLst>
          </p:cNvPr>
          <p:cNvSpPr txBox="1"/>
          <p:nvPr/>
        </p:nvSpPr>
        <p:spPr>
          <a:xfrm>
            <a:off x="4632475" y="7462498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E2A6B-F198-01C2-6322-C0DF1B3ABB2E}"/>
              </a:ext>
            </a:extLst>
          </p:cNvPr>
          <p:cNvSpPr txBox="1"/>
          <p:nvPr/>
        </p:nvSpPr>
        <p:spPr>
          <a:xfrm>
            <a:off x="5803260" y="7474341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64399-0FFC-8E7A-9F31-DF2E11966633}"/>
              </a:ext>
            </a:extLst>
          </p:cNvPr>
          <p:cNvSpPr txBox="1"/>
          <p:nvPr/>
        </p:nvSpPr>
        <p:spPr>
          <a:xfrm>
            <a:off x="6769736" y="7475721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B55498-4401-0735-D2C5-35022CAA31B5}"/>
              </a:ext>
            </a:extLst>
          </p:cNvPr>
          <p:cNvSpPr txBox="1"/>
          <p:nvPr/>
        </p:nvSpPr>
        <p:spPr>
          <a:xfrm>
            <a:off x="7771308" y="7474726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22" name="Graphic 19">
            <a:extLst>
              <a:ext uri="{FF2B5EF4-FFF2-40B4-BE49-F238E27FC236}">
                <a16:creationId xmlns:a16="http://schemas.microsoft.com/office/drawing/2014/main" id="{59F690A0-135D-F768-7EAF-0B9DD0ADB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555981" y="7518039"/>
            <a:ext cx="229703" cy="229703"/>
          </a:xfrm>
          <a:prstGeom prst="rect">
            <a:avLst/>
          </a:prstGeom>
        </p:spPr>
      </p:pic>
      <p:pic>
        <p:nvPicPr>
          <p:cNvPr id="23" name="Graphic 15">
            <a:extLst>
              <a:ext uri="{FF2B5EF4-FFF2-40B4-BE49-F238E27FC236}">
                <a16:creationId xmlns:a16="http://schemas.microsoft.com/office/drawing/2014/main" id="{96F1C706-0FC9-01B7-33A7-3B33635B64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577525" y="7484354"/>
            <a:ext cx="236587" cy="236587"/>
          </a:xfrm>
          <a:prstGeom prst="rect">
            <a:avLst/>
          </a:prstGeom>
        </p:spPr>
      </p:pic>
      <p:pic>
        <p:nvPicPr>
          <p:cNvPr id="24" name="Graphic 17">
            <a:extLst>
              <a:ext uri="{FF2B5EF4-FFF2-40B4-BE49-F238E27FC236}">
                <a16:creationId xmlns:a16="http://schemas.microsoft.com/office/drawing/2014/main" id="{E898616B-5727-A83A-23E2-CFE2062108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5595255" y="7484360"/>
            <a:ext cx="239433" cy="23943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22ED4DC-DDC5-1DC0-AB15-0C5A5D5F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58" y="7427622"/>
            <a:ext cx="470930" cy="4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48D5F1-7D1A-B7A7-05AA-C4A74A2DAA34}"/>
              </a:ext>
            </a:extLst>
          </p:cNvPr>
          <p:cNvSpPr txBox="1"/>
          <p:nvPr/>
        </p:nvSpPr>
        <p:spPr>
          <a:xfrm>
            <a:off x="3542305" y="7464679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Ads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3DE37B-BACA-558A-AAD6-4EB7FFEB1D71}"/>
              </a:ext>
            </a:extLst>
          </p:cNvPr>
          <p:cNvCxnSpPr/>
          <p:nvPr/>
        </p:nvCxnSpPr>
        <p:spPr>
          <a:xfrm flipV="1">
            <a:off x="4270058" y="7228865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679593-7E45-4945-CB16-520E8069FBD4}"/>
              </a:ext>
            </a:extLst>
          </p:cNvPr>
          <p:cNvCxnSpPr>
            <a:cxnSpLocks/>
          </p:cNvCxnSpPr>
          <p:nvPr/>
        </p:nvCxnSpPr>
        <p:spPr>
          <a:xfrm flipV="1">
            <a:off x="4261716" y="7636848"/>
            <a:ext cx="220529" cy="4709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86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811385"/>
            <a:ext cx="1823212" cy="4434840"/>
          </a:xfrm>
          <a:prstGeom prst="rtTriangle">
            <a:avLst/>
          </a:prstGeom>
          <a:solidFill>
            <a:srgbClr val="EE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D7A690AB-2F73-C081-6599-0136B227C51C}"/>
              </a:ext>
            </a:extLst>
          </p:cNvPr>
          <p:cNvSpPr/>
          <p:nvPr/>
        </p:nvSpPr>
        <p:spPr>
          <a:xfrm>
            <a:off x="0" y="6035039"/>
            <a:ext cx="864523" cy="22111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375F7-701B-9635-E491-DEE7EEC71AAE}"/>
              </a:ext>
            </a:extLst>
          </p:cNvPr>
          <p:cNvSpPr txBox="1"/>
          <p:nvPr/>
        </p:nvSpPr>
        <p:spPr>
          <a:xfrm>
            <a:off x="662883" y="754660"/>
            <a:ext cx="10214934" cy="6832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800" b="1">
                <a:ln w="19050">
                  <a:noFill/>
                </a:ln>
                <a:latin typeface="Avenir Next Demi Bold" panose="020B0503020202020204" pitchFamily="34" charset="0"/>
              </a:rPr>
              <a:t>CAMPAIGN MEDIA PLAN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1F0E44F-A357-3FB5-CADF-1C45098BB7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CD900F73-11D8-0646-2D15-4A5E5C84FCD0}"/>
              </a:ext>
            </a:extLst>
          </p:cNvPr>
          <p:cNvSpPr txBox="1"/>
          <p:nvPr/>
        </p:nvSpPr>
        <p:spPr>
          <a:xfrm>
            <a:off x="1566790" y="6975000"/>
            <a:ext cx="3893106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x______________________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Provider Representative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714EC0E-3DA6-917C-1F05-95C516213F96}"/>
              </a:ext>
            </a:extLst>
          </p:cNvPr>
          <p:cNvSpPr txBox="1"/>
          <p:nvPr/>
        </p:nvSpPr>
        <p:spPr>
          <a:xfrm>
            <a:off x="9371842" y="6966443"/>
            <a:ext cx="1879253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Date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05CB6C4B-DA0B-5607-6E4C-AB23E0953A85}"/>
              </a:ext>
            </a:extLst>
          </p:cNvPr>
          <p:cNvSpPr txBox="1"/>
          <p:nvPr/>
        </p:nvSpPr>
        <p:spPr>
          <a:xfrm>
            <a:off x="1754068" y="7755510"/>
            <a:ext cx="8890630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Both parties have the right to cancel 90 days after the start of the campaign with 30 day written notice.</a:t>
            </a:r>
          </a:p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E78919F3-E5C4-23C2-DA57-8B8D7C852F9E}"/>
              </a:ext>
            </a:extLst>
          </p:cNvPr>
          <p:cNvSpPr txBox="1"/>
          <p:nvPr/>
        </p:nvSpPr>
        <p:spPr>
          <a:xfrm>
            <a:off x="5459896" y="6962462"/>
            <a:ext cx="3893106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x______________________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Client Authorization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34F328-D33E-F7B0-E6BB-3E1445F14978}"/>
              </a:ext>
            </a:extLst>
          </p:cNvPr>
          <p:cNvGrpSpPr/>
          <p:nvPr/>
        </p:nvGrpSpPr>
        <p:grpSpPr>
          <a:xfrm>
            <a:off x="9461049" y="7661796"/>
            <a:ext cx="3628673" cy="372788"/>
            <a:chOff x="4434779" y="6963296"/>
            <a:chExt cx="3817106" cy="372788"/>
          </a:xfrm>
        </p:grpSpPr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0E6E9579-DAC6-8B76-515E-24D8893FD4A3}"/>
                </a:ext>
              </a:extLst>
            </p:cNvPr>
            <p:cNvSpPr txBox="1"/>
            <p:nvPr/>
          </p:nvSpPr>
          <p:spPr>
            <a:xfrm>
              <a:off x="4434779" y="6963296"/>
              <a:ext cx="149033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561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12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68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24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280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36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92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48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>
                  <a:latin typeface="Arial" panose="020B0604020202020204" pitchFamily="34" charset="0"/>
                  <a:cs typeface="Arial" panose="020B0604020202020204" pitchFamily="34" charset="0"/>
                </a:rPr>
                <a:t>Timeline:  </a:t>
              </a:r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E01875-D60A-4327-E114-F9BEA71CF24C}"/>
                </a:ext>
              </a:extLst>
            </p:cNvPr>
            <p:cNvSpPr/>
            <p:nvPr/>
          </p:nvSpPr>
          <p:spPr>
            <a:xfrm>
              <a:off x="5800423" y="6967277"/>
              <a:ext cx="2451462" cy="368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8561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9712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4568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9424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4280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9136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3992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8848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08/01/21 - 12/31/21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895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811385"/>
            <a:ext cx="1823212" cy="4434840"/>
          </a:xfrm>
          <a:prstGeom prst="rtTriangle">
            <a:avLst/>
          </a:prstGeom>
          <a:solidFill>
            <a:srgbClr val="EE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D7A690AB-2F73-C081-6599-0136B227C51C}"/>
              </a:ext>
            </a:extLst>
          </p:cNvPr>
          <p:cNvSpPr/>
          <p:nvPr/>
        </p:nvSpPr>
        <p:spPr>
          <a:xfrm>
            <a:off x="0" y="6035039"/>
            <a:ext cx="864523" cy="22111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375F7-701B-9635-E491-DEE7EEC71AAE}"/>
              </a:ext>
            </a:extLst>
          </p:cNvPr>
          <p:cNvSpPr txBox="1"/>
          <p:nvPr/>
        </p:nvSpPr>
        <p:spPr>
          <a:xfrm>
            <a:off x="662883" y="754660"/>
            <a:ext cx="10214934" cy="68326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800" b="1">
                <a:ln w="19050">
                  <a:noFill/>
                </a:ln>
                <a:latin typeface="Avenir Next Demi Bold" panose="020B0503020202020204" pitchFamily="34" charset="0"/>
              </a:rPr>
              <a:t>CAMPAIGN MEDIA PLAN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1F0E44F-A357-3FB5-CADF-1C45098BB7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CD900F73-11D8-0646-2D15-4A5E5C84FCD0}"/>
              </a:ext>
            </a:extLst>
          </p:cNvPr>
          <p:cNvSpPr txBox="1"/>
          <p:nvPr/>
        </p:nvSpPr>
        <p:spPr>
          <a:xfrm>
            <a:off x="1566790" y="6975000"/>
            <a:ext cx="3893106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x______________________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Provider Representative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714EC0E-3DA6-917C-1F05-95C516213F96}"/>
              </a:ext>
            </a:extLst>
          </p:cNvPr>
          <p:cNvSpPr txBox="1"/>
          <p:nvPr/>
        </p:nvSpPr>
        <p:spPr>
          <a:xfrm>
            <a:off x="9371842" y="6966443"/>
            <a:ext cx="1879253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Date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05CB6C4B-DA0B-5607-6E4C-AB23E0953A85}"/>
              </a:ext>
            </a:extLst>
          </p:cNvPr>
          <p:cNvSpPr txBox="1"/>
          <p:nvPr/>
        </p:nvSpPr>
        <p:spPr>
          <a:xfrm>
            <a:off x="1754068" y="7755510"/>
            <a:ext cx="8890630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Both parties have the right to cancel 90 days after the start of the campaign with 30 day written notice.</a:t>
            </a:r>
          </a:p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E78919F3-E5C4-23C2-DA57-8B8D7C852F9E}"/>
              </a:ext>
            </a:extLst>
          </p:cNvPr>
          <p:cNvSpPr txBox="1"/>
          <p:nvPr/>
        </p:nvSpPr>
        <p:spPr>
          <a:xfrm>
            <a:off x="5459896" y="6962462"/>
            <a:ext cx="3893106" cy="6078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>
                <a:latin typeface="Arial" panose="020B0604020202020204" pitchFamily="34" charset="0"/>
                <a:cs typeface="Arial" panose="020B0604020202020204" pitchFamily="34" charset="0"/>
              </a:rPr>
              <a:t>x______________________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Client Authorization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34F328-D33E-F7B0-E6BB-3E1445F14978}"/>
              </a:ext>
            </a:extLst>
          </p:cNvPr>
          <p:cNvGrpSpPr/>
          <p:nvPr/>
        </p:nvGrpSpPr>
        <p:grpSpPr>
          <a:xfrm>
            <a:off x="9461049" y="7661796"/>
            <a:ext cx="3628673" cy="372788"/>
            <a:chOff x="4434779" y="6963296"/>
            <a:chExt cx="3817106" cy="372788"/>
          </a:xfrm>
        </p:grpSpPr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0E6E9579-DAC6-8B76-515E-24D8893FD4A3}"/>
                </a:ext>
              </a:extLst>
            </p:cNvPr>
            <p:cNvSpPr txBox="1"/>
            <p:nvPr/>
          </p:nvSpPr>
          <p:spPr>
            <a:xfrm>
              <a:off x="4434779" y="6963296"/>
              <a:ext cx="149033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561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12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68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24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280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36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92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480" algn="l" defTabSz="109712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>
                  <a:latin typeface="Arial" panose="020B0604020202020204" pitchFamily="34" charset="0"/>
                  <a:cs typeface="Arial" panose="020B0604020202020204" pitchFamily="34" charset="0"/>
                </a:rPr>
                <a:t>Timeline:  </a:t>
              </a:r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E01875-D60A-4327-E114-F9BEA71CF24C}"/>
                </a:ext>
              </a:extLst>
            </p:cNvPr>
            <p:cNvSpPr/>
            <p:nvPr/>
          </p:nvSpPr>
          <p:spPr>
            <a:xfrm>
              <a:off x="5800423" y="6967277"/>
              <a:ext cx="2451462" cy="368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8561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9712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4568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9424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4280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9136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3992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88480" algn="l" defTabSz="1097120" rtl="0" eaLnBrk="1" latinLnBrk="0" hangingPunct="1">
                <a:defRPr sz="216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08/01/21 - 12/31/21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CCBE04-E6D0-B9EB-8E73-194B599A7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392822"/>
              </p:ext>
            </p:extLst>
          </p:nvPr>
        </p:nvGraphicFramePr>
        <p:xfrm>
          <a:off x="662883" y="1747406"/>
          <a:ext cx="13145886" cy="303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0654">
                  <a:extLst>
                    <a:ext uri="{9D8B030D-6E8A-4147-A177-3AD203B41FA5}">
                      <a16:colId xmlns:a16="http://schemas.microsoft.com/office/drawing/2014/main" val="383244037"/>
                    </a:ext>
                  </a:extLst>
                </a:gridCol>
                <a:gridCol w="1460654">
                  <a:extLst>
                    <a:ext uri="{9D8B030D-6E8A-4147-A177-3AD203B41FA5}">
                      <a16:colId xmlns:a16="http://schemas.microsoft.com/office/drawing/2014/main" val="2588682102"/>
                    </a:ext>
                  </a:extLst>
                </a:gridCol>
                <a:gridCol w="2057067">
                  <a:extLst>
                    <a:ext uri="{9D8B030D-6E8A-4147-A177-3AD203B41FA5}">
                      <a16:colId xmlns:a16="http://schemas.microsoft.com/office/drawing/2014/main" val="629080023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325271571"/>
                    </a:ext>
                  </a:extLst>
                </a:gridCol>
                <a:gridCol w="1253613">
                  <a:extLst>
                    <a:ext uri="{9D8B030D-6E8A-4147-A177-3AD203B41FA5}">
                      <a16:colId xmlns:a16="http://schemas.microsoft.com/office/drawing/2014/main" val="3631702838"/>
                    </a:ext>
                  </a:extLst>
                </a:gridCol>
                <a:gridCol w="1246239">
                  <a:extLst>
                    <a:ext uri="{9D8B030D-6E8A-4147-A177-3AD203B41FA5}">
                      <a16:colId xmlns:a16="http://schemas.microsoft.com/office/drawing/2014/main" val="2412627308"/>
                    </a:ext>
                  </a:extLst>
                </a:gridCol>
                <a:gridCol w="1393722">
                  <a:extLst>
                    <a:ext uri="{9D8B030D-6E8A-4147-A177-3AD203B41FA5}">
                      <a16:colId xmlns:a16="http://schemas.microsoft.com/office/drawing/2014/main" val="93351727"/>
                    </a:ext>
                  </a:extLst>
                </a:gridCol>
                <a:gridCol w="1496962">
                  <a:extLst>
                    <a:ext uri="{9D8B030D-6E8A-4147-A177-3AD203B41FA5}">
                      <a16:colId xmlns:a16="http://schemas.microsoft.com/office/drawing/2014/main" val="3949890740"/>
                    </a:ext>
                  </a:extLst>
                </a:gridCol>
                <a:gridCol w="1287388">
                  <a:extLst>
                    <a:ext uri="{9D8B030D-6E8A-4147-A177-3AD203B41FA5}">
                      <a16:colId xmlns:a16="http://schemas.microsoft.com/office/drawing/2014/main" val="2562828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SOLUTION NAME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SOLUTION GOAL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AUDIENCE DETAIL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SOLUTION FOOTPRINT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DELIVERED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COST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STRUCTURE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</a:p>
                  </a:txBody>
                  <a:tcPr>
                    <a:solidFill>
                      <a:srgbClr val="99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38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Programmatic Display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Pull from Prog Display Tab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Audience Detail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US, State, DMA, Zip Codes or Addresses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123,456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909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Addressable Geo (Banner)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Foot Traffic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Audience Detail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Postal Addresses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123,456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41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Retargeting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Traffic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Site Visitors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on Site Traffic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929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Awareness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Audience Detail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123,456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50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- Link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Traffic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Audience Detail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US, State, DMA or Zip Codes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or Display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123,456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CPLC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66339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FD9ACC-578E-AC50-D5AF-F0D08FE9F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48109"/>
              </p:ext>
            </p:extLst>
          </p:nvPr>
        </p:nvGraphicFramePr>
        <p:xfrm>
          <a:off x="11029950" y="4909308"/>
          <a:ext cx="2778820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00188">
                  <a:extLst>
                    <a:ext uri="{9D8B030D-6E8A-4147-A177-3AD203B41FA5}">
                      <a16:colId xmlns:a16="http://schemas.microsoft.com/office/drawing/2014/main" val="2410190246"/>
                    </a:ext>
                  </a:extLst>
                </a:gridCol>
                <a:gridCol w="1278632">
                  <a:extLst>
                    <a:ext uri="{9D8B030D-6E8A-4147-A177-3AD203B41FA5}">
                      <a16:colId xmlns:a16="http://schemas.microsoft.com/office/drawing/2014/main" val="1260065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119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02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DF77EB-9AB7-4E47-A717-599D5421D886}"/>
              </a:ext>
            </a:extLst>
          </p:cNvPr>
          <p:cNvSpPr txBox="1"/>
          <p:nvPr/>
        </p:nvSpPr>
        <p:spPr>
          <a:xfrm>
            <a:off x="478616" y="352611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>
              <a:latin typeface="Oswald" pitchFamily="2" charset="77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35CA1-A472-424C-BFC1-1563135D4088}"/>
              </a:ext>
            </a:extLst>
          </p:cNvPr>
          <p:cNvSpPr txBox="1"/>
          <p:nvPr/>
        </p:nvSpPr>
        <p:spPr>
          <a:xfrm>
            <a:off x="1410357" y="2894562"/>
            <a:ext cx="1180968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Have you searched for products or services and notice commercials for showing up as you watch streaming content on Hulu, Sling, Netflix, Tubi, PlayStation, Roku etc.?</a:t>
            </a:r>
          </a:p>
          <a:p>
            <a:pPr algn="ctr"/>
            <a:endParaRPr lang="en-US" sz="32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1F0BD-2782-16CC-3418-03F8D47BD8E1}"/>
              </a:ext>
            </a:extLst>
          </p:cNvPr>
          <p:cNvSpPr txBox="1"/>
          <p:nvPr/>
        </p:nvSpPr>
        <p:spPr>
          <a:xfrm>
            <a:off x="3399692" y="5234354"/>
            <a:ext cx="84992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EE4236"/>
                </a:solidFill>
                <a:latin typeface="Arial"/>
              </a:rPr>
              <a:t>You’ve been targeted with digital media!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CF5B5-0E93-3B99-72CF-6CDE087D4A78}"/>
              </a:ext>
            </a:extLst>
          </p:cNvPr>
          <p:cNvSpPr txBox="1"/>
          <p:nvPr/>
        </p:nvSpPr>
        <p:spPr>
          <a:xfrm>
            <a:off x="734608" y="855965"/>
            <a:ext cx="1316118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Oswald" pitchFamily="2" charset="77"/>
                <a:cs typeface="Arial" panose="020B0604020202020204" pitchFamily="34" charset="0"/>
              </a:rPr>
              <a:t>The Importance of Digital Media: </a:t>
            </a:r>
            <a:r>
              <a:rPr lang="en-US" sz="4800">
                <a:solidFill>
                  <a:srgbClr val="EE4236"/>
                </a:solidFill>
                <a:latin typeface="Oswald" pitchFamily="2" charset="77"/>
                <a:cs typeface="Arial" panose="020B0604020202020204" pitchFamily="34" charset="0"/>
              </a:rPr>
              <a:t>How you know..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9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8D7DB0-B04D-D7E1-1119-B4C1C4BC684D}"/>
              </a:ext>
            </a:extLst>
          </p:cNvPr>
          <p:cNvSpPr txBox="1"/>
          <p:nvPr/>
        </p:nvSpPr>
        <p:spPr>
          <a:xfrm>
            <a:off x="1651000" y="3263900"/>
            <a:ext cx="113919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Oswald"/>
              </a:rPr>
              <a:t>Before we get into the fun stuff...</a:t>
            </a:r>
            <a:endParaRPr lang="en-US" sz="320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6E48C-E927-9376-357D-0D99B177A0EA}"/>
              </a:ext>
            </a:extLst>
          </p:cNvPr>
          <p:cNvSpPr txBox="1"/>
          <p:nvPr/>
        </p:nvSpPr>
        <p:spPr>
          <a:xfrm>
            <a:off x="1625600" y="3276600"/>
            <a:ext cx="113919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>
                <a:latin typeface="Oswald"/>
              </a:rPr>
              <a:t>Before we get into the fun stuff...</a:t>
            </a:r>
            <a:endParaRPr lang="en-US" sz="32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150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BEAFA-9A1A-4CAE-A54A-0E6344E238CE}"/>
              </a:ext>
            </a:extLst>
          </p:cNvPr>
          <p:cNvSpPr txBox="1"/>
          <p:nvPr/>
        </p:nvSpPr>
        <p:spPr>
          <a:xfrm>
            <a:off x="768548" y="754055"/>
            <a:ext cx="13161184" cy="1494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Oswald"/>
                <a:cs typeface="Arial"/>
              </a:rPr>
              <a:t>Don't think tactically or use tactics as </a:t>
            </a:r>
            <a:r>
              <a:rPr lang="en-US" sz="4800" i="1">
                <a:solidFill>
                  <a:srgbClr val="EE4035"/>
                </a:solidFill>
                <a:latin typeface="Oswald"/>
                <a:cs typeface="Arial"/>
              </a:rPr>
              <a:t>"shiny objects"...</a:t>
            </a:r>
            <a:endParaRPr lang="en-US" sz="4800">
              <a:solidFill>
                <a:srgbClr val="000000"/>
              </a:solidFill>
              <a:latin typeface="Oswald"/>
              <a:cs typeface="Arial"/>
            </a:endParaRPr>
          </a:p>
          <a:p>
            <a:endParaRPr lang="en-US"/>
          </a:p>
          <a:p>
            <a:endParaRPr lang="en-US" sz="2150">
              <a:ea typeface="Calibri"/>
              <a:cs typeface="Calibri"/>
            </a:endParaRPr>
          </a:p>
        </p:txBody>
      </p:sp>
      <p:pic>
        <p:nvPicPr>
          <p:cNvPr id="6" name="Picture 5" descr="Savage Gear Mag Shine Glide Lipless ...">
            <a:extLst>
              <a:ext uri="{FF2B5EF4-FFF2-40B4-BE49-F238E27FC236}">
                <a16:creationId xmlns:a16="http://schemas.microsoft.com/office/drawing/2014/main" id="{AADBFC45-AF4D-C5B2-5AD3-874615AD22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3301" y="5947976"/>
            <a:ext cx="3924298" cy="1553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68624B-97F3-EB6F-B35B-FF4769D4A663}"/>
              </a:ext>
            </a:extLst>
          </p:cNvPr>
          <p:cNvSpPr txBox="1"/>
          <p:nvPr/>
        </p:nvSpPr>
        <p:spPr>
          <a:xfrm>
            <a:off x="927100" y="3530600"/>
            <a:ext cx="62357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Regular"/>
              </a:rPr>
              <a:t>Their goal to be achieved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C50C5-C04B-B939-CFD9-9083E38A1DC2}"/>
              </a:ext>
            </a:extLst>
          </p:cNvPr>
          <p:cNvSpPr txBox="1"/>
          <p:nvPr/>
        </p:nvSpPr>
        <p:spPr>
          <a:xfrm>
            <a:off x="927100" y="4690501"/>
            <a:ext cx="77597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Regular"/>
              </a:rPr>
              <a:t>How progress/completion of that goal is to be measured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AC23B-8C3B-836E-F7DA-B43EC2DB8581}"/>
              </a:ext>
            </a:extLst>
          </p:cNvPr>
          <p:cNvSpPr txBox="1"/>
          <p:nvPr/>
        </p:nvSpPr>
        <p:spPr>
          <a:xfrm>
            <a:off x="927100" y="5850403"/>
            <a:ext cx="62357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Regular"/>
              </a:rPr>
              <a:t>Their current efforts to achieve it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1FBC0-2DEE-1C17-5423-B558DC5262EC}"/>
              </a:ext>
            </a:extLst>
          </p:cNvPr>
          <p:cNvSpPr txBox="1"/>
          <p:nvPr/>
        </p:nvSpPr>
        <p:spPr>
          <a:xfrm>
            <a:off x="774700" y="1841500"/>
            <a:ext cx="125603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Regular"/>
              </a:rPr>
              <a:t>Walking into a business with a tactic to get attention is not a recommended practice.  Until you understand the needs of the business how do you know what "tool" to apply?  Until you know the following, you can't really recommend tactics: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FC3C39-F13A-3AD0-8BDB-49C6E33D2766}"/>
              </a:ext>
            </a:extLst>
          </p:cNvPr>
          <p:cNvSpPr/>
          <p:nvPr/>
        </p:nvSpPr>
        <p:spPr>
          <a:xfrm>
            <a:off x="9893300" y="5372100"/>
            <a:ext cx="3810000" cy="2616200"/>
          </a:xfrm>
          <a:prstGeom prst="ellipse">
            <a:avLst/>
          </a:prstGeom>
          <a:noFill/>
          <a:ln w="57150">
            <a:solidFill>
              <a:srgbClr val="EE4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1C009B-03B4-1D24-EDA7-CBB895A2E60B}"/>
              </a:ext>
            </a:extLst>
          </p:cNvPr>
          <p:cNvCxnSpPr/>
          <p:nvPr/>
        </p:nvCxnSpPr>
        <p:spPr>
          <a:xfrm>
            <a:off x="11036139" y="5498856"/>
            <a:ext cx="1574800" cy="237490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54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DDAB11F-C198-3251-301B-2DBADC860337}"/>
              </a:ext>
            </a:extLst>
          </p:cNvPr>
          <p:cNvSpPr/>
          <p:nvPr/>
        </p:nvSpPr>
        <p:spPr>
          <a:xfrm>
            <a:off x="-1" y="7171116"/>
            <a:ext cx="14630400" cy="1090729"/>
          </a:xfrm>
          <a:prstGeom prst="rect">
            <a:avLst/>
          </a:pr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B920D-C505-1D43-4833-B8D538C097E1}"/>
              </a:ext>
            </a:extLst>
          </p:cNvPr>
          <p:cNvSpPr txBox="1"/>
          <p:nvPr/>
        </p:nvSpPr>
        <p:spPr>
          <a:xfrm>
            <a:off x="390893" y="1349374"/>
            <a:ext cx="69136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Place your brand on popular websites, apps and games, making sure your ads are seen by the right people at the right time.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FA0DC-A9F5-6C9B-3690-E1D92D28A6BB}"/>
              </a:ext>
            </a:extLst>
          </p:cNvPr>
          <p:cNvSpPr txBox="1"/>
          <p:nvPr/>
        </p:nvSpPr>
        <p:spPr>
          <a:xfrm>
            <a:off x="360828" y="4483066"/>
            <a:ext cx="7299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Who They Are: </a:t>
            </a:r>
            <a:b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Male/Female, Income, Age, Number of Children, Language, Job Title, etc.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2B137-431E-6F8B-5240-A776BED1C901}"/>
              </a:ext>
            </a:extLst>
          </p:cNvPr>
          <p:cNvSpPr txBox="1"/>
          <p:nvPr/>
        </p:nvSpPr>
        <p:spPr>
          <a:xfrm>
            <a:off x="370869" y="5134481"/>
            <a:ext cx="7299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bg1"/>
              </a:buClr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What They Are Interested In: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Sports, Gourmet Foods, Travel, History,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BD32FD-ED53-0792-F017-E3D93A0D00AD}"/>
              </a:ext>
            </a:extLst>
          </p:cNvPr>
          <p:cNvSpPr txBox="1"/>
          <p:nvPr/>
        </p:nvSpPr>
        <p:spPr>
          <a:xfrm>
            <a:off x="370869" y="5785896"/>
            <a:ext cx="7299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bg1"/>
              </a:buClr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What They Show Intent to Purchase: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In-Market Automobile, In-Market Real Estate, etc.</a:t>
            </a:r>
          </a:p>
        </p:txBody>
      </p:sp>
      <p:sp>
        <p:nvSpPr>
          <p:cNvPr id="26" name="Google Shape;84;p13">
            <a:extLst>
              <a:ext uri="{FF2B5EF4-FFF2-40B4-BE49-F238E27FC236}">
                <a16:creationId xmlns:a16="http://schemas.microsoft.com/office/drawing/2014/main" id="{83BBDE5B-267E-53E5-5552-32866557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26" y="2110465"/>
            <a:ext cx="7299874" cy="8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>
                <a:solidFill>
                  <a:schemeClr val="tx1"/>
                </a:solidFill>
              </a:rPr>
              <a:t>Strategic Placement:</a:t>
            </a:r>
            <a:r>
              <a:rPr lang="en-US" sz="1500">
                <a:solidFill>
                  <a:schemeClr val="tx1"/>
                </a:solidFill>
              </a:rPr>
              <a:t> Ensure your ads are seen by the right people at the right time.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b="1">
                <a:solidFill>
                  <a:schemeClr val="tx1"/>
                </a:solidFill>
              </a:rPr>
              <a:t>High Engagement: </a:t>
            </a:r>
            <a:r>
              <a:rPr lang="en-US" sz="1500">
                <a:solidFill>
                  <a:schemeClr val="tx1"/>
                </a:solidFill>
              </a:rPr>
              <a:t>Capture attention with visually appealing ads.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3CC5A9-9BF4-2A4F-3A31-BA2929BAEB49}"/>
              </a:ext>
            </a:extLst>
          </p:cNvPr>
          <p:cNvSpPr txBox="1"/>
          <p:nvPr/>
        </p:nvSpPr>
        <p:spPr>
          <a:xfrm>
            <a:off x="330373" y="7617731"/>
            <a:ext cx="1782041" cy="461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DELIVERY OPTIONS: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6B2CEE3-260E-FD37-F0B5-F6B32F619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735" y="-35548"/>
            <a:ext cx="6207556" cy="8310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029ED4-4E4F-061E-F19F-EF2F480F393A}"/>
              </a:ext>
            </a:extLst>
          </p:cNvPr>
          <p:cNvSpPr txBox="1"/>
          <p:nvPr/>
        </p:nvSpPr>
        <p:spPr>
          <a:xfrm>
            <a:off x="390096" y="516554"/>
            <a:ext cx="8847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TARGETED DISPLAY &amp; VIDEO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CF2893-ADF8-C79A-ABA0-128A0D8E2994}"/>
              </a:ext>
            </a:extLst>
          </p:cNvPr>
          <p:cNvGrpSpPr/>
          <p:nvPr/>
        </p:nvGrpSpPr>
        <p:grpSpPr>
          <a:xfrm>
            <a:off x="401526" y="3008000"/>
            <a:ext cx="7299869" cy="883733"/>
            <a:chOff x="498092" y="3361500"/>
            <a:chExt cx="7299869" cy="8837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317713-8F35-A6A8-C775-2B4330B49D2C}"/>
                </a:ext>
              </a:extLst>
            </p:cNvPr>
            <p:cNvSpPr/>
            <p:nvPr/>
          </p:nvSpPr>
          <p:spPr>
            <a:xfrm>
              <a:off x="498092" y="3363578"/>
              <a:ext cx="7299869" cy="881655"/>
            </a:xfrm>
            <a:prstGeom prst="rect">
              <a:avLst/>
            </a:prstGeom>
            <a:solidFill>
              <a:srgbClr val="EE4135">
                <a:alpha val="525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latin typeface="Arial" panose="020B0604020202020204" pitchFamily="34" charset="0"/>
              </a:endParaRPr>
            </a:p>
          </p:txBody>
        </p:sp>
        <p:sp>
          <p:nvSpPr>
            <p:cNvPr id="3" name="Google Shape;84;p13">
              <a:extLst>
                <a:ext uri="{FF2B5EF4-FFF2-40B4-BE49-F238E27FC236}">
                  <a16:creationId xmlns:a16="http://schemas.microsoft.com/office/drawing/2014/main" id="{C195B928-77E1-95BF-A977-E62096C5F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264" y="3361500"/>
              <a:ext cx="7129697" cy="88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198" tIns="34090" rIns="68198" bIns="3409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500" b="1">
                  <a:solidFill>
                    <a:schemeClr val="tx1"/>
                  </a:solidFill>
                </a:rPr>
                <a:t>Amplify Your Impact: </a:t>
              </a:r>
              <a:r>
                <a:rPr lang="en-US" sz="1500">
                  <a:solidFill>
                    <a:schemeClr val="tx1"/>
                  </a:solidFill>
                </a:rPr>
                <a:t>Captivate viewers on their favorite sites with your ads via video or display. This tactic can transform casual browsers into loyal customers, boosting both brand awareness and sales.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AB1E975-394B-8AB3-25B8-562D0BE5DF3E}"/>
              </a:ext>
            </a:extLst>
          </p:cNvPr>
          <p:cNvSpPr txBox="1"/>
          <p:nvPr/>
        </p:nvSpPr>
        <p:spPr>
          <a:xfrm>
            <a:off x="320151" y="4094830"/>
            <a:ext cx="340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US" b="1" u="sng">
                <a:latin typeface="Arial" panose="020B0604020202020204" pitchFamily="34" charset="0"/>
                <a:cs typeface="Arial" panose="020B0604020202020204" pitchFamily="34" charset="0"/>
              </a:rPr>
              <a:t>TARGETING EXAMPLES:</a:t>
            </a:r>
            <a:endParaRPr lang="en-US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B7DB7-5ABB-2092-0675-7439D333678D}"/>
              </a:ext>
            </a:extLst>
          </p:cNvPr>
          <p:cNvGrpSpPr/>
          <p:nvPr/>
        </p:nvGrpSpPr>
        <p:grpSpPr>
          <a:xfrm>
            <a:off x="10068733" y="7687432"/>
            <a:ext cx="4561667" cy="590922"/>
            <a:chOff x="10068733" y="5014482"/>
            <a:chExt cx="4561667" cy="5909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167D4E-5723-F6DD-F80B-D387FF2EF29E}"/>
                </a:ext>
              </a:extLst>
            </p:cNvPr>
            <p:cNvSpPr/>
            <p:nvPr/>
          </p:nvSpPr>
          <p:spPr>
            <a:xfrm>
              <a:off x="10076745" y="5014482"/>
              <a:ext cx="4553655" cy="582414"/>
            </a:xfrm>
            <a:prstGeom prst="rect">
              <a:avLst/>
            </a:prstGeom>
            <a:solidFill>
              <a:srgbClr val="667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F124DC-2EA3-A24F-3F3E-4EDCB61E4353}"/>
                </a:ext>
              </a:extLst>
            </p:cNvPr>
            <p:cNvSpPr txBox="1"/>
            <p:nvPr/>
          </p:nvSpPr>
          <p:spPr>
            <a:xfrm>
              <a:off x="10068733" y="5020629"/>
              <a:ext cx="456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AWARENESS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78432F-D153-BE68-A050-E3EAC815E3FE}"/>
              </a:ext>
            </a:extLst>
          </p:cNvPr>
          <p:cNvSpPr txBox="1"/>
          <p:nvPr/>
        </p:nvSpPr>
        <p:spPr>
          <a:xfrm>
            <a:off x="394081" y="6437311"/>
            <a:ext cx="7299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bg1"/>
              </a:buClr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What They Read: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HealthCare, Real Estate, Auto etc.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A57F087F-1759-4153-E38C-9F2FFFD159D5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488950" y="160338"/>
            <a:ext cx="1231564" cy="1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E27DE647-5C55-115F-C0A9-5A485C127414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949325" y="160338"/>
            <a:ext cx="1231564" cy="1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D052C237-21AF-1E9B-0250-2012E4BA6E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1409700" y="160338"/>
            <a:ext cx="1231564" cy="12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6F756-D7F9-B673-C485-222AF4678ADC}"/>
              </a:ext>
            </a:extLst>
          </p:cNvPr>
          <p:cNvSpPr txBox="1"/>
          <p:nvPr/>
        </p:nvSpPr>
        <p:spPr>
          <a:xfrm>
            <a:off x="2295328" y="7636222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9938472-1316-C580-CE18-5A50C4ABC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9234" y="7628074"/>
            <a:ext cx="237738" cy="23773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EBEF296-021D-3451-ACD8-8C00B0385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4676" y="7622021"/>
            <a:ext cx="261722" cy="2617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C72057-A92C-ECD9-0E46-517079CB1FF3}"/>
              </a:ext>
            </a:extLst>
          </p:cNvPr>
          <p:cNvSpPr txBox="1"/>
          <p:nvPr/>
        </p:nvSpPr>
        <p:spPr>
          <a:xfrm>
            <a:off x="4263376" y="7633504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BC511E-CB40-1155-88F9-27D4D38E2164}"/>
              </a:ext>
            </a:extLst>
          </p:cNvPr>
          <p:cNvSpPr txBox="1"/>
          <p:nvPr/>
        </p:nvSpPr>
        <p:spPr>
          <a:xfrm>
            <a:off x="5434161" y="7639477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00CD1F-3115-7B58-BAD1-D1798D47D68F}"/>
              </a:ext>
            </a:extLst>
          </p:cNvPr>
          <p:cNvSpPr txBox="1"/>
          <p:nvPr/>
        </p:nvSpPr>
        <p:spPr>
          <a:xfrm>
            <a:off x="3319414" y="7638588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5682EC-F14F-7298-FFB9-95CA0C7C6551}"/>
              </a:ext>
            </a:extLst>
          </p:cNvPr>
          <p:cNvSpPr txBox="1"/>
          <p:nvPr/>
        </p:nvSpPr>
        <p:spPr>
          <a:xfrm>
            <a:off x="6394693" y="7639301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4E70E7-2DDD-E485-1863-B5AE1A195786}"/>
              </a:ext>
            </a:extLst>
          </p:cNvPr>
          <p:cNvSpPr txBox="1"/>
          <p:nvPr/>
        </p:nvSpPr>
        <p:spPr>
          <a:xfrm>
            <a:off x="7339149" y="7639787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42" name="Graphic 19">
            <a:extLst>
              <a:ext uri="{FF2B5EF4-FFF2-40B4-BE49-F238E27FC236}">
                <a16:creationId xmlns:a16="http://schemas.microsoft.com/office/drawing/2014/main" id="{6F18B891-7401-AE4E-97A1-D082157BA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23822" y="7654040"/>
            <a:ext cx="229703" cy="229703"/>
          </a:xfrm>
          <a:prstGeom prst="rect">
            <a:avLst/>
          </a:prstGeom>
        </p:spPr>
      </p:pic>
      <p:pic>
        <p:nvPicPr>
          <p:cNvPr id="44" name="Graphic 15">
            <a:extLst>
              <a:ext uri="{FF2B5EF4-FFF2-40B4-BE49-F238E27FC236}">
                <a16:creationId xmlns:a16="http://schemas.microsoft.com/office/drawing/2014/main" id="{89503C6A-A1FA-2044-8724-B8F8AFABAF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208426" y="7632466"/>
            <a:ext cx="236587" cy="236587"/>
          </a:xfrm>
          <a:prstGeom prst="rect">
            <a:avLst/>
          </a:prstGeom>
        </p:spPr>
      </p:pic>
      <p:pic>
        <p:nvPicPr>
          <p:cNvPr id="45" name="Graphic 17">
            <a:extLst>
              <a:ext uri="{FF2B5EF4-FFF2-40B4-BE49-F238E27FC236}">
                <a16:creationId xmlns:a16="http://schemas.microsoft.com/office/drawing/2014/main" id="{A2E8CE56-5B1C-5E42-8467-FCD6537CBF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226156" y="7630604"/>
            <a:ext cx="239433" cy="239433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97A1FB2-57EF-4DCF-8315-78F9C1344341}"/>
              </a:ext>
            </a:extLst>
          </p:cNvPr>
          <p:cNvCxnSpPr/>
          <p:nvPr/>
        </p:nvCxnSpPr>
        <p:spPr>
          <a:xfrm flipV="1">
            <a:off x="3908878" y="7257150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0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DAF6F-BD1A-9F12-7AEA-EE5907A30EDF}"/>
              </a:ext>
            </a:extLst>
          </p:cNvPr>
          <p:cNvSpPr/>
          <p:nvPr/>
        </p:nvSpPr>
        <p:spPr>
          <a:xfrm>
            <a:off x="656251" y="673060"/>
            <a:ext cx="133330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Targeted Banner/Video: </a:t>
            </a:r>
            <a:r>
              <a:rPr lang="en-US" sz="4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makes this so special?</a:t>
            </a:r>
            <a:endParaRPr lang="en-US" sz="440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251BD-AA2E-5829-5E97-A1B667216D83}"/>
              </a:ext>
            </a:extLst>
          </p:cNvPr>
          <p:cNvSpPr/>
          <p:nvPr/>
        </p:nvSpPr>
        <p:spPr>
          <a:xfrm>
            <a:off x="888426" y="1985670"/>
            <a:ext cx="862344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Reaches everyone in the area for mass awareness branding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consumers reading content real-time if that content has keyword relevance to your clients offer/product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Reach consumers who are the right fit based upon demographics, behaviors or interests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Follows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consumers who have recently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visited the site with additional messages/offers with retargeting ads. (requires GTM)  </a:t>
            </a:r>
          </a:p>
          <a:p>
            <a:endParaRPr lang="en-US" sz="20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03CE6-E1A5-6DC6-9B15-87D8B93428FD}"/>
              </a:ext>
            </a:extLst>
          </p:cNvPr>
          <p:cNvSpPr txBox="1"/>
          <p:nvPr/>
        </p:nvSpPr>
        <p:spPr>
          <a:xfrm>
            <a:off x="945586" y="4587537"/>
            <a:ext cx="8566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Platforms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Mobile, Desktop &amp; Tablet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KPI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Awareness and Site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Medium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Video and/or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Banner Ads (Retargeting medium must match initial medium delivered)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U.S., State, DMA, Cities or Zip Codes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</a:t>
            </a: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yword/content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portion will require you define what type of content the user is reading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Behavioral</a:t>
            </a:r>
            <a:r>
              <a:rPr lang="en-US" sz="2000" b="1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/demographic/interest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targeting</a:t>
            </a:r>
            <a:r>
              <a:rPr lang="en-US" sz="20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will </a:t>
            </a:r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 the demographics, behaviors or interests of the desired audience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4288B-5FC9-7AEB-2845-1E2D7AB104E5}"/>
              </a:ext>
            </a:extLst>
          </p:cNvPr>
          <p:cNvSpPr/>
          <p:nvPr/>
        </p:nvSpPr>
        <p:spPr>
          <a:xfrm>
            <a:off x="814851" y="1523572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consumers in </a:t>
            </a:r>
            <a:r>
              <a:rPr lang="en-US" sz="20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</a:t>
            </a:r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different ways with just </a:t>
            </a:r>
            <a:r>
              <a:rPr lang="en-US" sz="2000" b="1" u="sng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</a:t>
            </a:r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tactic: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F48852-7F88-6B93-8BD4-46E6EDC6D02E}"/>
              </a:ext>
            </a:extLst>
          </p:cNvPr>
          <p:cNvSpPr/>
          <p:nvPr/>
        </p:nvSpPr>
        <p:spPr>
          <a:xfrm>
            <a:off x="9753601" y="1618593"/>
            <a:ext cx="4561489" cy="6348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27369-CE41-8D03-00FC-B673F5C206CD}"/>
              </a:ext>
            </a:extLst>
          </p:cNvPr>
          <p:cNvSpPr txBox="1"/>
          <p:nvPr/>
        </p:nvSpPr>
        <p:spPr>
          <a:xfrm>
            <a:off x="9890232" y="1829910"/>
            <a:ext cx="445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I need to collect/know?</a:t>
            </a:r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AAB86-C4BB-534F-B617-3B78F4051A3E}"/>
              </a:ext>
            </a:extLst>
          </p:cNvPr>
          <p:cNvSpPr txBox="1"/>
          <p:nvPr/>
        </p:nvSpPr>
        <p:spPr>
          <a:xfrm>
            <a:off x="10016359" y="2584959"/>
            <a:ext cx="41200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Geo: </a:t>
            </a:r>
            <a:r>
              <a:rPr lang="en-US"/>
              <a:t>Where do these ads need to be delivered </a:t>
            </a:r>
          </a:p>
          <a:p>
            <a:endParaRPr lang="en-US"/>
          </a:p>
          <a:p>
            <a:r>
              <a:rPr lang="en-US" b="1"/>
              <a:t>The URL: </a:t>
            </a:r>
            <a:r>
              <a:rPr lang="en-US"/>
              <a:t>When clicked where are we sending traffic</a:t>
            </a:r>
          </a:p>
          <a:p>
            <a:endParaRPr lang="en-US"/>
          </a:p>
          <a:p>
            <a:r>
              <a:rPr lang="en-US" b="1"/>
              <a:t>The Creative: </a:t>
            </a:r>
            <a:r>
              <a:rPr lang="en-US"/>
              <a:t>What are we saying in the ads?  What are the images?  Do we have a logo?  Are there specific colors or corp. needs?</a:t>
            </a:r>
          </a:p>
          <a:p>
            <a:endParaRPr lang="en-US"/>
          </a:p>
          <a:p>
            <a:r>
              <a:rPr lang="en-US" b="1"/>
              <a:t>Content to Target: </a:t>
            </a:r>
            <a:r>
              <a:rPr lang="en-US"/>
              <a:t>What type of content makes sense to align with ads?</a:t>
            </a:r>
          </a:p>
          <a:p>
            <a:endParaRPr lang="en-US"/>
          </a:p>
          <a:p>
            <a:r>
              <a:rPr lang="en-US" b="1"/>
              <a:t>Behaviors to Target: </a:t>
            </a:r>
            <a:r>
              <a:rPr lang="en-US"/>
              <a:t>What are the demographics and interests of ideal consumers?</a:t>
            </a:r>
          </a:p>
          <a:p>
            <a:endParaRPr lang="en-US" sz="1600" i="1"/>
          </a:p>
          <a:p>
            <a:r>
              <a:rPr lang="en-US" b="1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96C25-83CC-691C-6C15-6412F89E2E38}"/>
              </a:ext>
            </a:extLst>
          </p:cNvPr>
          <p:cNvSpPr/>
          <p:nvPr/>
        </p:nvSpPr>
        <p:spPr>
          <a:xfrm>
            <a:off x="814851" y="4209933"/>
            <a:ext cx="105431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Solution Details:</a:t>
            </a:r>
            <a:endParaRPr lang="en-US" sz="20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33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0045" y="-5553"/>
            <a:ext cx="11028359" cy="8229600"/>
          </a:xfrm>
          <a:prstGeom prst="rect">
            <a:avLst/>
          </a:pr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1814" y="9121756"/>
            <a:ext cx="103425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4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55559BD-CCDA-CB82-D7C2-068934D4C7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425" y="-4024"/>
            <a:ext cx="8573602" cy="8229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574270" y="1355096"/>
            <a:ext cx="7623348" cy="52522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68369-6114-4EB0-8168-99393EB36F97}"/>
              </a:ext>
            </a:extLst>
          </p:cNvPr>
          <p:cNvSpPr txBox="1"/>
          <p:nvPr/>
        </p:nvSpPr>
        <p:spPr>
          <a:xfrm>
            <a:off x="7972442" y="1961649"/>
            <a:ext cx="665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PROGRAMMATIC AUDIO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1177B-0E21-47D2-B644-45724B013F83}"/>
              </a:ext>
            </a:extLst>
          </p:cNvPr>
          <p:cNvSpPr txBox="1"/>
          <p:nvPr/>
        </p:nvSpPr>
        <p:spPr>
          <a:xfrm>
            <a:off x="7972442" y="3001973"/>
            <a:ext cx="5591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Reach a highly engaged audience with impactful audio ads on platforms like Spotify with programmatic audio.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AF5B72A-3839-F94B-AD8C-5DCB29E4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248" y="3949964"/>
            <a:ext cx="5866219" cy="104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Engaged Audience: </a:t>
            </a:r>
            <a:r>
              <a:rPr lang="en-US" sz="1500">
                <a:solidFill>
                  <a:schemeClr val="tx1"/>
                </a:solidFill>
              </a:rPr>
              <a:t>Reach listeners on popular audio platforms.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High Impact: </a:t>
            </a:r>
            <a:r>
              <a:rPr lang="en-US" sz="1500">
                <a:solidFill>
                  <a:schemeClr val="tx1"/>
                </a:solidFill>
              </a:rPr>
              <a:t>Deliver compelling audio ads.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BC852-4B40-B55A-CC12-877528E6EEB4}"/>
              </a:ext>
            </a:extLst>
          </p:cNvPr>
          <p:cNvGrpSpPr/>
          <p:nvPr/>
        </p:nvGrpSpPr>
        <p:grpSpPr>
          <a:xfrm>
            <a:off x="8028258" y="5132734"/>
            <a:ext cx="5866220" cy="1002607"/>
            <a:chOff x="7922968" y="4832798"/>
            <a:chExt cx="6208367" cy="1002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602BE8-BF57-FEDF-1F72-5AFF0959BA77}"/>
                </a:ext>
              </a:extLst>
            </p:cNvPr>
            <p:cNvSpPr/>
            <p:nvPr/>
          </p:nvSpPr>
          <p:spPr>
            <a:xfrm>
              <a:off x="7922968" y="4832798"/>
              <a:ext cx="6208367" cy="1002607"/>
            </a:xfrm>
            <a:prstGeom prst="rect">
              <a:avLst/>
            </a:prstGeom>
            <a:solidFill>
              <a:srgbClr val="999999">
                <a:alpha val="525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latin typeface="Arial" panose="020B0604020202020204" pitchFamily="34" charset="0"/>
              </a:endParaRPr>
            </a:p>
          </p:txBody>
        </p:sp>
        <p:sp>
          <p:nvSpPr>
            <p:cNvPr id="9" name="Google Shape;84;p13">
              <a:extLst>
                <a:ext uri="{FF2B5EF4-FFF2-40B4-BE49-F238E27FC236}">
                  <a16:creationId xmlns:a16="http://schemas.microsoft.com/office/drawing/2014/main" id="{2FD989BB-ABBB-5C63-3B8F-F1DE00B40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7242" y="4832798"/>
              <a:ext cx="5959815" cy="94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198" tIns="34090" rIns="68198" bIns="34090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500" b="1">
                  <a:solidFill>
                    <a:schemeClr val="tx1"/>
                  </a:solidFill>
                </a:rPr>
                <a:t>Amplify Your Impact: </a:t>
              </a:r>
              <a:r>
                <a:rPr lang="en-US" sz="1500">
                  <a:solidFill>
                    <a:schemeClr val="tx1"/>
                  </a:solidFill>
                </a:rPr>
                <a:t>Let your brand be heard on listeners' favorite music and podcast apps. This tactic captures their attention, driving immediate interest and engagement.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B8CDBE-BA82-8761-0F51-6D5185D6DB38}"/>
              </a:ext>
            </a:extLst>
          </p:cNvPr>
          <p:cNvGrpSpPr/>
          <p:nvPr/>
        </p:nvGrpSpPr>
        <p:grpSpPr>
          <a:xfrm>
            <a:off x="-6016" y="7651210"/>
            <a:ext cx="4561667" cy="591291"/>
            <a:chOff x="10068733" y="5014482"/>
            <a:chExt cx="4561667" cy="5912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6AD4A5-401E-7D48-F53E-99E63939BCDF}"/>
                </a:ext>
              </a:extLst>
            </p:cNvPr>
            <p:cNvSpPr/>
            <p:nvPr/>
          </p:nvSpPr>
          <p:spPr>
            <a:xfrm>
              <a:off x="10076745" y="5014482"/>
              <a:ext cx="4553655" cy="582414"/>
            </a:xfrm>
            <a:prstGeom prst="rect">
              <a:avLst/>
            </a:prstGeom>
            <a:solidFill>
              <a:srgbClr val="667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3A0C26-E593-1C5E-A101-5644090004B3}"/>
                </a:ext>
              </a:extLst>
            </p:cNvPr>
            <p:cNvSpPr txBox="1"/>
            <p:nvPr/>
          </p:nvSpPr>
          <p:spPr>
            <a:xfrm>
              <a:off x="10068733" y="5020998"/>
              <a:ext cx="456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19050">
                    <a:noFill/>
                  </a:ln>
                  <a:solidFill>
                    <a:srgbClr val="FFFFFF"/>
                  </a:solidFill>
                  <a:latin typeface="Avenir Next Demi Bold" panose="020B0503020202020204" pitchFamily="34" charset="0"/>
                </a:rPr>
                <a:t>AWARENESS</a:t>
              </a:r>
              <a:endParaRPr kumimoji="0" lang="id-ID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543DF18-9599-71BF-D78D-DBD0D7391E1C}"/>
              </a:ext>
            </a:extLst>
          </p:cNvPr>
          <p:cNvSpPr txBox="1"/>
          <p:nvPr/>
        </p:nvSpPr>
        <p:spPr>
          <a:xfrm>
            <a:off x="6808297" y="7443077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OPTION: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AE464F-93E0-A8D6-4238-282A53EBFA94}"/>
              </a:ext>
            </a:extLst>
          </p:cNvPr>
          <p:cNvSpPr txBox="1"/>
          <p:nvPr/>
        </p:nvSpPr>
        <p:spPr>
          <a:xfrm>
            <a:off x="8747112" y="7466930"/>
            <a:ext cx="1407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:15 or :30 Audio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18FFCB-3ECB-DA4B-109C-D49B445624F7}"/>
              </a:ext>
            </a:extLst>
          </p:cNvPr>
          <p:cNvSpPr txBox="1"/>
          <p:nvPr/>
        </p:nvSpPr>
        <p:spPr>
          <a:xfrm>
            <a:off x="10277628" y="7446190"/>
            <a:ext cx="1782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Platforms: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294D2-EF08-34A3-3A39-CD5B53C33C19}"/>
              </a:ext>
            </a:extLst>
          </p:cNvPr>
          <p:cNvSpPr txBox="1"/>
          <p:nvPr/>
        </p:nvSpPr>
        <p:spPr>
          <a:xfrm>
            <a:off x="11492474" y="7465355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0F66EA-6B9A-1C8C-1643-E9E28CD4CED7}"/>
              </a:ext>
            </a:extLst>
          </p:cNvPr>
          <p:cNvSpPr txBox="1"/>
          <p:nvPr/>
        </p:nvSpPr>
        <p:spPr>
          <a:xfrm>
            <a:off x="12392833" y="7461476"/>
            <a:ext cx="773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D2E91A-4747-F8C4-4181-98AEE82CBDC8}"/>
              </a:ext>
            </a:extLst>
          </p:cNvPr>
          <p:cNvSpPr txBox="1"/>
          <p:nvPr/>
        </p:nvSpPr>
        <p:spPr>
          <a:xfrm>
            <a:off x="13365353" y="7466930"/>
            <a:ext cx="874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pic>
        <p:nvPicPr>
          <p:cNvPr id="46" name="Graphic 19">
            <a:extLst>
              <a:ext uri="{FF2B5EF4-FFF2-40B4-BE49-F238E27FC236}">
                <a16:creationId xmlns:a16="http://schemas.microsoft.com/office/drawing/2014/main" id="{B1996295-379C-7C96-A870-FCC7EEDE4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138074" y="7442911"/>
            <a:ext cx="229703" cy="22970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C7329C-2BC9-B253-EA31-10CCE2126555}"/>
              </a:ext>
            </a:extLst>
          </p:cNvPr>
          <p:cNvCxnSpPr/>
          <p:nvPr/>
        </p:nvCxnSpPr>
        <p:spPr>
          <a:xfrm flipV="1">
            <a:off x="1544051" y="475570"/>
            <a:ext cx="378372" cy="91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AutoShape 2">
            <a:extLst>
              <a:ext uri="{FF2B5EF4-FFF2-40B4-BE49-F238E27FC236}">
                <a16:creationId xmlns:a16="http://schemas.microsoft.com/office/drawing/2014/main" id="{BE6AE09D-A047-2BD9-4ED4-E1E095FCC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D4C08621-367E-9FF5-EAE2-614FACB066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AutoShape 8">
            <a:extLst>
              <a:ext uri="{FF2B5EF4-FFF2-40B4-BE49-F238E27FC236}">
                <a16:creationId xmlns:a16="http://schemas.microsoft.com/office/drawing/2014/main" id="{23AEA808-98F9-DF4A-0AA2-B1B6D902E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26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AutoShape 10">
            <a:extLst>
              <a:ext uri="{FF2B5EF4-FFF2-40B4-BE49-F238E27FC236}">
                <a16:creationId xmlns:a16="http://schemas.microsoft.com/office/drawing/2014/main" id="{5BC792AA-FE54-6F36-0808-C344B9C9B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Graphic 17">
            <a:extLst>
              <a:ext uri="{FF2B5EF4-FFF2-40B4-BE49-F238E27FC236}">
                <a16:creationId xmlns:a16="http://schemas.microsoft.com/office/drawing/2014/main" id="{CCBAF2CB-4749-9A4D-98D3-118381690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306526" y="7462495"/>
            <a:ext cx="239433" cy="239433"/>
          </a:xfrm>
          <a:prstGeom prst="rect">
            <a:avLst/>
          </a:prstGeom>
        </p:spPr>
      </p:pic>
      <p:pic>
        <p:nvPicPr>
          <p:cNvPr id="59" name="Graphic 16">
            <a:extLst>
              <a:ext uri="{FF2B5EF4-FFF2-40B4-BE49-F238E27FC236}">
                <a16:creationId xmlns:a16="http://schemas.microsoft.com/office/drawing/2014/main" id="{59B63AD2-D5AF-7340-8D82-0833039E16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200444" y="7467149"/>
            <a:ext cx="236587" cy="236587"/>
          </a:xfrm>
          <a:prstGeom prst="rect">
            <a:avLst/>
          </a:prstGeom>
        </p:spPr>
      </p:pic>
      <p:pic>
        <p:nvPicPr>
          <p:cNvPr id="60" name="Graphic 18">
            <a:extLst>
              <a:ext uri="{FF2B5EF4-FFF2-40B4-BE49-F238E27FC236}">
                <a16:creationId xmlns:a16="http://schemas.microsoft.com/office/drawing/2014/main" id="{67C22F5D-38AC-C448-A162-08AF853012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3138947" y="7496475"/>
            <a:ext cx="229703" cy="229703"/>
          </a:xfrm>
          <a:prstGeom prst="rect">
            <a:avLst/>
          </a:prstGeom>
        </p:spPr>
      </p:pic>
      <p:sp>
        <p:nvSpPr>
          <p:cNvPr id="61" name="AutoShape 12">
            <a:extLst>
              <a:ext uri="{FF2B5EF4-FFF2-40B4-BE49-F238E27FC236}">
                <a16:creationId xmlns:a16="http://schemas.microsoft.com/office/drawing/2014/main" id="{F236EA47-3DFA-20A1-0E8D-95C28E1E35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AutoShape 14">
            <a:extLst>
              <a:ext uri="{FF2B5EF4-FFF2-40B4-BE49-F238E27FC236}">
                <a16:creationId xmlns:a16="http://schemas.microsoft.com/office/drawing/2014/main" id="{B448760E-E85C-C096-E7D0-77EDA6B162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48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utoShape 16">
            <a:extLst>
              <a:ext uri="{FF2B5EF4-FFF2-40B4-BE49-F238E27FC236}">
                <a16:creationId xmlns:a16="http://schemas.microsoft.com/office/drawing/2014/main" id="{27531DDB-73F4-C1B0-7E70-B21E2606B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89867" y="48461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AutoShape 18">
            <a:extLst>
              <a:ext uri="{FF2B5EF4-FFF2-40B4-BE49-F238E27FC236}">
                <a16:creationId xmlns:a16="http://schemas.microsoft.com/office/drawing/2014/main" id="{E7B55F7A-A7D6-6CE7-A226-29D91671C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72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AutoShape 20">
            <a:extLst>
              <a:ext uri="{FF2B5EF4-FFF2-40B4-BE49-F238E27FC236}">
                <a16:creationId xmlns:a16="http://schemas.microsoft.com/office/drawing/2014/main" id="{1A590E9D-9105-9672-2D88-881ECDD1BB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29600" y="502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AutoShape 22">
            <a:extLst>
              <a:ext uri="{FF2B5EF4-FFF2-40B4-BE49-F238E27FC236}">
                <a16:creationId xmlns:a16="http://schemas.microsoft.com/office/drawing/2014/main" id="{00E4E8CA-E392-043D-8E7A-C83040D40B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0" y="5181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AutoShape 24">
            <a:extLst>
              <a:ext uri="{FF2B5EF4-FFF2-40B4-BE49-F238E27FC236}">
                <a16:creationId xmlns:a16="http://schemas.microsoft.com/office/drawing/2014/main" id="{DBBD4C68-4EC3-AC91-B2D6-54039283B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2978" y="69281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6" name="Picture 26" descr="White volume up 4 icon - Free white volume icons">
            <a:extLst>
              <a:ext uri="{FF2B5EF4-FFF2-40B4-BE49-F238E27FC236}">
                <a16:creationId xmlns:a16="http://schemas.microsoft.com/office/drawing/2014/main" id="{2D95B541-1D3F-BF1A-B0BC-9325CC27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592" y="7520504"/>
            <a:ext cx="236488" cy="2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0B9EA93-D96C-89CF-13F2-6B5893259131}"/>
              </a:ext>
            </a:extLst>
          </p:cNvPr>
          <p:cNvCxnSpPr/>
          <p:nvPr/>
        </p:nvCxnSpPr>
        <p:spPr>
          <a:xfrm flipV="1">
            <a:off x="9882340" y="7195314"/>
            <a:ext cx="378372" cy="9117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5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nite">
      <a:dk1>
        <a:srgbClr val="000000"/>
      </a:dk1>
      <a:lt1>
        <a:srgbClr val="FFFFFF"/>
      </a:lt1>
      <a:dk2>
        <a:srgbClr val="989998"/>
      </a:dk2>
      <a:lt2>
        <a:srgbClr val="E7E6E6"/>
      </a:lt2>
      <a:accent1>
        <a:srgbClr val="EF4134"/>
      </a:accent1>
      <a:accent2>
        <a:srgbClr val="6675DB"/>
      </a:accent2>
      <a:accent3>
        <a:srgbClr val="989998"/>
      </a:accent3>
      <a:accent4>
        <a:srgbClr val="000000"/>
      </a:accent4>
      <a:accent5>
        <a:srgbClr val="D783FF"/>
      </a:accent5>
      <a:accent6>
        <a:srgbClr val="FF7D78"/>
      </a:accent6>
      <a:hlink>
        <a:srgbClr val="EF4134"/>
      </a:hlink>
      <a:folHlink>
        <a:srgbClr val="6675D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3989</Words>
  <Application>Microsoft Office PowerPoint</Application>
  <PresentationFormat>Custom</PresentationFormat>
  <Paragraphs>545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Avenir Next Demi Bold</vt:lpstr>
      <vt:lpstr>Calibri</vt:lpstr>
      <vt:lpstr>Calibri Regular</vt:lpstr>
      <vt:lpstr>Franklin Gothic Medium Regular</vt:lpstr>
      <vt:lpstr>Oswald</vt:lpstr>
      <vt:lpstr>Spartan Regular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Boosting vs. Facebook Sponsored Ads </vt:lpstr>
      <vt:lpstr>PowerPoint Presentation</vt:lpstr>
      <vt:lpstr>PowerPoint Presentation</vt:lpstr>
      <vt:lpstr>PowerPoint Presentation</vt:lpstr>
      <vt:lpstr>PowerPoint Presentation</vt:lpstr>
      <vt:lpstr>Understand the Social Landscape  (pssst...... download these and play around)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Connie Sommerville</dc:creator>
  <cp:lastModifiedBy>Eric Davis</cp:lastModifiedBy>
  <cp:revision>39</cp:revision>
  <cp:lastPrinted>2024-07-19T17:28:22Z</cp:lastPrinted>
  <dcterms:created xsi:type="dcterms:W3CDTF">2024-07-15T16:21:52Z</dcterms:created>
  <dcterms:modified xsi:type="dcterms:W3CDTF">2024-10-01T15:16:10Z</dcterms:modified>
</cp:coreProperties>
</file>