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437" r:id="rId5"/>
    <p:sldId id="391" r:id="rId6"/>
    <p:sldId id="396" r:id="rId7"/>
    <p:sldId id="408" r:id="rId8"/>
    <p:sldId id="404" r:id="rId9"/>
    <p:sldId id="405" r:id="rId10"/>
    <p:sldId id="427" r:id="rId11"/>
    <p:sldId id="435" r:id="rId12"/>
    <p:sldId id="436" r:id="rId13"/>
    <p:sldId id="43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29FEA-BB12-D7A8-8AA6-1244F2343DA5}" v="6" dt="2024-07-25T17:09:55.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Davis" userId="S::eric.davis@townsquaremedia.com::1c7adbed-9299-4017-92ca-cc635904055a" providerId="AD" clId="Web-{8BF29FEA-BB12-D7A8-8AA6-1244F2343DA5}"/>
    <pc:docChg chg="modSld">
      <pc:chgData name="Eric Davis" userId="S::eric.davis@townsquaremedia.com::1c7adbed-9299-4017-92ca-cc635904055a" providerId="AD" clId="Web-{8BF29FEA-BB12-D7A8-8AA6-1244F2343DA5}" dt="2024-07-25T17:09:55.968" v="5"/>
      <pc:docMkLst>
        <pc:docMk/>
      </pc:docMkLst>
      <pc:sldChg chg="modSp">
        <pc:chgData name="Eric Davis" userId="S::eric.davis@townsquaremedia.com::1c7adbed-9299-4017-92ca-cc635904055a" providerId="AD" clId="Web-{8BF29FEA-BB12-D7A8-8AA6-1244F2343DA5}" dt="2024-07-25T17:09:37.655" v="4" actId="1076"/>
        <pc:sldMkLst>
          <pc:docMk/>
          <pc:sldMk cId="926384475" sldId="396"/>
        </pc:sldMkLst>
        <pc:spChg chg="mod">
          <ac:chgData name="Eric Davis" userId="S::eric.davis@townsquaremedia.com::1c7adbed-9299-4017-92ca-cc635904055a" providerId="AD" clId="Web-{8BF29FEA-BB12-D7A8-8AA6-1244F2343DA5}" dt="2024-07-25T17:09:37.655" v="4" actId="1076"/>
          <ac:spMkLst>
            <pc:docMk/>
            <pc:sldMk cId="926384475" sldId="396"/>
            <ac:spMk id="5" creationId="{4C53D4BF-BBB7-0028-B2B2-0D3B9B0C2CC7}"/>
          </ac:spMkLst>
        </pc:spChg>
        <pc:spChg chg="mod">
          <ac:chgData name="Eric Davis" userId="S::eric.davis@townsquaremedia.com::1c7adbed-9299-4017-92ca-cc635904055a" providerId="AD" clId="Web-{8BF29FEA-BB12-D7A8-8AA6-1244F2343DA5}" dt="2024-07-25T17:09:12.702" v="2" actId="1076"/>
          <ac:spMkLst>
            <pc:docMk/>
            <pc:sldMk cId="926384475" sldId="396"/>
            <ac:spMk id="7" creationId="{A0E50037-4E0B-2F16-AB35-8821BD88C8D8}"/>
          </ac:spMkLst>
        </pc:spChg>
        <pc:spChg chg="mod">
          <ac:chgData name="Eric Davis" userId="S::eric.davis@townsquaremedia.com::1c7adbed-9299-4017-92ca-cc635904055a" providerId="AD" clId="Web-{8BF29FEA-BB12-D7A8-8AA6-1244F2343DA5}" dt="2024-07-25T17:09:09.811" v="1" actId="1076"/>
          <ac:spMkLst>
            <pc:docMk/>
            <pc:sldMk cId="926384475" sldId="396"/>
            <ac:spMk id="8" creationId="{B152D577-4A24-AAAB-9DE4-70F6B568A3C8}"/>
          </ac:spMkLst>
        </pc:spChg>
      </pc:sldChg>
      <pc:sldChg chg="mod modShow">
        <pc:chgData name="Eric Davis" userId="S::eric.davis@townsquaremedia.com::1c7adbed-9299-4017-92ca-cc635904055a" providerId="AD" clId="Web-{8BF29FEA-BB12-D7A8-8AA6-1244F2343DA5}" dt="2024-07-25T17:09:55.968" v="5"/>
        <pc:sldMkLst>
          <pc:docMk/>
          <pc:sldMk cId="2868788186" sldId="43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4E33-C466-4581-99D6-D5144174E0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6995DC-6DAE-416B-AEF8-68C1F328B1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B16A40-5CA0-4472-B871-2D03E895B27D}"/>
              </a:ext>
            </a:extLst>
          </p:cNvPr>
          <p:cNvSpPr>
            <a:spLocks noGrp="1"/>
          </p:cNvSpPr>
          <p:nvPr>
            <p:ph type="dt" sz="half" idx="10"/>
          </p:nvPr>
        </p:nvSpPr>
        <p:spPr/>
        <p:txBody>
          <a:bodyPr/>
          <a:lstStyle/>
          <a:p>
            <a:fld id="{21FC7664-36EC-4CF6-BF2D-9C08DDC42ECE}" type="datetimeFigureOut">
              <a:rPr lang="en-US" smtClean="0"/>
              <a:t>7/25/2024</a:t>
            </a:fld>
            <a:endParaRPr lang="en-US"/>
          </a:p>
        </p:txBody>
      </p:sp>
      <p:sp>
        <p:nvSpPr>
          <p:cNvPr id="5" name="Footer Placeholder 4">
            <a:extLst>
              <a:ext uri="{FF2B5EF4-FFF2-40B4-BE49-F238E27FC236}">
                <a16:creationId xmlns:a16="http://schemas.microsoft.com/office/drawing/2014/main" id="{12B1AE09-D0B7-4196-BF93-B19A9EAB8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A70B4-4615-4DF7-BF46-D5DD0CF8A4D1}"/>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3484850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3698-2794-41EA-B6F8-7A7F73BD32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ACF4A-2C47-4FD4-A0FA-E09CAA21E9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B668B-2290-45E9-9D8E-DA9764C58B5A}"/>
              </a:ext>
            </a:extLst>
          </p:cNvPr>
          <p:cNvSpPr>
            <a:spLocks noGrp="1"/>
          </p:cNvSpPr>
          <p:nvPr>
            <p:ph type="dt" sz="half" idx="10"/>
          </p:nvPr>
        </p:nvSpPr>
        <p:spPr/>
        <p:txBody>
          <a:bodyPr/>
          <a:lstStyle/>
          <a:p>
            <a:fld id="{21FC7664-36EC-4CF6-BF2D-9C08DDC42ECE}" type="datetimeFigureOut">
              <a:rPr lang="en-US" smtClean="0"/>
              <a:t>7/25/2024</a:t>
            </a:fld>
            <a:endParaRPr lang="en-US"/>
          </a:p>
        </p:txBody>
      </p:sp>
      <p:sp>
        <p:nvSpPr>
          <p:cNvPr id="5" name="Footer Placeholder 4">
            <a:extLst>
              <a:ext uri="{FF2B5EF4-FFF2-40B4-BE49-F238E27FC236}">
                <a16:creationId xmlns:a16="http://schemas.microsoft.com/office/drawing/2014/main" id="{229E75D7-C409-4D83-A1E2-320FBC8F1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7D44F-1AA6-4896-8666-8D5DC428B845}"/>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196929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A3268F-1289-4040-A4A5-99624ACA6E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9CA2CA-4286-4A0D-AB66-BBB38AADB2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0D9B1-B243-4E98-86CD-3924B7292B02}"/>
              </a:ext>
            </a:extLst>
          </p:cNvPr>
          <p:cNvSpPr>
            <a:spLocks noGrp="1"/>
          </p:cNvSpPr>
          <p:nvPr>
            <p:ph type="dt" sz="half" idx="10"/>
          </p:nvPr>
        </p:nvSpPr>
        <p:spPr/>
        <p:txBody>
          <a:bodyPr/>
          <a:lstStyle/>
          <a:p>
            <a:fld id="{21FC7664-36EC-4CF6-BF2D-9C08DDC42ECE}" type="datetimeFigureOut">
              <a:rPr lang="en-US" smtClean="0"/>
              <a:t>7/25/2024</a:t>
            </a:fld>
            <a:endParaRPr lang="en-US"/>
          </a:p>
        </p:txBody>
      </p:sp>
      <p:sp>
        <p:nvSpPr>
          <p:cNvPr id="5" name="Footer Placeholder 4">
            <a:extLst>
              <a:ext uri="{FF2B5EF4-FFF2-40B4-BE49-F238E27FC236}">
                <a16:creationId xmlns:a16="http://schemas.microsoft.com/office/drawing/2014/main" id="{B8FAE90E-B049-4964-9FC9-F01293A5C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17B4E-AEE2-42A9-8669-C6659690AA84}"/>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2325292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AF1737-8DCC-6548-B0BC-2FA2633EB6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2"/>
          <a:stretch/>
        </p:blipFill>
        <p:spPr>
          <a:xfrm>
            <a:off x="-1" y="-11429"/>
            <a:ext cx="12192001" cy="6098328"/>
          </a:xfrm>
          <a:prstGeom prst="rect">
            <a:avLst/>
          </a:prstGeom>
        </p:spPr>
      </p:pic>
      <p:sp>
        <p:nvSpPr>
          <p:cNvPr id="13" name="Rectangle 12">
            <a:extLst>
              <a:ext uri="{FF2B5EF4-FFF2-40B4-BE49-F238E27FC236}">
                <a16:creationId xmlns:a16="http://schemas.microsoft.com/office/drawing/2014/main" id="{0B68F56A-BF4F-8344-A315-EB88F16E86A1}"/>
              </a:ext>
            </a:extLst>
          </p:cNvPr>
          <p:cNvSpPr/>
          <p:nvPr userDrawn="1"/>
        </p:nvSpPr>
        <p:spPr>
          <a:xfrm>
            <a:off x="0" y="5289353"/>
            <a:ext cx="12192000" cy="1568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2" b="0" i="0">
              <a:latin typeface="Spartan Regular" pitchFamily="2" charset="77"/>
            </a:endParaRPr>
          </a:p>
        </p:txBody>
      </p:sp>
      <p:sp>
        <p:nvSpPr>
          <p:cNvPr id="2" name="Title 1"/>
          <p:cNvSpPr>
            <a:spLocks noGrp="1"/>
          </p:cNvSpPr>
          <p:nvPr>
            <p:ph type="ctrTitle" hasCustomPrompt="1"/>
          </p:nvPr>
        </p:nvSpPr>
        <p:spPr>
          <a:xfrm>
            <a:off x="4616713" y="1540448"/>
            <a:ext cx="6920585" cy="1306582"/>
          </a:xfrm>
        </p:spPr>
        <p:txBody>
          <a:bodyPr anchor="b">
            <a:normAutofit/>
          </a:bodyPr>
          <a:lstStyle>
            <a:lvl1pPr algn="ctr">
              <a:defRPr sz="4103">
                <a:solidFill>
                  <a:schemeClr val="bg1"/>
                </a:solidFill>
                <a:latin typeface="Oswald" pitchFamily="2" charset="77"/>
              </a:defRPr>
            </a:lvl1pPr>
          </a:lstStyle>
          <a:p>
            <a:r>
              <a:rPr lang="en-US"/>
              <a:t>CLICK TO EDIT MASTER TITLE STYLE</a:t>
            </a:r>
          </a:p>
        </p:txBody>
      </p:sp>
      <p:sp>
        <p:nvSpPr>
          <p:cNvPr id="3" name="Subtitle 2"/>
          <p:cNvSpPr>
            <a:spLocks noGrp="1"/>
          </p:cNvSpPr>
          <p:nvPr>
            <p:ph type="subTitle" idx="1"/>
          </p:nvPr>
        </p:nvSpPr>
        <p:spPr>
          <a:xfrm>
            <a:off x="4616713" y="2939107"/>
            <a:ext cx="6920585" cy="899249"/>
          </a:xfrm>
        </p:spPr>
        <p:txBody>
          <a:bodyPr/>
          <a:lstStyle>
            <a:lvl1pPr marL="0" indent="0" algn="ctr">
              <a:buNone/>
              <a:defRPr sz="2487">
                <a:solidFill>
                  <a:schemeClr val="bg1"/>
                </a:solidFill>
              </a:defRPr>
            </a:lvl1pPr>
            <a:lvl2pPr marL="454656" indent="0" algn="ctr">
              <a:buNone/>
              <a:defRPr sz="1989"/>
            </a:lvl2pPr>
            <a:lvl3pPr marL="909311" indent="0" algn="ctr">
              <a:buNone/>
              <a:defRPr sz="1790"/>
            </a:lvl3pPr>
            <a:lvl4pPr marL="1363967" indent="0" algn="ctr">
              <a:buNone/>
              <a:defRPr sz="1592"/>
            </a:lvl4pPr>
            <a:lvl5pPr marL="1818621" indent="0" algn="ctr">
              <a:buNone/>
              <a:defRPr sz="1592"/>
            </a:lvl5pPr>
            <a:lvl6pPr marL="2273277" indent="0" algn="ctr">
              <a:buNone/>
              <a:defRPr sz="1592"/>
            </a:lvl6pPr>
            <a:lvl7pPr marL="2727933" indent="0" algn="ctr">
              <a:buNone/>
              <a:defRPr sz="1592"/>
            </a:lvl7pPr>
            <a:lvl8pPr marL="3182589" indent="0" algn="ctr">
              <a:buNone/>
              <a:defRPr sz="1592"/>
            </a:lvl8pPr>
            <a:lvl9pPr marL="3637245" indent="0" algn="ctr">
              <a:buNone/>
              <a:defRPr sz="1592"/>
            </a:lvl9pPr>
          </a:lstStyle>
          <a:p>
            <a:r>
              <a:rPr lang="en-US"/>
              <a:t>Click to edit Master subtitle style</a:t>
            </a:r>
          </a:p>
        </p:txBody>
      </p:sp>
      <p:sp>
        <p:nvSpPr>
          <p:cNvPr id="15" name="Text Placeholder 14">
            <a:extLst>
              <a:ext uri="{FF2B5EF4-FFF2-40B4-BE49-F238E27FC236}">
                <a16:creationId xmlns:a16="http://schemas.microsoft.com/office/drawing/2014/main" id="{CE0A367D-3514-4340-B5D1-9EA167F14BFF}"/>
              </a:ext>
            </a:extLst>
          </p:cNvPr>
          <p:cNvSpPr>
            <a:spLocks noGrp="1"/>
          </p:cNvSpPr>
          <p:nvPr>
            <p:ph type="body" sz="quarter" idx="10" hasCustomPrompt="1"/>
          </p:nvPr>
        </p:nvSpPr>
        <p:spPr>
          <a:xfrm>
            <a:off x="154807" y="5429251"/>
            <a:ext cx="3191394" cy="1238249"/>
          </a:xfrm>
        </p:spPr>
        <p:txBody>
          <a:bodyPr>
            <a:normAutofit/>
          </a:bodyPr>
          <a:lstStyle>
            <a:lvl1pPr marL="0" indent="0">
              <a:lnSpc>
                <a:spcPct val="100000"/>
              </a:lnSpc>
              <a:spcBef>
                <a:spcPts val="622"/>
              </a:spcBef>
              <a:buNone/>
              <a:defRPr sz="1119" b="1"/>
            </a:lvl1pPr>
            <a:lvl2pPr marL="454656" indent="0">
              <a:buNone/>
              <a:defRPr/>
            </a:lvl2pPr>
            <a:lvl3pPr marL="909311" indent="0">
              <a:buNone/>
              <a:defRPr/>
            </a:lvl3pPr>
            <a:lvl4pPr marL="1363967" indent="0">
              <a:buNone/>
              <a:defRPr/>
            </a:lvl4pPr>
            <a:lvl5pPr marL="1818623" indent="0">
              <a:buNone/>
              <a:defRPr/>
            </a:lvl5pPr>
          </a:lstStyle>
          <a:p>
            <a:pPr lvl="0"/>
            <a:r>
              <a:rPr lang="en-US"/>
              <a:t>Seller Info</a:t>
            </a:r>
          </a:p>
        </p:txBody>
      </p:sp>
      <p:pic>
        <p:nvPicPr>
          <p:cNvPr id="22" name="Picture 21">
            <a:extLst>
              <a:ext uri="{FF2B5EF4-FFF2-40B4-BE49-F238E27FC236}">
                <a16:creationId xmlns:a16="http://schemas.microsoft.com/office/drawing/2014/main" id="{F90AF813-1CB7-9946-A9A9-DB60F2FF9EC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86413" y="468245"/>
            <a:ext cx="1908923" cy="475725"/>
          </a:xfrm>
          <a:prstGeom prst="rect">
            <a:avLst/>
          </a:prstGeom>
        </p:spPr>
      </p:pic>
    </p:spTree>
    <p:extLst>
      <p:ext uri="{BB962C8B-B14F-4D97-AF65-F5344CB8AC3E}">
        <p14:creationId xmlns:p14="http://schemas.microsoft.com/office/powerpoint/2010/main" val="46638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BA9A-13C4-4C21-81A5-BFF42DD8D6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0EF978-0CA5-4065-AAA1-83DA643E5F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1E114-2556-4394-B584-DB360C17FD1A}"/>
              </a:ext>
            </a:extLst>
          </p:cNvPr>
          <p:cNvSpPr>
            <a:spLocks noGrp="1"/>
          </p:cNvSpPr>
          <p:nvPr>
            <p:ph type="dt" sz="half" idx="10"/>
          </p:nvPr>
        </p:nvSpPr>
        <p:spPr/>
        <p:txBody>
          <a:bodyPr/>
          <a:lstStyle/>
          <a:p>
            <a:fld id="{21FC7664-36EC-4CF6-BF2D-9C08DDC42ECE}" type="datetimeFigureOut">
              <a:rPr lang="en-US" smtClean="0"/>
              <a:t>7/25/2024</a:t>
            </a:fld>
            <a:endParaRPr lang="en-US"/>
          </a:p>
        </p:txBody>
      </p:sp>
      <p:sp>
        <p:nvSpPr>
          <p:cNvPr id="5" name="Footer Placeholder 4">
            <a:extLst>
              <a:ext uri="{FF2B5EF4-FFF2-40B4-BE49-F238E27FC236}">
                <a16:creationId xmlns:a16="http://schemas.microsoft.com/office/drawing/2014/main" id="{E8D18049-B2BB-4123-ABDB-ACBB4A1298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7F6E9-23C2-497C-B3C0-7284DEB06A6F}"/>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279638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44DBA-F159-494F-9F58-64C3EC5290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971E08-0B01-4F3A-89BE-B1DB33F749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117DC1-7F4B-4616-AD01-C7B02C28C241}"/>
              </a:ext>
            </a:extLst>
          </p:cNvPr>
          <p:cNvSpPr>
            <a:spLocks noGrp="1"/>
          </p:cNvSpPr>
          <p:nvPr>
            <p:ph type="dt" sz="half" idx="10"/>
          </p:nvPr>
        </p:nvSpPr>
        <p:spPr/>
        <p:txBody>
          <a:bodyPr/>
          <a:lstStyle/>
          <a:p>
            <a:fld id="{21FC7664-36EC-4CF6-BF2D-9C08DDC42ECE}" type="datetimeFigureOut">
              <a:rPr lang="en-US" smtClean="0"/>
              <a:t>7/25/2024</a:t>
            </a:fld>
            <a:endParaRPr lang="en-US"/>
          </a:p>
        </p:txBody>
      </p:sp>
      <p:sp>
        <p:nvSpPr>
          <p:cNvPr id="5" name="Footer Placeholder 4">
            <a:extLst>
              <a:ext uri="{FF2B5EF4-FFF2-40B4-BE49-F238E27FC236}">
                <a16:creationId xmlns:a16="http://schemas.microsoft.com/office/drawing/2014/main" id="{F10DCFDC-D370-4EC5-9F5E-DE3D19208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BBFD2-8B01-45E9-9BEA-96DBDF56404F}"/>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210014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EAA2-6670-4080-9922-4445944C68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EA0496-0848-4F9A-93E8-F24D19CEF2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441B33-BB7C-41F7-9916-850F251F66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8343A-E1D4-42BE-9DBD-7A01F6F143EE}"/>
              </a:ext>
            </a:extLst>
          </p:cNvPr>
          <p:cNvSpPr>
            <a:spLocks noGrp="1"/>
          </p:cNvSpPr>
          <p:nvPr>
            <p:ph type="dt" sz="half" idx="10"/>
          </p:nvPr>
        </p:nvSpPr>
        <p:spPr/>
        <p:txBody>
          <a:bodyPr/>
          <a:lstStyle/>
          <a:p>
            <a:fld id="{21FC7664-36EC-4CF6-BF2D-9C08DDC42ECE}" type="datetimeFigureOut">
              <a:rPr lang="en-US" smtClean="0"/>
              <a:t>7/25/2024</a:t>
            </a:fld>
            <a:endParaRPr lang="en-US"/>
          </a:p>
        </p:txBody>
      </p:sp>
      <p:sp>
        <p:nvSpPr>
          <p:cNvPr id="6" name="Footer Placeholder 5">
            <a:extLst>
              <a:ext uri="{FF2B5EF4-FFF2-40B4-BE49-F238E27FC236}">
                <a16:creationId xmlns:a16="http://schemas.microsoft.com/office/drawing/2014/main" id="{25F9F02D-1949-40FC-A26A-09B434B73F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84AECF-C55C-45F6-AC4D-4E70141E2C9E}"/>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4169479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192CE-8BB0-4C2A-ABA8-2C0998EDB0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516E55-3E0A-402D-AFC9-F999533910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4CDDA6-2BAD-4441-8371-ED6DDD62F4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262E94-94B7-4E31-A925-FDA2DE4B18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71743A-048D-4DA0-8161-FEA63DF2FC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D46ECD-C998-4667-AE58-80B82FDF4745}"/>
              </a:ext>
            </a:extLst>
          </p:cNvPr>
          <p:cNvSpPr>
            <a:spLocks noGrp="1"/>
          </p:cNvSpPr>
          <p:nvPr>
            <p:ph type="dt" sz="half" idx="10"/>
          </p:nvPr>
        </p:nvSpPr>
        <p:spPr/>
        <p:txBody>
          <a:bodyPr/>
          <a:lstStyle/>
          <a:p>
            <a:fld id="{21FC7664-36EC-4CF6-BF2D-9C08DDC42ECE}" type="datetimeFigureOut">
              <a:rPr lang="en-US" smtClean="0"/>
              <a:t>7/25/2024</a:t>
            </a:fld>
            <a:endParaRPr lang="en-US"/>
          </a:p>
        </p:txBody>
      </p:sp>
      <p:sp>
        <p:nvSpPr>
          <p:cNvPr id="8" name="Footer Placeholder 7">
            <a:extLst>
              <a:ext uri="{FF2B5EF4-FFF2-40B4-BE49-F238E27FC236}">
                <a16:creationId xmlns:a16="http://schemas.microsoft.com/office/drawing/2014/main" id="{87B4618B-A086-4A1A-9DA0-3FBD804309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546B8A-D323-4A8A-ACDC-672E3DF7A52C}"/>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1781854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91249-79D1-4469-BA9E-D6065C16BF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03E423-2CA3-420D-A364-E1CE8B9739CC}"/>
              </a:ext>
            </a:extLst>
          </p:cNvPr>
          <p:cNvSpPr>
            <a:spLocks noGrp="1"/>
          </p:cNvSpPr>
          <p:nvPr>
            <p:ph type="dt" sz="half" idx="10"/>
          </p:nvPr>
        </p:nvSpPr>
        <p:spPr/>
        <p:txBody>
          <a:bodyPr/>
          <a:lstStyle/>
          <a:p>
            <a:fld id="{21FC7664-36EC-4CF6-BF2D-9C08DDC42ECE}" type="datetimeFigureOut">
              <a:rPr lang="en-US" smtClean="0"/>
              <a:t>7/25/2024</a:t>
            </a:fld>
            <a:endParaRPr lang="en-US"/>
          </a:p>
        </p:txBody>
      </p:sp>
      <p:sp>
        <p:nvSpPr>
          <p:cNvPr id="4" name="Footer Placeholder 3">
            <a:extLst>
              <a:ext uri="{FF2B5EF4-FFF2-40B4-BE49-F238E27FC236}">
                <a16:creationId xmlns:a16="http://schemas.microsoft.com/office/drawing/2014/main" id="{EF901769-A250-4FF0-BF12-38F5335715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8DA6F8-AE2D-4898-B88C-51F8AE299847}"/>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1333430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CB61BD-C704-4DB4-9D1B-0C765FDD796C}"/>
              </a:ext>
            </a:extLst>
          </p:cNvPr>
          <p:cNvSpPr>
            <a:spLocks noGrp="1"/>
          </p:cNvSpPr>
          <p:nvPr>
            <p:ph type="dt" sz="half" idx="10"/>
          </p:nvPr>
        </p:nvSpPr>
        <p:spPr/>
        <p:txBody>
          <a:bodyPr/>
          <a:lstStyle/>
          <a:p>
            <a:fld id="{21FC7664-36EC-4CF6-BF2D-9C08DDC42ECE}" type="datetimeFigureOut">
              <a:rPr lang="en-US" smtClean="0"/>
              <a:t>7/25/2024</a:t>
            </a:fld>
            <a:endParaRPr lang="en-US"/>
          </a:p>
        </p:txBody>
      </p:sp>
      <p:sp>
        <p:nvSpPr>
          <p:cNvPr id="3" name="Footer Placeholder 2">
            <a:extLst>
              <a:ext uri="{FF2B5EF4-FFF2-40B4-BE49-F238E27FC236}">
                <a16:creationId xmlns:a16="http://schemas.microsoft.com/office/drawing/2014/main" id="{2A71EB00-1B66-47F3-944C-5CCBB61E59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952CA4-2765-49A7-9557-5CCF20E98339}"/>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419158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FE06-0D40-4B8E-915D-F705FD937C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531D6F-6FFE-4FE2-96F9-2B43456E40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6C8477-FBA6-4A05-8B2E-A05018E37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86A3AD-2E9B-4177-A64C-9A651F490CED}"/>
              </a:ext>
            </a:extLst>
          </p:cNvPr>
          <p:cNvSpPr>
            <a:spLocks noGrp="1"/>
          </p:cNvSpPr>
          <p:nvPr>
            <p:ph type="dt" sz="half" idx="10"/>
          </p:nvPr>
        </p:nvSpPr>
        <p:spPr/>
        <p:txBody>
          <a:bodyPr/>
          <a:lstStyle/>
          <a:p>
            <a:fld id="{21FC7664-36EC-4CF6-BF2D-9C08DDC42ECE}" type="datetimeFigureOut">
              <a:rPr lang="en-US" smtClean="0"/>
              <a:t>7/25/2024</a:t>
            </a:fld>
            <a:endParaRPr lang="en-US"/>
          </a:p>
        </p:txBody>
      </p:sp>
      <p:sp>
        <p:nvSpPr>
          <p:cNvPr id="6" name="Footer Placeholder 5">
            <a:extLst>
              <a:ext uri="{FF2B5EF4-FFF2-40B4-BE49-F238E27FC236}">
                <a16:creationId xmlns:a16="http://schemas.microsoft.com/office/drawing/2014/main" id="{BE86E468-F999-4494-A657-27FF525E03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CC1BA-DAF5-4D12-BA00-A3307AD7E6C0}"/>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135782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D8E3C-2427-4CD9-99E5-9130A711E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1DCCA7-E337-4F86-A7C1-85C593ADF9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FEB70B-C3C7-4893-90E1-9AD33A1C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009180-61C8-4F7E-A7BC-8F145A8340E8}"/>
              </a:ext>
            </a:extLst>
          </p:cNvPr>
          <p:cNvSpPr>
            <a:spLocks noGrp="1"/>
          </p:cNvSpPr>
          <p:nvPr>
            <p:ph type="dt" sz="half" idx="10"/>
          </p:nvPr>
        </p:nvSpPr>
        <p:spPr/>
        <p:txBody>
          <a:bodyPr/>
          <a:lstStyle/>
          <a:p>
            <a:fld id="{21FC7664-36EC-4CF6-BF2D-9C08DDC42ECE}" type="datetimeFigureOut">
              <a:rPr lang="en-US" smtClean="0"/>
              <a:t>7/25/2024</a:t>
            </a:fld>
            <a:endParaRPr lang="en-US"/>
          </a:p>
        </p:txBody>
      </p:sp>
      <p:sp>
        <p:nvSpPr>
          <p:cNvPr id="6" name="Footer Placeholder 5">
            <a:extLst>
              <a:ext uri="{FF2B5EF4-FFF2-40B4-BE49-F238E27FC236}">
                <a16:creationId xmlns:a16="http://schemas.microsoft.com/office/drawing/2014/main" id="{E1AD7630-1F88-48A5-BBF9-B5B36DEB5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68409A-CE36-43A7-B431-F9507783CB38}"/>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298976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9B2C0-5C3F-4BD6-ADFF-706A22206C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0487FE-26DE-4501-8CB4-45A884727D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6931F-6220-4ED3-AA58-07DB54D078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C7664-36EC-4CF6-BF2D-9C08DDC42ECE}" type="datetimeFigureOut">
              <a:rPr lang="en-US" smtClean="0"/>
              <a:t>7/25/2024</a:t>
            </a:fld>
            <a:endParaRPr lang="en-US"/>
          </a:p>
        </p:txBody>
      </p:sp>
      <p:sp>
        <p:nvSpPr>
          <p:cNvPr id="5" name="Footer Placeholder 4">
            <a:extLst>
              <a:ext uri="{FF2B5EF4-FFF2-40B4-BE49-F238E27FC236}">
                <a16:creationId xmlns:a16="http://schemas.microsoft.com/office/drawing/2014/main" id="{17A50047-38D7-45D6-8D66-8D789E5209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E2495D-1FAF-4EC4-9A58-3E6DB4BE0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C327D-1E9D-4361-AAF6-5C2E775A85DD}" type="slidenum">
              <a:rPr lang="en-US" smtClean="0"/>
              <a:t>‹#›</a:t>
            </a:fld>
            <a:endParaRPr lang="en-US"/>
          </a:p>
        </p:txBody>
      </p:sp>
    </p:spTree>
    <p:extLst>
      <p:ext uri="{BB962C8B-B14F-4D97-AF65-F5344CB8AC3E}">
        <p14:creationId xmlns:p14="http://schemas.microsoft.com/office/powerpoint/2010/main" val="20825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A1EF25D-252B-C14A-A417-FBE3040D845A}"/>
              </a:ext>
            </a:extLst>
          </p:cNvPr>
          <p:cNvSpPr>
            <a:spLocks noGrp="1"/>
          </p:cNvSpPr>
          <p:nvPr>
            <p:ph type="ctrTitle"/>
          </p:nvPr>
        </p:nvSpPr>
        <p:spPr>
          <a:xfrm>
            <a:off x="1919473" y="1717453"/>
            <a:ext cx="8342517" cy="1306582"/>
          </a:xfrm>
        </p:spPr>
        <p:txBody>
          <a:bodyPr>
            <a:normAutofit fontScale="90000"/>
          </a:bodyPr>
          <a:lstStyle/>
          <a:p>
            <a:br>
              <a:rPr lang="en-US" sz="4800" dirty="0"/>
            </a:br>
            <a:r>
              <a:rPr lang="en-US" sz="4800" dirty="0">
                <a:latin typeface="Oswald"/>
              </a:rPr>
              <a:t> Campaign Performance</a:t>
            </a:r>
            <a:r>
              <a:rPr lang="en-US" sz="4800" i="1" dirty="0">
                <a:solidFill>
                  <a:srgbClr val="FF0000"/>
                </a:solidFill>
                <a:latin typeface="Oswald"/>
              </a:rPr>
              <a:t> STORY TELLING</a:t>
            </a:r>
          </a:p>
        </p:txBody>
      </p:sp>
      <p:pic>
        <p:nvPicPr>
          <p:cNvPr id="5" name="Picture 6" descr="A picture containing text, sign&#10;&#10;Description automatically generated">
            <a:extLst>
              <a:ext uri="{FF2B5EF4-FFF2-40B4-BE49-F238E27FC236}">
                <a16:creationId xmlns:a16="http://schemas.microsoft.com/office/drawing/2014/main" id="{74DE6BF5-64E5-17B8-DA74-9940B609DA18}"/>
              </a:ext>
            </a:extLst>
          </p:cNvPr>
          <p:cNvPicPr>
            <a:picLocks noChangeAspect="1"/>
          </p:cNvPicPr>
          <p:nvPr/>
        </p:nvPicPr>
        <p:blipFill>
          <a:blip r:embed="rId2"/>
          <a:stretch>
            <a:fillRect/>
          </a:stretch>
        </p:blipFill>
        <p:spPr>
          <a:xfrm>
            <a:off x="9406291" y="5495983"/>
            <a:ext cx="2466975" cy="1190625"/>
          </a:xfrm>
          <a:prstGeom prst="rect">
            <a:avLst/>
          </a:prstGeom>
        </p:spPr>
      </p:pic>
    </p:spTree>
    <p:extLst>
      <p:ext uri="{BB962C8B-B14F-4D97-AF65-F5344CB8AC3E}">
        <p14:creationId xmlns:p14="http://schemas.microsoft.com/office/powerpoint/2010/main" val="2868788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11A9EB7-F53B-3807-2D4E-72605F0F7A9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48443E3-6165-8ED0-755C-C659C7A2E047}"/>
              </a:ext>
            </a:extLst>
          </p:cNvPr>
          <p:cNvSpPr txBox="1"/>
          <p:nvPr/>
        </p:nvSpPr>
        <p:spPr>
          <a:xfrm>
            <a:off x="7088553" y="2926861"/>
            <a:ext cx="41792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i="1">
              <a:solidFill>
                <a:srgbClr val="0070C0"/>
              </a:solidFill>
              <a:ea typeface="Calibri"/>
              <a:cs typeface="Calibri"/>
            </a:endParaRPr>
          </a:p>
        </p:txBody>
      </p:sp>
      <p:sp>
        <p:nvSpPr>
          <p:cNvPr id="5" name="TextBox 4">
            <a:extLst>
              <a:ext uri="{FF2B5EF4-FFF2-40B4-BE49-F238E27FC236}">
                <a16:creationId xmlns:a16="http://schemas.microsoft.com/office/drawing/2014/main" id="{D845391C-AF0B-D212-E268-7BA3A632524D}"/>
              </a:ext>
            </a:extLst>
          </p:cNvPr>
          <p:cNvSpPr txBox="1"/>
          <p:nvPr/>
        </p:nvSpPr>
        <p:spPr>
          <a:xfrm>
            <a:off x="592667" y="512251"/>
            <a:ext cx="9135834" cy="646331"/>
          </a:xfrm>
          <a:prstGeom prst="rect">
            <a:avLst/>
          </a:prstGeom>
          <a:noFill/>
        </p:spPr>
        <p:txBody>
          <a:bodyPr wrap="none" lIns="91440" tIns="45720" rIns="91440" bIns="45720" rtlCol="0" anchor="t">
            <a:spAutoFit/>
          </a:bodyPr>
          <a:lstStyle/>
          <a:p>
            <a:r>
              <a:rPr lang="en-US" sz="3600" dirty="0">
                <a:latin typeface="Oswald"/>
                <a:cs typeface="Calibri"/>
              </a:rPr>
              <a:t>Expressing Campaign Performance </a:t>
            </a:r>
            <a:r>
              <a:rPr lang="en-US" sz="3600" i="1" dirty="0">
                <a:latin typeface="Oswald"/>
                <a:cs typeface="Calibri"/>
              </a:rPr>
              <a:t>(MP/DOS - DP Kit)</a:t>
            </a:r>
            <a:endParaRPr lang="en-US" sz="3600" i="1" dirty="0">
              <a:latin typeface="Oswald" panose="00000500000000000000" pitchFamily="2" charset="0"/>
              <a:cs typeface="Calibri"/>
            </a:endParaRPr>
          </a:p>
        </p:txBody>
      </p:sp>
      <p:sp>
        <p:nvSpPr>
          <p:cNvPr id="3" name="TextBox 2">
            <a:extLst>
              <a:ext uri="{FF2B5EF4-FFF2-40B4-BE49-F238E27FC236}">
                <a16:creationId xmlns:a16="http://schemas.microsoft.com/office/drawing/2014/main" id="{FF7065F5-6879-A020-190E-8FB0C0E4D58E}"/>
              </a:ext>
            </a:extLst>
          </p:cNvPr>
          <p:cNvSpPr txBox="1"/>
          <p:nvPr/>
        </p:nvSpPr>
        <p:spPr>
          <a:xfrm>
            <a:off x="678934" y="1782688"/>
            <a:ext cx="10728091" cy="6124754"/>
          </a:xfrm>
          <a:prstGeom prst="rect">
            <a:avLst/>
          </a:prstGeom>
          <a:noFill/>
        </p:spPr>
        <p:txBody>
          <a:bodyPr wrap="square" lIns="91440" tIns="45720" rIns="91440" bIns="45720" anchor="t">
            <a:spAutoFit/>
          </a:bodyPr>
          <a:lstStyle/>
          <a:p>
            <a:r>
              <a:rPr lang="en-US" sz="1400" dirty="0">
                <a:solidFill>
                  <a:schemeClr val="dk1"/>
                </a:solidFill>
                <a:latin typeface="Arial"/>
                <a:cs typeface="Arial"/>
                <a:sym typeface="Arial"/>
              </a:rPr>
              <a:t>Now it's time to demonstrate what they've learned.  </a:t>
            </a:r>
            <a:endParaRPr lang="en-US" sz="1400" dirty="0">
              <a:solidFill>
                <a:schemeClr val="dk1"/>
              </a:solidFill>
              <a:latin typeface="Arial"/>
              <a:cs typeface="Arial"/>
            </a:endParaRPr>
          </a:p>
          <a:p>
            <a:endParaRPr lang="en-US" sz="1400" dirty="0">
              <a:solidFill>
                <a:schemeClr val="dk1"/>
              </a:solidFill>
              <a:latin typeface="Arial"/>
              <a:cs typeface="Arial"/>
            </a:endParaRPr>
          </a:p>
          <a:p>
            <a:r>
              <a:rPr lang="en-US" sz="1400" b="1" u="sng" dirty="0">
                <a:solidFill>
                  <a:schemeClr val="dk1"/>
                </a:solidFill>
                <a:latin typeface="Arial"/>
                <a:cs typeface="Arial"/>
                <a:sym typeface="Arial"/>
              </a:rPr>
              <a:t>Take the following steps:</a:t>
            </a:r>
            <a:endParaRPr lang="en-US" sz="1400" b="1" u="sng" dirty="0">
              <a:solidFill>
                <a:schemeClr val="dk1"/>
              </a:solidFill>
              <a:latin typeface="Arial"/>
              <a:cs typeface="Arial"/>
            </a:endParaRPr>
          </a:p>
          <a:p>
            <a:pPr marL="285750" indent="-285750">
              <a:buFont typeface="Arial"/>
              <a:buChar char="•"/>
            </a:pPr>
            <a:endParaRPr lang="en-US" sz="1400" dirty="0">
              <a:solidFill>
                <a:schemeClr val="dk1"/>
              </a:solidFill>
              <a:latin typeface="Arial"/>
              <a:cs typeface="Arial"/>
            </a:endParaRPr>
          </a:p>
          <a:p>
            <a:r>
              <a:rPr lang="en-US" sz="1400" dirty="0">
                <a:solidFill>
                  <a:schemeClr val="dk1"/>
                </a:solidFill>
                <a:latin typeface="Arial"/>
                <a:cs typeface="Arial"/>
              </a:rPr>
              <a:t>Your AEs should have already met with and discussed this campaign with their DCM to gather talking points.  Confirm this happened</a:t>
            </a:r>
          </a:p>
          <a:p>
            <a:pPr marL="742950" lvl="1" indent="-285750">
              <a:buAutoNum type="arabicPeriod"/>
            </a:pPr>
            <a:endParaRPr lang="en-US" sz="1400" dirty="0">
              <a:solidFill>
                <a:schemeClr val="dk1"/>
              </a:solidFill>
              <a:latin typeface="Arial"/>
              <a:cs typeface="Arial"/>
            </a:endParaRPr>
          </a:p>
          <a:p>
            <a:r>
              <a:rPr lang="en-US" sz="1400" dirty="0">
                <a:solidFill>
                  <a:schemeClr val="dk1"/>
                </a:solidFill>
                <a:latin typeface="Arial"/>
                <a:cs typeface="Arial"/>
              </a:rPr>
              <a:t>This a short 10-minute role-play in which they present your campaign results in a non-technical way while also confirming the KPI</a:t>
            </a:r>
          </a:p>
          <a:p>
            <a:endParaRPr lang="en-US" sz="1400" b="1" u="sng" dirty="0">
              <a:solidFill>
                <a:schemeClr val="dk1"/>
              </a:solidFill>
              <a:latin typeface="Arial"/>
              <a:cs typeface="Arial"/>
            </a:endParaRPr>
          </a:p>
          <a:p>
            <a:r>
              <a:rPr lang="en-US" sz="1400" b="1" u="sng" dirty="0">
                <a:solidFill>
                  <a:schemeClr val="dk1"/>
                </a:solidFill>
                <a:latin typeface="Arial"/>
                <a:cs typeface="Arial"/>
              </a:rPr>
              <a:t>Listen/look for the following:</a:t>
            </a:r>
          </a:p>
          <a:p>
            <a:r>
              <a:rPr lang="en-US" sz="1400" dirty="0">
                <a:solidFill>
                  <a:schemeClr val="dk1"/>
                </a:solidFill>
                <a:latin typeface="Arial"/>
                <a:cs typeface="Arial"/>
              </a:rPr>
              <a:t>They start the role-play by confirming the current KPI</a:t>
            </a:r>
          </a:p>
          <a:p>
            <a:r>
              <a:rPr lang="en-US" sz="1400" dirty="0">
                <a:solidFill>
                  <a:schemeClr val="dk1"/>
                </a:solidFill>
                <a:latin typeface="Arial"/>
                <a:cs typeface="Arial"/>
              </a:rPr>
              <a:t>As they go through the tactics in the campaign, they should not use words like:</a:t>
            </a:r>
          </a:p>
          <a:p>
            <a:pPr marL="800100" lvl="1" indent="-342900">
              <a:buAutoNum type="arabicPeriod"/>
            </a:pPr>
            <a:r>
              <a:rPr lang="en-US" sz="1400" dirty="0">
                <a:solidFill>
                  <a:schemeClr val="dk1"/>
                </a:solidFill>
                <a:latin typeface="Arial"/>
                <a:cs typeface="Arial"/>
              </a:rPr>
              <a:t>Impressions</a:t>
            </a:r>
          </a:p>
          <a:p>
            <a:pPr marL="800100" lvl="1" indent="-342900">
              <a:buAutoNum type="arabicPeriod"/>
            </a:pPr>
            <a:r>
              <a:rPr lang="en-US" sz="1400" dirty="0">
                <a:solidFill>
                  <a:schemeClr val="dk1"/>
                </a:solidFill>
                <a:latin typeface="Arial"/>
                <a:cs typeface="Arial"/>
              </a:rPr>
              <a:t>Clicks</a:t>
            </a:r>
          </a:p>
          <a:p>
            <a:pPr marL="800100" lvl="1" indent="-342900">
              <a:buAutoNum type="arabicPeriod"/>
            </a:pPr>
            <a:r>
              <a:rPr lang="en-US" sz="1400" dirty="0">
                <a:solidFill>
                  <a:schemeClr val="dk1"/>
                </a:solidFill>
                <a:latin typeface="Arial"/>
                <a:cs typeface="Arial"/>
              </a:rPr>
              <a:t>Conversions</a:t>
            </a:r>
          </a:p>
          <a:p>
            <a:r>
              <a:rPr lang="en-US" sz="1400">
                <a:solidFill>
                  <a:schemeClr val="dk1"/>
                </a:solidFill>
                <a:latin typeface="Arial"/>
                <a:cs typeface="Arial"/>
              </a:rPr>
              <a:t>They should be telling stories not sharing data points throughout the conversation</a:t>
            </a:r>
          </a:p>
          <a:p>
            <a:r>
              <a:rPr lang="en-US" sz="1400" dirty="0">
                <a:solidFill>
                  <a:schemeClr val="dk1"/>
                </a:solidFill>
                <a:latin typeface="Arial"/>
                <a:cs typeface="Arial"/>
              </a:rPr>
              <a:t>They should check for understanding along the way</a:t>
            </a:r>
            <a:endParaRPr lang="en-US" dirty="0">
              <a:solidFill>
                <a:schemeClr val="dk1"/>
              </a:solidFill>
              <a:latin typeface="Calibri" panose="020F0502020204030204"/>
              <a:ea typeface="Calibri" panose="020F0502020204030204"/>
              <a:cs typeface="Calibri" panose="020F0502020204030204"/>
            </a:endParaRPr>
          </a:p>
          <a:p>
            <a:r>
              <a:rPr lang="en-US" sz="1400" dirty="0">
                <a:solidFill>
                  <a:schemeClr val="dk1"/>
                </a:solidFill>
                <a:latin typeface="Arial"/>
                <a:cs typeface="Arial"/>
              </a:rPr>
              <a:t>They should confirm that there are no other goals to hit or challenges the business is facing to be addressed  </a:t>
            </a:r>
            <a:endParaRPr lang="en-US" dirty="0">
              <a:solidFill>
                <a:schemeClr val="dk1"/>
              </a:solidFill>
            </a:endParaRPr>
          </a:p>
          <a:p>
            <a:pPr marL="342900" indent="-342900">
              <a:buFont typeface="Arial"/>
              <a:buChar char="•"/>
            </a:pPr>
            <a:endParaRPr lang="en-US" sz="1400" dirty="0">
              <a:solidFill>
                <a:schemeClr val="dk1"/>
              </a:solidFill>
              <a:latin typeface="Arial"/>
              <a:cs typeface="Arial"/>
            </a:endParaRPr>
          </a:p>
          <a:p>
            <a:pPr marL="742950" lvl="1" indent="-285750">
              <a:buAutoNum type="arabicPeriod"/>
            </a:pPr>
            <a:endParaRPr lang="en-US" sz="1400" dirty="0">
              <a:solidFill>
                <a:schemeClr val="dk1"/>
              </a:solidFill>
              <a:latin typeface="Arial"/>
              <a:cs typeface="Arial"/>
            </a:endParaRPr>
          </a:p>
          <a:p>
            <a:endParaRPr lang="en-US" sz="1400" u="sng" dirty="0">
              <a:solidFill>
                <a:schemeClr val="dk1"/>
              </a:solidFill>
              <a:latin typeface="Arial"/>
              <a:cs typeface="Arial"/>
            </a:endParaRPr>
          </a:p>
          <a:p>
            <a:pPr marL="742950" lvl="1" indent="-285750">
              <a:buFontTx/>
              <a:buAutoNum type="arabicPeriod"/>
            </a:pPr>
            <a:endParaRPr lang="en-US" sz="1600" dirty="0">
              <a:solidFill>
                <a:schemeClr val="dk1"/>
              </a:solidFill>
              <a:latin typeface="Arial"/>
              <a:cs typeface="Arial"/>
            </a:endParaRPr>
          </a:p>
          <a:p>
            <a:pPr marL="285750" indent="-285750">
              <a:buFont typeface="Arial"/>
              <a:buChar char="•"/>
            </a:pPr>
            <a:endParaRPr lang="en-US" sz="1600" dirty="0">
              <a:solidFill>
                <a:schemeClr val="dk1"/>
              </a:solidFill>
              <a:latin typeface="Arial"/>
              <a:cs typeface="Arial"/>
            </a:endParaRPr>
          </a:p>
          <a:p>
            <a:pPr marL="800100" lvl="1" indent="-342900">
              <a:buFontTx/>
              <a:buAutoNum type="arabicPeriod"/>
            </a:pPr>
            <a:endParaRPr lang="en-US" sz="1600" dirty="0">
              <a:solidFill>
                <a:schemeClr val="dk1"/>
              </a:solidFill>
              <a:latin typeface="Arial"/>
              <a:cs typeface="Arial"/>
            </a:endParaRPr>
          </a:p>
          <a:p>
            <a:pPr marL="342900" indent="-342900">
              <a:buFont typeface="Arial"/>
              <a:buChar char="•"/>
            </a:pPr>
            <a:endParaRPr lang="en-US" sz="1600">
              <a:solidFill>
                <a:schemeClr val="dk1"/>
              </a:solidFill>
              <a:latin typeface="Arial"/>
              <a:cs typeface="Arial"/>
            </a:endParaRPr>
          </a:p>
          <a:p>
            <a:pPr marL="342900" indent="-342900">
              <a:buFont typeface="Arial"/>
              <a:buChar char="•"/>
            </a:pPr>
            <a:endParaRPr lang="en-US" sz="1600" dirty="0">
              <a:solidFill>
                <a:schemeClr val="dk1"/>
              </a:solidFill>
              <a:latin typeface="Arial"/>
              <a:cs typeface="Arial"/>
            </a:endParaRPr>
          </a:p>
          <a:p>
            <a:endParaRPr lang="en-US" sz="1600" dirty="0">
              <a:solidFill>
                <a:schemeClr val="dk1"/>
              </a:solidFill>
              <a:latin typeface="Arial"/>
              <a:cs typeface="Arial"/>
            </a:endParaRPr>
          </a:p>
          <a:p>
            <a:pPr marL="342900" indent="-342900">
              <a:buFont typeface="Arial"/>
              <a:buChar char="•"/>
            </a:pPr>
            <a:endParaRPr lang="en-US" sz="1600">
              <a:solidFill>
                <a:schemeClr val="dk1"/>
              </a:solidFill>
              <a:latin typeface="Arial"/>
              <a:cs typeface="Arial"/>
            </a:endParaRPr>
          </a:p>
        </p:txBody>
      </p:sp>
    </p:spTree>
    <p:extLst>
      <p:ext uri="{BB962C8B-B14F-4D97-AF65-F5344CB8AC3E}">
        <p14:creationId xmlns:p14="http://schemas.microsoft.com/office/powerpoint/2010/main" val="3504119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171E65E-EF49-4484-B911-F3BD4C115520}"/>
              </a:ext>
            </a:extLst>
          </p:cNvPr>
          <p:cNvSpPr txBox="1"/>
          <p:nvPr/>
        </p:nvSpPr>
        <p:spPr>
          <a:xfrm>
            <a:off x="520701" y="269875"/>
            <a:ext cx="5251316"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solidFill>
                  <a:srgbClr val="FF0000"/>
                </a:solidFill>
                <a:latin typeface="+mj-lt"/>
                <a:ea typeface="+mj-ea"/>
                <a:cs typeface="+mj-cs"/>
              </a:rPr>
              <a:t>Expressing Campaign</a:t>
            </a:r>
            <a:endParaRPr lang="en-US" dirty="0">
              <a:solidFill>
                <a:srgbClr val="FF0000"/>
              </a:solidFill>
            </a:endParaRPr>
          </a:p>
          <a:p>
            <a:pPr>
              <a:lnSpc>
                <a:spcPct val="90000"/>
              </a:lnSpc>
              <a:spcBef>
                <a:spcPct val="0"/>
              </a:spcBef>
              <a:spcAft>
                <a:spcPts val="600"/>
              </a:spcAft>
            </a:pPr>
            <a:r>
              <a:rPr lang="en-US" sz="4400" b="1" dirty="0">
                <a:solidFill>
                  <a:srgbClr val="FF0000"/>
                </a:solidFill>
                <a:latin typeface="+mj-lt"/>
                <a:ea typeface="+mj-ea"/>
                <a:cs typeface="+mj-cs"/>
              </a:rPr>
              <a:t>Performance</a:t>
            </a:r>
            <a:endParaRPr lang="en-US" dirty="0">
              <a:solidFill>
                <a:srgbClr val="FF0000"/>
              </a:solidFill>
              <a:ea typeface="+mj-ea"/>
              <a:cs typeface="+mj-cs"/>
            </a:endParaRPr>
          </a:p>
        </p:txBody>
      </p:sp>
      <p:sp>
        <p:nvSpPr>
          <p:cNvPr id="5" name="TextBox 1">
            <a:extLst>
              <a:ext uri="{FF2B5EF4-FFF2-40B4-BE49-F238E27FC236}">
                <a16:creationId xmlns:a16="http://schemas.microsoft.com/office/drawing/2014/main" id="{E770B33F-9EC2-42EB-BAE6-62B8EEC4A680}"/>
              </a:ext>
            </a:extLst>
          </p:cNvPr>
          <p:cNvSpPr txBox="1"/>
          <p:nvPr/>
        </p:nvSpPr>
        <p:spPr>
          <a:xfrm>
            <a:off x="351367" y="2185130"/>
            <a:ext cx="5413371" cy="3843666"/>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457200" defTabSz="914400">
              <a:lnSpc>
                <a:spcPct val="90000"/>
              </a:lnSpc>
              <a:spcAft>
                <a:spcPts val="600"/>
              </a:spcAft>
              <a:buAutoNum type="arabicPeriod"/>
            </a:pPr>
            <a:r>
              <a:rPr lang="en-US" sz="2000" dirty="0"/>
              <a:t>Steps to prepare for your performance conversation</a:t>
            </a:r>
            <a:endParaRPr lang="en-US" dirty="0"/>
          </a:p>
          <a:p>
            <a:pPr marL="514350" indent="-457200" defTabSz="914400">
              <a:lnSpc>
                <a:spcPct val="90000"/>
              </a:lnSpc>
              <a:spcAft>
                <a:spcPts val="600"/>
              </a:spcAft>
              <a:buAutoNum type="arabicPeriod"/>
            </a:pPr>
            <a:endParaRPr lang="en-US" sz="2000">
              <a:cs typeface="Calibri" panose="020F0502020204030204"/>
            </a:endParaRPr>
          </a:p>
          <a:p>
            <a:pPr marL="514350" indent="-457200" defTabSz="914400">
              <a:lnSpc>
                <a:spcPct val="90000"/>
              </a:lnSpc>
              <a:spcAft>
                <a:spcPts val="600"/>
              </a:spcAft>
              <a:buAutoNum type="arabicPeriod"/>
            </a:pPr>
            <a:r>
              <a:rPr lang="en-US" sz="2000" dirty="0"/>
              <a:t>Know the Plan and Players</a:t>
            </a:r>
            <a:endParaRPr lang="en-US" sz="2000" dirty="0">
              <a:cs typeface="Calibri" panose="020F0502020204030204"/>
            </a:endParaRPr>
          </a:p>
          <a:p>
            <a:pPr marL="514350" indent="-457200" defTabSz="914400">
              <a:lnSpc>
                <a:spcPct val="90000"/>
              </a:lnSpc>
              <a:spcAft>
                <a:spcPts val="600"/>
              </a:spcAft>
              <a:buAutoNum type="arabicPeriod"/>
            </a:pPr>
            <a:endParaRPr lang="en-US" sz="2000">
              <a:cs typeface="Calibri" panose="020F0502020204030204"/>
            </a:endParaRPr>
          </a:p>
          <a:p>
            <a:pPr marL="514350" indent="-457200" defTabSz="914400">
              <a:lnSpc>
                <a:spcPct val="90000"/>
              </a:lnSpc>
              <a:spcAft>
                <a:spcPts val="600"/>
              </a:spcAft>
              <a:buAutoNum type="arabicPeriod"/>
            </a:pPr>
            <a:r>
              <a:rPr lang="en-US" sz="2000" dirty="0"/>
              <a:t>Seize the Opportunity</a:t>
            </a:r>
            <a:endParaRPr lang="en-US" sz="2000" dirty="0">
              <a:cs typeface="Calibri" panose="020F0502020204030204"/>
            </a:endParaRPr>
          </a:p>
          <a:p>
            <a:pPr marL="228600" indent="-457200" defTabSz="914400">
              <a:lnSpc>
                <a:spcPct val="90000"/>
              </a:lnSpc>
              <a:spcAft>
                <a:spcPts val="600"/>
              </a:spcAft>
              <a:buAutoNum type="arabicPeriod"/>
            </a:pPr>
            <a:endParaRPr lang="en-US" sz="2000" b="1">
              <a:cs typeface="Calibri" panose="020F0502020204030204"/>
            </a:endParaRPr>
          </a:p>
          <a:p>
            <a:pPr marL="514350" indent="-457200" defTabSz="914400">
              <a:lnSpc>
                <a:spcPct val="90000"/>
              </a:lnSpc>
              <a:spcAft>
                <a:spcPts val="600"/>
              </a:spcAft>
              <a:buAutoNum type="arabicPeriod"/>
            </a:pPr>
            <a:r>
              <a:rPr lang="en-US" sz="2000" dirty="0"/>
              <a:t>Expressing the value of the campaign in </a:t>
            </a:r>
            <a:r>
              <a:rPr lang="en-US" sz="2000" b="1" dirty="0">
                <a:solidFill>
                  <a:srgbClr val="FF0000"/>
                </a:solidFill>
              </a:rPr>
              <a:t>storytelling</a:t>
            </a:r>
            <a:r>
              <a:rPr lang="en-US" sz="2000" dirty="0"/>
              <a:t> form!</a:t>
            </a:r>
            <a:endParaRPr lang="en-US" sz="2000" dirty="0">
              <a:cs typeface="Calibri" panose="020F0502020204030204"/>
            </a:endParaRPr>
          </a:p>
          <a:p>
            <a:pPr marL="228600" indent="-457200" defTabSz="914400">
              <a:lnSpc>
                <a:spcPct val="90000"/>
              </a:lnSpc>
              <a:spcAft>
                <a:spcPts val="600"/>
              </a:spcAft>
              <a:buAutoNum type="arabicPeriod"/>
            </a:pPr>
            <a:endParaRPr lang="en-US" sz="2000">
              <a:cs typeface="Calibri" panose="020F0502020204030204"/>
            </a:endParaRPr>
          </a:p>
          <a:p>
            <a:pPr marL="228600" indent="-457200" defTabSz="914400">
              <a:lnSpc>
                <a:spcPct val="90000"/>
              </a:lnSpc>
              <a:spcAft>
                <a:spcPts val="600"/>
              </a:spcAft>
              <a:buAutoNum type="arabicPeriod"/>
            </a:pPr>
            <a:endParaRPr lang="en-US" sz="2000">
              <a:cs typeface="Calibri" panose="020F0502020204030204"/>
            </a:endParaRPr>
          </a:p>
        </p:txBody>
      </p:sp>
      <p:pic>
        <p:nvPicPr>
          <p:cNvPr id="7" name="Picture 6" descr="I Created Falkor The Luckdragon From The Movie “The, 59% OFF">
            <a:extLst>
              <a:ext uri="{FF2B5EF4-FFF2-40B4-BE49-F238E27FC236}">
                <a16:creationId xmlns:a16="http://schemas.microsoft.com/office/drawing/2014/main" id="{AE546647-CF1A-11CD-910C-635B98A11B76}"/>
              </a:ext>
            </a:extLst>
          </p:cNvPr>
          <p:cNvPicPr>
            <a:picLocks noChangeAspect="1"/>
          </p:cNvPicPr>
          <p:nvPr/>
        </p:nvPicPr>
        <p:blipFill rotWithShape="1">
          <a:blip r:embed="rId2"/>
          <a:srcRect l="21515" r="20013"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485711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emium Photo | Steps made from books leading to open door">
            <a:extLst>
              <a:ext uri="{FF2B5EF4-FFF2-40B4-BE49-F238E27FC236}">
                <a16:creationId xmlns:a16="http://schemas.microsoft.com/office/drawing/2014/main" id="{43720281-B6A5-007C-FF13-56883E7D7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204" y="4011128"/>
            <a:ext cx="4061796" cy="28511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171E65E-EF49-4484-B911-F3BD4C115520}"/>
              </a:ext>
            </a:extLst>
          </p:cNvPr>
          <p:cNvSpPr txBox="1"/>
          <p:nvPr/>
        </p:nvSpPr>
        <p:spPr>
          <a:xfrm>
            <a:off x="619116" y="504971"/>
            <a:ext cx="7929863" cy="646331"/>
          </a:xfrm>
          <a:prstGeom prst="rect">
            <a:avLst/>
          </a:prstGeom>
          <a:noFill/>
        </p:spPr>
        <p:txBody>
          <a:bodyPr wrap="none" rtlCol="0">
            <a:spAutoFit/>
          </a:bodyPr>
          <a:lstStyle/>
          <a:p>
            <a:r>
              <a:rPr lang="en-US" sz="3600" b="1" i="1">
                <a:solidFill>
                  <a:srgbClr val="C00000"/>
                </a:solidFill>
              </a:rPr>
              <a:t>Preparing </a:t>
            </a:r>
            <a:r>
              <a:rPr lang="en-US" sz="3600" b="1" i="1"/>
              <a:t>for your performance meeting</a:t>
            </a:r>
            <a:endParaRPr lang="en-US" sz="3600" b="1"/>
          </a:p>
        </p:txBody>
      </p:sp>
      <p:sp>
        <p:nvSpPr>
          <p:cNvPr id="3" name="TextBox 2">
            <a:extLst>
              <a:ext uri="{FF2B5EF4-FFF2-40B4-BE49-F238E27FC236}">
                <a16:creationId xmlns:a16="http://schemas.microsoft.com/office/drawing/2014/main" id="{4C5AB14F-7EDB-FA7D-752F-1EBBF0BEBEF0}"/>
              </a:ext>
            </a:extLst>
          </p:cNvPr>
          <p:cNvSpPr txBox="1"/>
          <p:nvPr/>
        </p:nvSpPr>
        <p:spPr>
          <a:xfrm>
            <a:off x="786803" y="1390256"/>
            <a:ext cx="10700817" cy="646331"/>
          </a:xfrm>
          <a:prstGeom prst="rect">
            <a:avLst/>
          </a:prstGeom>
          <a:noFill/>
        </p:spPr>
        <p:txBody>
          <a:bodyPr wrap="square" lIns="91440" tIns="45720" rIns="91440" bIns="45720" anchor="t">
            <a:spAutoFit/>
          </a:bodyPr>
          <a:lstStyle/>
          <a:p>
            <a:endParaRPr lang="en-US" b="1" u="sng">
              <a:latin typeface="Calibri"/>
              <a:cs typeface="Calibri"/>
            </a:endParaRPr>
          </a:p>
          <a:p>
            <a:r>
              <a:rPr lang="en-US" b="1" u="sng" dirty="0">
                <a:latin typeface="Calibri"/>
                <a:cs typeface="Calibri"/>
              </a:rPr>
              <a:t>Consider a few steps to take before your meeting:</a:t>
            </a:r>
            <a:endParaRPr lang="en-US" b="1" u="sng" dirty="0">
              <a:latin typeface="Calibri"/>
              <a:ea typeface="Calibri"/>
              <a:cs typeface="Calibri"/>
            </a:endParaRPr>
          </a:p>
        </p:txBody>
      </p:sp>
      <p:sp>
        <p:nvSpPr>
          <p:cNvPr id="2" name="TextBox 1">
            <a:extLst>
              <a:ext uri="{FF2B5EF4-FFF2-40B4-BE49-F238E27FC236}">
                <a16:creationId xmlns:a16="http://schemas.microsoft.com/office/drawing/2014/main" id="{B95E8349-5BCC-17B7-66E3-36B9C89E2FA5}"/>
              </a:ext>
            </a:extLst>
          </p:cNvPr>
          <p:cNvSpPr txBox="1"/>
          <p:nvPr/>
        </p:nvSpPr>
        <p:spPr>
          <a:xfrm>
            <a:off x="788576" y="2185576"/>
            <a:ext cx="106077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Pull up the proposal deck used to close the deal and remind yourself of the; Goal, KPI and Solutions</a:t>
            </a:r>
          </a:p>
        </p:txBody>
      </p:sp>
      <p:sp>
        <p:nvSpPr>
          <p:cNvPr id="5" name="TextBox 4">
            <a:extLst>
              <a:ext uri="{FF2B5EF4-FFF2-40B4-BE49-F238E27FC236}">
                <a16:creationId xmlns:a16="http://schemas.microsoft.com/office/drawing/2014/main" id="{4C53D4BF-BBB7-0028-B2B2-0D3B9B0C2CC7}"/>
              </a:ext>
            </a:extLst>
          </p:cNvPr>
          <p:cNvSpPr txBox="1"/>
          <p:nvPr/>
        </p:nvSpPr>
        <p:spPr>
          <a:xfrm>
            <a:off x="790756" y="4412062"/>
            <a:ext cx="887637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If needed, set time </a:t>
            </a:r>
            <a:r>
              <a:rPr lang="en-US" b="1" dirty="0"/>
              <a:t>in advance of your performance call</a:t>
            </a:r>
            <a:r>
              <a:rPr lang="en-US" dirty="0"/>
              <a:t> to meet with your DCM days before the call.  Your DCM can help talk through the most important elements of performance and/or provide insights you can share with clients.</a:t>
            </a:r>
          </a:p>
        </p:txBody>
      </p:sp>
      <p:sp>
        <p:nvSpPr>
          <p:cNvPr id="7" name="TextBox 6">
            <a:extLst>
              <a:ext uri="{FF2B5EF4-FFF2-40B4-BE49-F238E27FC236}">
                <a16:creationId xmlns:a16="http://schemas.microsoft.com/office/drawing/2014/main" id="{A0E50037-4E0B-2F16-AB35-8821BD88C8D8}"/>
              </a:ext>
            </a:extLst>
          </p:cNvPr>
          <p:cNvSpPr txBox="1"/>
          <p:nvPr/>
        </p:nvSpPr>
        <p:spPr>
          <a:xfrm>
            <a:off x="786885" y="3332563"/>
            <a:ext cx="992541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Segoe UI"/>
              </a:rPr>
              <a:t>Pull up the live campaign a day or two </a:t>
            </a:r>
            <a:r>
              <a:rPr lang="en-US" b="1" dirty="0">
                <a:cs typeface="Segoe UI"/>
              </a:rPr>
              <a:t>before the meeting </a:t>
            </a:r>
            <a:r>
              <a:rPr lang="en-US" dirty="0">
                <a:cs typeface="Segoe UI"/>
              </a:rPr>
              <a:t>to make sure what was sold is running</a:t>
            </a:r>
            <a:r>
              <a:rPr lang="en-US" b="1" dirty="0">
                <a:cs typeface="Segoe UI"/>
              </a:rPr>
              <a:t>.</a:t>
            </a:r>
            <a:r>
              <a:rPr lang="en-US" dirty="0">
                <a:cs typeface="Segoe UI"/>
              </a:rPr>
              <a:t>  This will allow you the time to connect with your DCM if you notice anything wrong or missing in advance of the meeting. ​  </a:t>
            </a:r>
            <a:r>
              <a:rPr lang="en-US" i="1" dirty="0">
                <a:cs typeface="Segoe UI"/>
              </a:rPr>
              <a:t>Better to come in having started to fix an issue than to identify one with your client</a:t>
            </a:r>
            <a:endParaRPr lang="en-US" i="1" dirty="0">
              <a:ea typeface="Calibri"/>
              <a:cs typeface="Segoe UI"/>
            </a:endParaRPr>
          </a:p>
        </p:txBody>
      </p:sp>
      <p:sp>
        <p:nvSpPr>
          <p:cNvPr id="8" name="TextBox 7">
            <a:extLst>
              <a:ext uri="{FF2B5EF4-FFF2-40B4-BE49-F238E27FC236}">
                <a16:creationId xmlns:a16="http://schemas.microsoft.com/office/drawing/2014/main" id="{B152D577-4A24-AAAB-9DE4-70F6B568A3C8}"/>
              </a:ext>
            </a:extLst>
          </p:cNvPr>
          <p:cNvSpPr txBox="1"/>
          <p:nvPr/>
        </p:nvSpPr>
        <p:spPr>
          <a:xfrm>
            <a:off x="786803" y="2776103"/>
            <a:ext cx="101832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Hop into the videos covering tactics and brush up on any solutions in which you are not familiar. </a:t>
            </a:r>
            <a:endParaRPr lang="en-US" i="1" u="sng" dirty="0"/>
          </a:p>
        </p:txBody>
      </p:sp>
    </p:spTree>
    <p:extLst>
      <p:ext uri="{BB962C8B-B14F-4D97-AF65-F5344CB8AC3E}">
        <p14:creationId xmlns:p14="http://schemas.microsoft.com/office/powerpoint/2010/main" val="92638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4CF989-BE52-DECE-43BF-3BD9ACF1F2A8}"/>
              </a:ext>
            </a:extLst>
          </p:cNvPr>
          <p:cNvSpPr/>
          <p:nvPr/>
        </p:nvSpPr>
        <p:spPr>
          <a:xfrm>
            <a:off x="624416" y="1714500"/>
            <a:ext cx="11334750" cy="878416"/>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4" name="Rectangle 13">
            <a:extLst>
              <a:ext uri="{FF2B5EF4-FFF2-40B4-BE49-F238E27FC236}">
                <a16:creationId xmlns:a16="http://schemas.microsoft.com/office/drawing/2014/main" id="{35F89D88-F2C2-55B7-A2A4-B9FA06976BFB}"/>
              </a:ext>
            </a:extLst>
          </p:cNvPr>
          <p:cNvSpPr/>
          <p:nvPr/>
        </p:nvSpPr>
        <p:spPr>
          <a:xfrm>
            <a:off x="613832" y="2762249"/>
            <a:ext cx="11345333" cy="1217082"/>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000000"/>
              </a:solidFill>
            </a:endParaRPr>
          </a:p>
        </p:txBody>
      </p:sp>
      <p:sp>
        <p:nvSpPr>
          <p:cNvPr id="15" name="Rectangle 14">
            <a:extLst>
              <a:ext uri="{FF2B5EF4-FFF2-40B4-BE49-F238E27FC236}">
                <a16:creationId xmlns:a16="http://schemas.microsoft.com/office/drawing/2014/main" id="{A1787B8A-AF15-D31C-CB91-4A807B79B48E}"/>
              </a:ext>
            </a:extLst>
          </p:cNvPr>
          <p:cNvSpPr/>
          <p:nvPr/>
        </p:nvSpPr>
        <p:spPr>
          <a:xfrm>
            <a:off x="624416" y="4169833"/>
            <a:ext cx="11398250" cy="1026582"/>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6" name="Rectangle 15">
            <a:extLst>
              <a:ext uri="{FF2B5EF4-FFF2-40B4-BE49-F238E27FC236}">
                <a16:creationId xmlns:a16="http://schemas.microsoft.com/office/drawing/2014/main" id="{A019603C-6886-D4B5-70F1-D94D7EC78C5A}"/>
              </a:ext>
            </a:extLst>
          </p:cNvPr>
          <p:cNvSpPr/>
          <p:nvPr/>
        </p:nvSpPr>
        <p:spPr>
          <a:xfrm>
            <a:off x="613833" y="5418667"/>
            <a:ext cx="11345333" cy="1026582"/>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 name="TextBox 5">
            <a:extLst>
              <a:ext uri="{FF2B5EF4-FFF2-40B4-BE49-F238E27FC236}">
                <a16:creationId xmlns:a16="http://schemas.microsoft.com/office/drawing/2014/main" id="{3171E65E-EF49-4484-B911-F3BD4C115520}"/>
              </a:ext>
            </a:extLst>
          </p:cNvPr>
          <p:cNvSpPr txBox="1"/>
          <p:nvPr/>
        </p:nvSpPr>
        <p:spPr>
          <a:xfrm>
            <a:off x="619116" y="325054"/>
            <a:ext cx="8530284" cy="646331"/>
          </a:xfrm>
          <a:prstGeom prst="rect">
            <a:avLst/>
          </a:prstGeom>
          <a:noFill/>
        </p:spPr>
        <p:txBody>
          <a:bodyPr wrap="none" lIns="91440" tIns="45720" rIns="91440" bIns="45720" rtlCol="0" anchor="t">
            <a:spAutoFit/>
          </a:bodyPr>
          <a:lstStyle/>
          <a:p>
            <a:r>
              <a:rPr lang="en-US" sz="3600" b="1" i="1" dirty="0">
                <a:solidFill>
                  <a:srgbClr val="C00000"/>
                </a:solidFill>
              </a:rPr>
              <a:t>Speak to the goal </a:t>
            </a:r>
            <a:r>
              <a:rPr lang="en-US" sz="3600" b="1" i="1" dirty="0"/>
              <a:t>and elements of the plan!</a:t>
            </a:r>
            <a:endParaRPr lang="en-US" sz="3600" b="1" i="1" dirty="0">
              <a:cs typeface="Calibri"/>
            </a:endParaRPr>
          </a:p>
        </p:txBody>
      </p:sp>
      <p:sp>
        <p:nvSpPr>
          <p:cNvPr id="3" name="TextBox 2">
            <a:extLst>
              <a:ext uri="{FF2B5EF4-FFF2-40B4-BE49-F238E27FC236}">
                <a16:creationId xmlns:a16="http://schemas.microsoft.com/office/drawing/2014/main" id="{4C5AB14F-7EDB-FA7D-752F-1EBBF0BEBEF0}"/>
              </a:ext>
            </a:extLst>
          </p:cNvPr>
          <p:cNvSpPr txBox="1"/>
          <p:nvPr/>
        </p:nvSpPr>
        <p:spPr>
          <a:xfrm>
            <a:off x="546915" y="973079"/>
            <a:ext cx="10425650" cy="615553"/>
          </a:xfrm>
          <a:prstGeom prst="rect">
            <a:avLst/>
          </a:prstGeom>
          <a:noFill/>
        </p:spPr>
        <p:txBody>
          <a:bodyPr wrap="square" lIns="91440" tIns="45720" rIns="91440" bIns="45720" anchor="t">
            <a:spAutoFit/>
          </a:bodyPr>
          <a:lstStyle/>
          <a:p>
            <a:r>
              <a:rPr lang="en-US" sz="1700" dirty="0">
                <a:latin typeface="Calibri"/>
                <a:cs typeface="Calibri"/>
              </a:rPr>
              <a:t>Think of a marketing campaign as a play.  Solutions in your campaign are like actors in a play, each with their own role in the process.   Understanding their roles in the plan will help you tell a story as you go through the dashboard!</a:t>
            </a:r>
            <a:endParaRPr lang="en-US" sz="1700" dirty="0"/>
          </a:p>
        </p:txBody>
      </p:sp>
      <p:sp>
        <p:nvSpPr>
          <p:cNvPr id="2" name="TextBox 1">
            <a:extLst>
              <a:ext uri="{FF2B5EF4-FFF2-40B4-BE49-F238E27FC236}">
                <a16:creationId xmlns:a16="http://schemas.microsoft.com/office/drawing/2014/main" id="{A8559B68-DD69-C79F-F120-30F4583CEA84}"/>
              </a:ext>
            </a:extLst>
          </p:cNvPr>
          <p:cNvSpPr txBox="1"/>
          <p:nvPr/>
        </p:nvSpPr>
        <p:spPr>
          <a:xfrm>
            <a:off x="713318" y="1886891"/>
            <a:ext cx="4599986"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dirty="0">
                <a:solidFill>
                  <a:srgbClr val="000000"/>
                </a:solidFill>
                <a:cs typeface="Calibri"/>
              </a:rPr>
              <a:t>The KPI</a:t>
            </a:r>
            <a:r>
              <a:rPr lang="en-US" sz="1700" dirty="0">
                <a:solidFill>
                  <a:srgbClr val="000000"/>
                </a:solidFill>
                <a:cs typeface="Calibri"/>
              </a:rPr>
              <a:t> – Start the review by reminding of the Goal of the campaign. </a:t>
            </a:r>
          </a:p>
          <a:p>
            <a:pPr algn="ctr"/>
            <a:endParaRPr lang="en-US" sz="1700" i="1" dirty="0">
              <a:solidFill>
                <a:srgbClr val="000000"/>
              </a:solidFill>
              <a:cs typeface="Calibri"/>
            </a:endParaRPr>
          </a:p>
        </p:txBody>
      </p:sp>
      <p:sp>
        <p:nvSpPr>
          <p:cNvPr id="4" name="TextBox 3">
            <a:extLst>
              <a:ext uri="{FF2B5EF4-FFF2-40B4-BE49-F238E27FC236}">
                <a16:creationId xmlns:a16="http://schemas.microsoft.com/office/drawing/2014/main" id="{40BE0316-FB25-53A9-76CE-F50E2E4ABFDA}"/>
              </a:ext>
            </a:extLst>
          </p:cNvPr>
          <p:cNvSpPr txBox="1"/>
          <p:nvPr/>
        </p:nvSpPr>
        <p:spPr>
          <a:xfrm>
            <a:off x="702734" y="2935816"/>
            <a:ext cx="5050366"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dirty="0">
                <a:solidFill>
                  <a:srgbClr val="000000"/>
                </a:solidFill>
                <a:cs typeface="Segoe UI"/>
              </a:rPr>
              <a:t>​</a:t>
            </a:r>
            <a:r>
              <a:rPr lang="en-US" sz="1700" b="1" dirty="0">
                <a:solidFill>
                  <a:srgbClr val="000000"/>
                </a:solidFill>
                <a:cs typeface="Segoe UI"/>
              </a:rPr>
              <a:t>Solutions</a:t>
            </a:r>
            <a:r>
              <a:rPr lang="en-US" sz="1700" dirty="0">
                <a:solidFill>
                  <a:srgbClr val="000000"/>
                </a:solidFill>
                <a:cs typeface="Segoe UI"/>
              </a:rPr>
              <a:t> – Start at the top of the funnel (awareness solutions) and move down conversationally. Each solution has a role (KPI) in the process.  </a:t>
            </a:r>
          </a:p>
        </p:txBody>
      </p:sp>
      <p:sp>
        <p:nvSpPr>
          <p:cNvPr id="5" name="TextBox 4">
            <a:extLst>
              <a:ext uri="{FF2B5EF4-FFF2-40B4-BE49-F238E27FC236}">
                <a16:creationId xmlns:a16="http://schemas.microsoft.com/office/drawing/2014/main" id="{1240BF81-464F-66A0-C57C-1593EA9623E3}"/>
              </a:ext>
            </a:extLst>
          </p:cNvPr>
          <p:cNvSpPr txBox="1"/>
          <p:nvPr/>
        </p:nvSpPr>
        <p:spPr>
          <a:xfrm>
            <a:off x="702733" y="4375150"/>
            <a:ext cx="5018617"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dirty="0">
                <a:solidFill>
                  <a:srgbClr val="000000"/>
                </a:solidFill>
              </a:rPr>
              <a:t>RENEW YOUR DISCOVERY</a:t>
            </a:r>
            <a:r>
              <a:rPr lang="en-US" sz="1700" dirty="0">
                <a:solidFill>
                  <a:srgbClr val="000000"/>
                </a:solidFill>
              </a:rPr>
              <a:t> - Performance meetings should also be considered </a:t>
            </a:r>
            <a:r>
              <a:rPr lang="en-US" sz="1700" i="1" u="sng" dirty="0">
                <a:solidFill>
                  <a:srgbClr val="000000"/>
                </a:solidFill>
              </a:rPr>
              <a:t>a refreshed Discovery</a:t>
            </a:r>
            <a:r>
              <a:rPr lang="en-US" sz="1700" dirty="0">
                <a:solidFill>
                  <a:srgbClr val="000000"/>
                </a:solidFill>
              </a:rPr>
              <a:t>.  </a:t>
            </a:r>
            <a:endParaRPr lang="en-US" sz="1700" dirty="0">
              <a:solidFill>
                <a:srgbClr val="000000"/>
              </a:solidFill>
              <a:cs typeface="Calibri"/>
            </a:endParaRPr>
          </a:p>
        </p:txBody>
      </p:sp>
      <p:sp>
        <p:nvSpPr>
          <p:cNvPr id="7" name="TextBox 6">
            <a:extLst>
              <a:ext uri="{FF2B5EF4-FFF2-40B4-BE49-F238E27FC236}">
                <a16:creationId xmlns:a16="http://schemas.microsoft.com/office/drawing/2014/main" id="{838B937C-A913-C6A3-FEA4-8A8645D2D236}"/>
              </a:ext>
            </a:extLst>
          </p:cNvPr>
          <p:cNvSpPr txBox="1"/>
          <p:nvPr/>
        </p:nvSpPr>
        <p:spPr>
          <a:xfrm>
            <a:off x="702733" y="5623986"/>
            <a:ext cx="4605866"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dirty="0">
                <a:solidFill>
                  <a:srgbClr val="000000"/>
                </a:solidFill>
                <a:cs typeface="Segoe UI"/>
              </a:rPr>
              <a:t>​</a:t>
            </a:r>
            <a:r>
              <a:rPr lang="en-US" sz="1700" b="1" dirty="0">
                <a:solidFill>
                  <a:srgbClr val="000000"/>
                </a:solidFill>
                <a:cs typeface="Segoe UI"/>
              </a:rPr>
              <a:t>Referrals</a:t>
            </a:r>
            <a:r>
              <a:rPr lang="en-US" sz="1700" dirty="0">
                <a:solidFill>
                  <a:srgbClr val="000000"/>
                </a:solidFill>
                <a:cs typeface="Segoe UI"/>
              </a:rPr>
              <a:t> – Are you using campaign performance reviews to ask for referrals!</a:t>
            </a:r>
          </a:p>
        </p:txBody>
      </p:sp>
      <p:sp>
        <p:nvSpPr>
          <p:cNvPr id="8" name="TextBox 7">
            <a:extLst>
              <a:ext uri="{FF2B5EF4-FFF2-40B4-BE49-F238E27FC236}">
                <a16:creationId xmlns:a16="http://schemas.microsoft.com/office/drawing/2014/main" id="{79C27776-BA3C-7B99-2F5C-A426B76CAF83}"/>
              </a:ext>
            </a:extLst>
          </p:cNvPr>
          <p:cNvSpPr txBox="1"/>
          <p:nvPr/>
        </p:nvSpPr>
        <p:spPr>
          <a:xfrm>
            <a:off x="6618817" y="1972733"/>
            <a:ext cx="5399616"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b="1" i="1" dirty="0">
                <a:solidFill>
                  <a:srgbClr val="000000"/>
                </a:solidFill>
              </a:rPr>
              <a:t>"Excited to dive into the plan designed to X"</a:t>
            </a:r>
            <a:endParaRPr lang="en-US" b="1" dirty="0">
              <a:solidFill>
                <a:srgbClr val="000000"/>
              </a:solidFill>
            </a:endParaRPr>
          </a:p>
        </p:txBody>
      </p:sp>
      <p:sp>
        <p:nvSpPr>
          <p:cNvPr id="9" name="TextBox 8">
            <a:extLst>
              <a:ext uri="{FF2B5EF4-FFF2-40B4-BE49-F238E27FC236}">
                <a16:creationId xmlns:a16="http://schemas.microsoft.com/office/drawing/2014/main" id="{2DFDE989-DDFC-1726-355F-D9E62CE24D22}"/>
              </a:ext>
            </a:extLst>
          </p:cNvPr>
          <p:cNvSpPr txBox="1"/>
          <p:nvPr/>
        </p:nvSpPr>
        <p:spPr>
          <a:xfrm>
            <a:off x="6872815" y="2935817"/>
            <a:ext cx="4891616"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b="1" i="1" dirty="0">
                <a:solidFill>
                  <a:srgbClr val="000000"/>
                </a:solidFill>
              </a:rPr>
              <a:t>"The first solution to cover is YouTube which is used to educate the homeowners how your product solves their problem"</a:t>
            </a:r>
            <a:endParaRPr lang="en-US" b="1" dirty="0">
              <a:solidFill>
                <a:srgbClr val="000000"/>
              </a:solidFill>
            </a:endParaRPr>
          </a:p>
        </p:txBody>
      </p:sp>
      <p:sp>
        <p:nvSpPr>
          <p:cNvPr id="11" name="TextBox 10">
            <a:extLst>
              <a:ext uri="{FF2B5EF4-FFF2-40B4-BE49-F238E27FC236}">
                <a16:creationId xmlns:a16="http://schemas.microsoft.com/office/drawing/2014/main" id="{41327E31-4627-5939-C476-97CA2A08F6F6}"/>
              </a:ext>
            </a:extLst>
          </p:cNvPr>
          <p:cNvSpPr txBox="1"/>
          <p:nvPr/>
        </p:nvSpPr>
        <p:spPr>
          <a:xfrm>
            <a:off x="7222067" y="4375149"/>
            <a:ext cx="4542366"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b="1" i="1" dirty="0">
                <a:solidFill>
                  <a:srgbClr val="000000"/>
                </a:solidFill>
              </a:rPr>
              <a:t>"Thank you for this time together, are there other business or recruitment goals to discuss?"</a:t>
            </a:r>
            <a:endParaRPr lang="en-US" b="1" dirty="0">
              <a:solidFill>
                <a:srgbClr val="000000"/>
              </a:solidFill>
            </a:endParaRPr>
          </a:p>
        </p:txBody>
      </p:sp>
      <p:sp>
        <p:nvSpPr>
          <p:cNvPr id="12" name="TextBox 11">
            <a:extLst>
              <a:ext uri="{FF2B5EF4-FFF2-40B4-BE49-F238E27FC236}">
                <a16:creationId xmlns:a16="http://schemas.microsoft.com/office/drawing/2014/main" id="{F2E8832E-8873-A874-B5C5-241C0811B70B}"/>
              </a:ext>
            </a:extLst>
          </p:cNvPr>
          <p:cNvSpPr txBox="1"/>
          <p:nvPr/>
        </p:nvSpPr>
        <p:spPr>
          <a:xfrm>
            <a:off x="7042149" y="5496982"/>
            <a:ext cx="4542366"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b="1" i="1" dirty="0">
                <a:solidFill>
                  <a:srgbClr val="000000"/>
                </a:solidFill>
              </a:rPr>
              <a:t>"Before I leave, who do you know that may be struggling or needs some help?  I promise to treat them as horrible as I do you!"</a:t>
            </a:r>
            <a:endParaRPr lang="en-US" b="1" dirty="0">
              <a:solidFill>
                <a:srgbClr val="000000"/>
              </a:solidFill>
            </a:endParaRPr>
          </a:p>
        </p:txBody>
      </p:sp>
      <p:sp>
        <p:nvSpPr>
          <p:cNvPr id="17" name="Arrow: Right 16">
            <a:extLst>
              <a:ext uri="{FF2B5EF4-FFF2-40B4-BE49-F238E27FC236}">
                <a16:creationId xmlns:a16="http://schemas.microsoft.com/office/drawing/2014/main" id="{ADE3260A-3562-08D8-65B0-2B5FD4AEE475}"/>
              </a:ext>
            </a:extLst>
          </p:cNvPr>
          <p:cNvSpPr/>
          <p:nvPr/>
        </p:nvSpPr>
        <p:spPr>
          <a:xfrm>
            <a:off x="5831416" y="1968500"/>
            <a:ext cx="698500" cy="4127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C1FFE01F-543A-2858-5DEF-78ADED3DC551}"/>
              </a:ext>
            </a:extLst>
          </p:cNvPr>
          <p:cNvSpPr/>
          <p:nvPr/>
        </p:nvSpPr>
        <p:spPr>
          <a:xfrm>
            <a:off x="5831415" y="3164415"/>
            <a:ext cx="698500" cy="4127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FE4B4905-41EF-7766-7D40-1E186F9F26CB}"/>
              </a:ext>
            </a:extLst>
          </p:cNvPr>
          <p:cNvSpPr/>
          <p:nvPr/>
        </p:nvSpPr>
        <p:spPr>
          <a:xfrm>
            <a:off x="5831416" y="4476749"/>
            <a:ext cx="698500" cy="4127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A5E4CAE8-389C-FE98-8144-EF9DDB843EB1}"/>
              </a:ext>
            </a:extLst>
          </p:cNvPr>
          <p:cNvSpPr/>
          <p:nvPr/>
        </p:nvSpPr>
        <p:spPr>
          <a:xfrm>
            <a:off x="5831416" y="5725582"/>
            <a:ext cx="698500" cy="4127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76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9"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71E65E-EF49-4484-B911-F3BD4C115520}"/>
              </a:ext>
            </a:extLst>
          </p:cNvPr>
          <p:cNvSpPr txBox="1"/>
          <p:nvPr/>
        </p:nvSpPr>
        <p:spPr>
          <a:xfrm>
            <a:off x="466716" y="256711"/>
            <a:ext cx="9880910" cy="646331"/>
          </a:xfrm>
          <a:prstGeom prst="rect">
            <a:avLst/>
          </a:prstGeom>
          <a:noFill/>
        </p:spPr>
        <p:txBody>
          <a:bodyPr wrap="none" lIns="91440" tIns="45720" rIns="91440" bIns="45720" rtlCol="0" anchor="t">
            <a:spAutoFit/>
          </a:bodyPr>
          <a:lstStyle/>
          <a:p>
            <a:r>
              <a:rPr lang="en-US" sz="3600" b="1" i="1" dirty="0">
                <a:solidFill>
                  <a:srgbClr val="C00000"/>
                </a:solidFill>
              </a:rPr>
              <a:t>Express </a:t>
            </a:r>
            <a:r>
              <a:rPr lang="en-US" sz="3600" b="1" i="1" dirty="0"/>
              <a:t>the campaign's performance in story form!</a:t>
            </a:r>
            <a:endParaRPr lang="en-US" sz="3600" b="1" dirty="0"/>
          </a:p>
        </p:txBody>
      </p:sp>
      <p:pic>
        <p:nvPicPr>
          <p:cNvPr id="2" name="Picture 2" descr="Doctors PNG Image - PurePNG | Free transparent CC0 PNG Image Library">
            <a:extLst>
              <a:ext uri="{FF2B5EF4-FFF2-40B4-BE49-F238E27FC236}">
                <a16:creationId xmlns:a16="http://schemas.microsoft.com/office/drawing/2014/main" id="{F72B59B6-F2CE-F689-A7E5-C004FA331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88" y="4453128"/>
            <a:ext cx="2240702" cy="2404872"/>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8E715056-FCB5-6A31-8EEF-143745D6056A}"/>
              </a:ext>
            </a:extLst>
          </p:cNvPr>
          <p:cNvSpPr/>
          <p:nvPr/>
        </p:nvSpPr>
        <p:spPr>
          <a:xfrm>
            <a:off x="1311313" y="2089658"/>
            <a:ext cx="3386074" cy="2563621"/>
          </a:xfrm>
          <a:prstGeom prst="wedgeEllipseCallou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7CE173F-1966-5BAE-DFC1-09B9F6148BB8}"/>
              </a:ext>
            </a:extLst>
          </p:cNvPr>
          <p:cNvSpPr txBox="1"/>
          <p:nvPr/>
        </p:nvSpPr>
        <p:spPr>
          <a:xfrm>
            <a:off x="1555851" y="2524032"/>
            <a:ext cx="2897382" cy="1569660"/>
          </a:xfrm>
          <a:prstGeom prst="rect">
            <a:avLst/>
          </a:prstGeom>
          <a:noFill/>
        </p:spPr>
        <p:txBody>
          <a:bodyPr wrap="square" lIns="91440" tIns="45720" rIns="91440" bIns="45720" rtlCol="0" anchor="t">
            <a:spAutoFit/>
          </a:bodyPr>
          <a:lstStyle/>
          <a:p>
            <a:pPr algn="ctr"/>
            <a:r>
              <a:rPr lang="en-US" sz="1600" i="1" dirty="0"/>
              <a:t>"The procedure is going to increase blood flow capacity </a:t>
            </a:r>
            <a:endParaRPr lang="en-US" sz="1600" i="1"/>
          </a:p>
          <a:p>
            <a:pPr algn="ctr"/>
            <a:r>
              <a:rPr lang="en-US" sz="1600" i="1" dirty="0"/>
              <a:t>in the anterior part of your pulmonary artery with a</a:t>
            </a:r>
            <a:endParaRPr lang="en-US" sz="1600" i="1" dirty="0">
              <a:ea typeface="Calibri"/>
              <a:cs typeface="Calibri"/>
            </a:endParaRPr>
          </a:p>
          <a:p>
            <a:pPr algn="ctr"/>
            <a:r>
              <a:rPr lang="en-US" sz="1600" i="1" dirty="0"/>
              <a:t>drug-eluting stint. Recovery should begin very soon."</a:t>
            </a:r>
            <a:endParaRPr lang="en-US" sz="1600" i="1" dirty="0">
              <a:cs typeface="Calibri"/>
            </a:endParaRPr>
          </a:p>
        </p:txBody>
      </p:sp>
      <p:pic>
        <p:nvPicPr>
          <p:cNvPr id="1026" name="Picture 2" descr="Doctor PNG Images Transparent Free Download | PNGMart">
            <a:extLst>
              <a:ext uri="{FF2B5EF4-FFF2-40B4-BE49-F238E27FC236}">
                <a16:creationId xmlns:a16="http://schemas.microsoft.com/office/drawing/2014/main" id="{FCCF31FE-1C77-EA83-1DD5-7D41E9998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233" y="4380863"/>
            <a:ext cx="2511043" cy="2549402"/>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Oval 6">
            <a:extLst>
              <a:ext uri="{FF2B5EF4-FFF2-40B4-BE49-F238E27FC236}">
                <a16:creationId xmlns:a16="http://schemas.microsoft.com/office/drawing/2014/main" id="{2E0FBCA2-A1DA-95E5-7B37-CE436D0C2951}"/>
              </a:ext>
            </a:extLst>
          </p:cNvPr>
          <p:cNvSpPr/>
          <p:nvPr/>
        </p:nvSpPr>
        <p:spPr>
          <a:xfrm flipH="1">
            <a:off x="7375611" y="2091930"/>
            <a:ext cx="3388659" cy="2721364"/>
          </a:xfrm>
          <a:prstGeom prst="wedgeEllipseCallou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CDBAA8F-49DD-E3D4-0826-735304A1F656}"/>
              </a:ext>
            </a:extLst>
          </p:cNvPr>
          <p:cNvSpPr txBox="1"/>
          <p:nvPr/>
        </p:nvSpPr>
        <p:spPr>
          <a:xfrm>
            <a:off x="7547094" y="2653384"/>
            <a:ext cx="3017469" cy="1815882"/>
          </a:xfrm>
          <a:prstGeom prst="rect">
            <a:avLst/>
          </a:prstGeom>
          <a:noFill/>
        </p:spPr>
        <p:txBody>
          <a:bodyPr wrap="square" lIns="91440" tIns="45720" rIns="91440" bIns="45720" rtlCol="0" anchor="t">
            <a:spAutoFit/>
          </a:bodyPr>
          <a:lstStyle/>
          <a:p>
            <a:pPr algn="ctr"/>
            <a:r>
              <a:rPr lang="en-US" sz="1600" i="1" dirty="0"/>
              <a:t>"While you are sedated, we will use a tiny little plastic tube which will be coated with medicine and attached to your artery. This will increase the blood flow. You should be feeling better by the time you wake up!"</a:t>
            </a:r>
          </a:p>
        </p:txBody>
      </p:sp>
      <p:sp>
        <p:nvSpPr>
          <p:cNvPr id="10" name="Rectangle 9">
            <a:extLst>
              <a:ext uri="{FF2B5EF4-FFF2-40B4-BE49-F238E27FC236}">
                <a16:creationId xmlns:a16="http://schemas.microsoft.com/office/drawing/2014/main" id="{D905DCB9-FEE8-A180-EABA-2D6F367985CF}"/>
              </a:ext>
            </a:extLst>
          </p:cNvPr>
          <p:cNvSpPr/>
          <p:nvPr/>
        </p:nvSpPr>
        <p:spPr>
          <a:xfrm>
            <a:off x="1865578" y="1602056"/>
            <a:ext cx="2044406" cy="461665"/>
          </a:xfrm>
          <a:prstGeom prst="rect">
            <a:avLst/>
          </a:prstGeom>
          <a:noFill/>
        </p:spPr>
        <p:txBody>
          <a:bodyPr wrap="none" lIns="91440" tIns="45720" rIns="91440" bIns="45720">
            <a:spAutoFit/>
          </a:bodyPr>
          <a:lstStyle/>
          <a:p>
            <a:pPr algn="ctr"/>
            <a:r>
              <a:rPr lang="en-US" sz="2400"/>
              <a:t>Internal Jargon</a:t>
            </a:r>
            <a:endParaRPr lang="en-US" sz="2400"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5" name="Rectangle 14">
            <a:extLst>
              <a:ext uri="{FF2B5EF4-FFF2-40B4-BE49-F238E27FC236}">
                <a16:creationId xmlns:a16="http://schemas.microsoft.com/office/drawing/2014/main" id="{9C9C0D21-1F81-F088-5285-8F1405276CF5}"/>
              </a:ext>
            </a:extLst>
          </p:cNvPr>
          <p:cNvSpPr/>
          <p:nvPr/>
        </p:nvSpPr>
        <p:spPr>
          <a:xfrm>
            <a:off x="8139209" y="1613297"/>
            <a:ext cx="1699440" cy="461665"/>
          </a:xfrm>
          <a:prstGeom prst="rect">
            <a:avLst/>
          </a:prstGeom>
          <a:noFill/>
        </p:spPr>
        <p:txBody>
          <a:bodyPr wrap="none" lIns="91440" tIns="45720" rIns="91440" bIns="45720">
            <a:spAutoFit/>
          </a:bodyPr>
          <a:lstStyle/>
          <a:p>
            <a:pPr algn="ctr"/>
            <a:r>
              <a:rPr lang="en-US" sz="2400"/>
              <a:t>Story Telling</a:t>
            </a:r>
            <a:endParaRPr lang="en-US" sz="2400"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6" name="Rectangle 15">
            <a:extLst>
              <a:ext uri="{FF2B5EF4-FFF2-40B4-BE49-F238E27FC236}">
                <a16:creationId xmlns:a16="http://schemas.microsoft.com/office/drawing/2014/main" id="{852E3C55-8275-DD2B-4659-9BEE480CC28C}"/>
              </a:ext>
            </a:extLst>
          </p:cNvPr>
          <p:cNvSpPr/>
          <p:nvPr/>
        </p:nvSpPr>
        <p:spPr>
          <a:xfrm>
            <a:off x="4372092" y="3781530"/>
            <a:ext cx="2932791" cy="769441"/>
          </a:xfrm>
          <a:prstGeom prst="rect">
            <a:avLst/>
          </a:prstGeom>
          <a:noFill/>
        </p:spPr>
        <p:txBody>
          <a:bodyPr wrap="none" lIns="91440" tIns="45720" rIns="91440" bIns="45720">
            <a:spAutoFit/>
          </a:bodyPr>
          <a:lstStyle/>
          <a:p>
            <a:pPr algn="ctr"/>
            <a:r>
              <a:rPr lang="en-US" sz="4400" b="0" cap="none" spc="0">
                <a:ln w="0"/>
                <a:solidFill>
                  <a:schemeClr val="bg1">
                    <a:lumMod val="50000"/>
                  </a:schemeClr>
                </a:solidFill>
              </a:rPr>
              <a:t>Impressions</a:t>
            </a:r>
          </a:p>
        </p:txBody>
      </p:sp>
      <p:sp>
        <p:nvSpPr>
          <p:cNvPr id="18" name="TextBox 17">
            <a:extLst>
              <a:ext uri="{FF2B5EF4-FFF2-40B4-BE49-F238E27FC236}">
                <a16:creationId xmlns:a16="http://schemas.microsoft.com/office/drawing/2014/main" id="{8541E3B6-A67F-3BA9-4B4E-216A9CC64627}"/>
              </a:ext>
            </a:extLst>
          </p:cNvPr>
          <p:cNvSpPr txBox="1"/>
          <p:nvPr/>
        </p:nvSpPr>
        <p:spPr>
          <a:xfrm>
            <a:off x="2943838" y="5326371"/>
            <a:ext cx="6096000" cy="769441"/>
          </a:xfrm>
          <a:prstGeom prst="rect">
            <a:avLst/>
          </a:prstGeom>
          <a:noFill/>
        </p:spPr>
        <p:txBody>
          <a:bodyPr wrap="square">
            <a:spAutoFit/>
          </a:bodyPr>
          <a:lstStyle/>
          <a:p>
            <a:pPr algn="ctr"/>
            <a:r>
              <a:rPr lang="en-US" sz="4400" b="0" cap="none" spc="0" dirty="0">
                <a:ln w="0"/>
                <a:solidFill>
                  <a:schemeClr val="tx1"/>
                </a:solidFill>
              </a:rPr>
              <a:t>Conversions</a:t>
            </a:r>
          </a:p>
        </p:txBody>
      </p:sp>
      <p:sp>
        <p:nvSpPr>
          <p:cNvPr id="21" name="TextBox 20">
            <a:extLst>
              <a:ext uri="{FF2B5EF4-FFF2-40B4-BE49-F238E27FC236}">
                <a16:creationId xmlns:a16="http://schemas.microsoft.com/office/drawing/2014/main" id="{4C7F7D8C-EB21-B02C-2595-87369A0B6EB2}"/>
              </a:ext>
            </a:extLst>
          </p:cNvPr>
          <p:cNvSpPr txBox="1"/>
          <p:nvPr/>
        </p:nvSpPr>
        <p:spPr>
          <a:xfrm>
            <a:off x="3809495" y="4554624"/>
            <a:ext cx="6096000" cy="769441"/>
          </a:xfrm>
          <a:prstGeom prst="rect">
            <a:avLst/>
          </a:prstGeom>
          <a:noFill/>
        </p:spPr>
        <p:txBody>
          <a:bodyPr wrap="square">
            <a:spAutoFit/>
          </a:bodyPr>
          <a:lstStyle/>
          <a:p>
            <a:r>
              <a:rPr lang="en-US" sz="4400" b="0" cap="none" spc="0">
                <a:ln w="0"/>
                <a:solidFill>
                  <a:schemeClr val="tx1">
                    <a:lumMod val="75000"/>
                    <a:lumOff val="25000"/>
                  </a:schemeClr>
                </a:solidFill>
              </a:rPr>
              <a:t>Click Through Rate</a:t>
            </a:r>
            <a:endParaRPr lang="en-US" sz="4400"/>
          </a:p>
        </p:txBody>
      </p:sp>
      <p:sp>
        <p:nvSpPr>
          <p:cNvPr id="23" name="TextBox 22">
            <a:extLst>
              <a:ext uri="{FF2B5EF4-FFF2-40B4-BE49-F238E27FC236}">
                <a16:creationId xmlns:a16="http://schemas.microsoft.com/office/drawing/2014/main" id="{46A8FDC8-2C50-787F-B40A-24B0794C1D63}"/>
              </a:ext>
            </a:extLst>
          </p:cNvPr>
          <p:cNvSpPr txBox="1"/>
          <p:nvPr/>
        </p:nvSpPr>
        <p:spPr>
          <a:xfrm>
            <a:off x="2793707" y="3070081"/>
            <a:ext cx="6096000" cy="769441"/>
          </a:xfrm>
          <a:prstGeom prst="rect">
            <a:avLst/>
          </a:prstGeom>
          <a:noFill/>
        </p:spPr>
        <p:txBody>
          <a:bodyPr wrap="square">
            <a:spAutoFit/>
          </a:bodyPr>
          <a:lstStyle/>
          <a:p>
            <a:pPr algn="ctr"/>
            <a:r>
              <a:rPr lang="en-US" sz="4400">
                <a:ln w="0"/>
                <a:solidFill>
                  <a:schemeClr val="bg1">
                    <a:lumMod val="75000"/>
                  </a:schemeClr>
                </a:solidFill>
              </a:rPr>
              <a:t>Clicks</a:t>
            </a:r>
          </a:p>
        </p:txBody>
      </p:sp>
      <p:sp>
        <p:nvSpPr>
          <p:cNvPr id="25" name="TextBox 24">
            <a:extLst>
              <a:ext uri="{FF2B5EF4-FFF2-40B4-BE49-F238E27FC236}">
                <a16:creationId xmlns:a16="http://schemas.microsoft.com/office/drawing/2014/main" id="{185E5087-0251-9F6A-0A18-1132F3EE3C39}"/>
              </a:ext>
            </a:extLst>
          </p:cNvPr>
          <p:cNvSpPr txBox="1"/>
          <p:nvPr/>
        </p:nvSpPr>
        <p:spPr>
          <a:xfrm>
            <a:off x="3266401" y="6131743"/>
            <a:ext cx="6096000" cy="400110"/>
          </a:xfrm>
          <a:prstGeom prst="rect">
            <a:avLst/>
          </a:prstGeom>
          <a:noFill/>
        </p:spPr>
        <p:txBody>
          <a:bodyPr wrap="square" lIns="91440" tIns="45720" rIns="91440" bIns="45720" anchor="t">
            <a:spAutoFit/>
          </a:bodyPr>
          <a:lstStyle/>
          <a:p>
            <a:r>
              <a:rPr lang="en-US" sz="2000" b="0" i="1" cap="none" spc="0">
                <a:ln w="0"/>
                <a:solidFill>
                  <a:srgbClr val="C00000"/>
                </a:solidFill>
              </a:rPr>
              <a:t>What did these mean to you </a:t>
            </a:r>
            <a:r>
              <a:rPr lang="en-US" sz="2000" b="1" i="1" u="sng" cap="none" spc="0">
                <a:ln w="0"/>
                <a:solidFill>
                  <a:srgbClr val="C00000"/>
                </a:solidFill>
              </a:rPr>
              <a:t>before you knew them</a:t>
            </a:r>
            <a:r>
              <a:rPr lang="en-US" sz="2000" b="0" i="1" cap="none" spc="0">
                <a:ln w="0"/>
                <a:solidFill>
                  <a:srgbClr val="C00000"/>
                </a:solidFill>
              </a:rPr>
              <a:t>?</a:t>
            </a:r>
            <a:endParaRPr lang="en-US" sz="2000" i="1">
              <a:solidFill>
                <a:srgbClr val="C00000"/>
              </a:solidFill>
            </a:endParaRPr>
          </a:p>
        </p:txBody>
      </p:sp>
    </p:spTree>
    <p:extLst>
      <p:ext uri="{BB962C8B-B14F-4D97-AF65-F5344CB8AC3E}">
        <p14:creationId xmlns:p14="http://schemas.microsoft.com/office/powerpoint/2010/main" val="401382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80">
                                          <p:stCondLst>
                                            <p:cond delay="0"/>
                                          </p:stCondLst>
                                        </p:cTn>
                                        <p:tgtEl>
                                          <p:spTgt spid="10"/>
                                        </p:tgtEl>
                                      </p:cBhvr>
                                    </p:animEffect>
                                    <p:anim calcmode="lin" valueType="num">
                                      <p:cBhvr>
                                        <p:cTn id="2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3" dur="26">
                                          <p:stCondLst>
                                            <p:cond delay="650"/>
                                          </p:stCondLst>
                                        </p:cTn>
                                        <p:tgtEl>
                                          <p:spTgt spid="10"/>
                                        </p:tgtEl>
                                      </p:cBhvr>
                                      <p:to x="100000" y="60000"/>
                                    </p:animScale>
                                    <p:animScale>
                                      <p:cBhvr>
                                        <p:cTn id="34" dur="166" decel="50000">
                                          <p:stCondLst>
                                            <p:cond delay="676"/>
                                          </p:stCondLst>
                                        </p:cTn>
                                        <p:tgtEl>
                                          <p:spTgt spid="10"/>
                                        </p:tgtEl>
                                      </p:cBhvr>
                                      <p:to x="100000" y="100000"/>
                                    </p:animScale>
                                    <p:animScale>
                                      <p:cBhvr>
                                        <p:cTn id="35" dur="26">
                                          <p:stCondLst>
                                            <p:cond delay="1312"/>
                                          </p:stCondLst>
                                        </p:cTn>
                                        <p:tgtEl>
                                          <p:spTgt spid="10"/>
                                        </p:tgtEl>
                                      </p:cBhvr>
                                      <p:to x="100000" y="80000"/>
                                    </p:animScale>
                                    <p:animScale>
                                      <p:cBhvr>
                                        <p:cTn id="36" dur="166" decel="50000">
                                          <p:stCondLst>
                                            <p:cond delay="1338"/>
                                          </p:stCondLst>
                                        </p:cTn>
                                        <p:tgtEl>
                                          <p:spTgt spid="10"/>
                                        </p:tgtEl>
                                      </p:cBhvr>
                                      <p:to x="100000" y="100000"/>
                                    </p:animScale>
                                    <p:animScale>
                                      <p:cBhvr>
                                        <p:cTn id="37" dur="26">
                                          <p:stCondLst>
                                            <p:cond delay="1642"/>
                                          </p:stCondLst>
                                        </p:cTn>
                                        <p:tgtEl>
                                          <p:spTgt spid="10"/>
                                        </p:tgtEl>
                                      </p:cBhvr>
                                      <p:to x="100000" y="90000"/>
                                    </p:animScale>
                                    <p:animScale>
                                      <p:cBhvr>
                                        <p:cTn id="38" dur="166" decel="50000">
                                          <p:stCondLst>
                                            <p:cond delay="1668"/>
                                          </p:stCondLst>
                                        </p:cTn>
                                        <p:tgtEl>
                                          <p:spTgt spid="10"/>
                                        </p:tgtEl>
                                      </p:cBhvr>
                                      <p:to x="100000" y="100000"/>
                                    </p:animScale>
                                    <p:animScale>
                                      <p:cBhvr>
                                        <p:cTn id="39" dur="26">
                                          <p:stCondLst>
                                            <p:cond delay="1808"/>
                                          </p:stCondLst>
                                        </p:cTn>
                                        <p:tgtEl>
                                          <p:spTgt spid="10"/>
                                        </p:tgtEl>
                                      </p:cBhvr>
                                      <p:to x="100000" y="95000"/>
                                    </p:animScale>
                                    <p:animScale>
                                      <p:cBhvr>
                                        <p:cTn id="40" dur="166" decel="50000">
                                          <p:stCondLst>
                                            <p:cond delay="1834"/>
                                          </p:stCondLst>
                                        </p:cTn>
                                        <p:tgtEl>
                                          <p:spTgt spid="10"/>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80">
                                          <p:stCondLst>
                                            <p:cond delay="0"/>
                                          </p:stCondLst>
                                        </p:cTn>
                                        <p:tgtEl>
                                          <p:spTgt spid="15"/>
                                        </p:tgtEl>
                                      </p:cBhvr>
                                    </p:animEffect>
                                    <p:anim calcmode="lin" valueType="num">
                                      <p:cBhvr>
                                        <p:cTn id="4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1" dur="26">
                                          <p:stCondLst>
                                            <p:cond delay="650"/>
                                          </p:stCondLst>
                                        </p:cTn>
                                        <p:tgtEl>
                                          <p:spTgt spid="15"/>
                                        </p:tgtEl>
                                      </p:cBhvr>
                                      <p:to x="100000" y="60000"/>
                                    </p:animScale>
                                    <p:animScale>
                                      <p:cBhvr>
                                        <p:cTn id="52" dur="166" decel="50000">
                                          <p:stCondLst>
                                            <p:cond delay="676"/>
                                          </p:stCondLst>
                                        </p:cTn>
                                        <p:tgtEl>
                                          <p:spTgt spid="15"/>
                                        </p:tgtEl>
                                      </p:cBhvr>
                                      <p:to x="100000" y="100000"/>
                                    </p:animScale>
                                    <p:animScale>
                                      <p:cBhvr>
                                        <p:cTn id="53" dur="26">
                                          <p:stCondLst>
                                            <p:cond delay="1312"/>
                                          </p:stCondLst>
                                        </p:cTn>
                                        <p:tgtEl>
                                          <p:spTgt spid="15"/>
                                        </p:tgtEl>
                                      </p:cBhvr>
                                      <p:to x="100000" y="80000"/>
                                    </p:animScale>
                                    <p:animScale>
                                      <p:cBhvr>
                                        <p:cTn id="54" dur="166" decel="50000">
                                          <p:stCondLst>
                                            <p:cond delay="1338"/>
                                          </p:stCondLst>
                                        </p:cTn>
                                        <p:tgtEl>
                                          <p:spTgt spid="15"/>
                                        </p:tgtEl>
                                      </p:cBhvr>
                                      <p:to x="100000" y="100000"/>
                                    </p:animScale>
                                    <p:animScale>
                                      <p:cBhvr>
                                        <p:cTn id="55" dur="26">
                                          <p:stCondLst>
                                            <p:cond delay="1642"/>
                                          </p:stCondLst>
                                        </p:cTn>
                                        <p:tgtEl>
                                          <p:spTgt spid="15"/>
                                        </p:tgtEl>
                                      </p:cBhvr>
                                      <p:to x="100000" y="90000"/>
                                    </p:animScale>
                                    <p:animScale>
                                      <p:cBhvr>
                                        <p:cTn id="56" dur="166" decel="50000">
                                          <p:stCondLst>
                                            <p:cond delay="1668"/>
                                          </p:stCondLst>
                                        </p:cTn>
                                        <p:tgtEl>
                                          <p:spTgt spid="15"/>
                                        </p:tgtEl>
                                      </p:cBhvr>
                                      <p:to x="100000" y="100000"/>
                                    </p:animScale>
                                    <p:animScale>
                                      <p:cBhvr>
                                        <p:cTn id="57" dur="26">
                                          <p:stCondLst>
                                            <p:cond delay="1808"/>
                                          </p:stCondLst>
                                        </p:cTn>
                                        <p:tgtEl>
                                          <p:spTgt spid="15"/>
                                        </p:tgtEl>
                                      </p:cBhvr>
                                      <p:to x="100000" y="95000"/>
                                    </p:animScale>
                                    <p:animScale>
                                      <p:cBhvr>
                                        <p:cTn id="58" dur="166" decel="50000">
                                          <p:stCondLst>
                                            <p:cond delay="1834"/>
                                          </p:stCondLst>
                                        </p:cTn>
                                        <p:tgtEl>
                                          <p:spTgt spid="15"/>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down)">
                                      <p:cBhvr>
                                        <p:cTn id="87" dur="580">
                                          <p:stCondLst>
                                            <p:cond delay="0"/>
                                          </p:stCondLst>
                                        </p:cTn>
                                        <p:tgtEl>
                                          <p:spTgt spid="25"/>
                                        </p:tgtEl>
                                      </p:cBhvr>
                                    </p:animEffect>
                                    <p:anim calcmode="lin" valueType="num">
                                      <p:cBhvr>
                                        <p:cTn id="8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3" dur="26">
                                          <p:stCondLst>
                                            <p:cond delay="650"/>
                                          </p:stCondLst>
                                        </p:cTn>
                                        <p:tgtEl>
                                          <p:spTgt spid="25"/>
                                        </p:tgtEl>
                                      </p:cBhvr>
                                      <p:to x="100000" y="60000"/>
                                    </p:animScale>
                                    <p:animScale>
                                      <p:cBhvr>
                                        <p:cTn id="94" dur="166" decel="50000">
                                          <p:stCondLst>
                                            <p:cond delay="676"/>
                                          </p:stCondLst>
                                        </p:cTn>
                                        <p:tgtEl>
                                          <p:spTgt spid="25"/>
                                        </p:tgtEl>
                                      </p:cBhvr>
                                      <p:to x="100000" y="100000"/>
                                    </p:animScale>
                                    <p:animScale>
                                      <p:cBhvr>
                                        <p:cTn id="95" dur="26">
                                          <p:stCondLst>
                                            <p:cond delay="1312"/>
                                          </p:stCondLst>
                                        </p:cTn>
                                        <p:tgtEl>
                                          <p:spTgt spid="25"/>
                                        </p:tgtEl>
                                      </p:cBhvr>
                                      <p:to x="100000" y="80000"/>
                                    </p:animScale>
                                    <p:animScale>
                                      <p:cBhvr>
                                        <p:cTn id="96" dur="166" decel="50000">
                                          <p:stCondLst>
                                            <p:cond delay="1338"/>
                                          </p:stCondLst>
                                        </p:cTn>
                                        <p:tgtEl>
                                          <p:spTgt spid="25"/>
                                        </p:tgtEl>
                                      </p:cBhvr>
                                      <p:to x="100000" y="100000"/>
                                    </p:animScale>
                                    <p:animScale>
                                      <p:cBhvr>
                                        <p:cTn id="97" dur="26">
                                          <p:stCondLst>
                                            <p:cond delay="1642"/>
                                          </p:stCondLst>
                                        </p:cTn>
                                        <p:tgtEl>
                                          <p:spTgt spid="25"/>
                                        </p:tgtEl>
                                      </p:cBhvr>
                                      <p:to x="100000" y="90000"/>
                                    </p:animScale>
                                    <p:animScale>
                                      <p:cBhvr>
                                        <p:cTn id="98" dur="166" decel="50000">
                                          <p:stCondLst>
                                            <p:cond delay="1668"/>
                                          </p:stCondLst>
                                        </p:cTn>
                                        <p:tgtEl>
                                          <p:spTgt spid="25"/>
                                        </p:tgtEl>
                                      </p:cBhvr>
                                      <p:to x="100000" y="100000"/>
                                    </p:animScale>
                                    <p:animScale>
                                      <p:cBhvr>
                                        <p:cTn id="99" dur="26">
                                          <p:stCondLst>
                                            <p:cond delay="1808"/>
                                          </p:stCondLst>
                                        </p:cTn>
                                        <p:tgtEl>
                                          <p:spTgt spid="25"/>
                                        </p:tgtEl>
                                      </p:cBhvr>
                                      <p:to x="100000" y="95000"/>
                                    </p:animScale>
                                    <p:animScale>
                                      <p:cBhvr>
                                        <p:cTn id="100"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9" grpId="0"/>
      <p:bldP spid="10" grpId="0"/>
      <p:bldP spid="15" grpId="0"/>
      <p:bldP spid="16" grpId="0"/>
      <p:bldP spid="18" grpId="0"/>
      <p:bldP spid="21"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71E65E-EF49-4484-B911-F3BD4C115520}"/>
              </a:ext>
            </a:extLst>
          </p:cNvPr>
          <p:cNvSpPr txBox="1"/>
          <p:nvPr/>
        </p:nvSpPr>
        <p:spPr>
          <a:xfrm>
            <a:off x="466716" y="256711"/>
            <a:ext cx="9592370" cy="646331"/>
          </a:xfrm>
          <a:prstGeom prst="rect">
            <a:avLst/>
          </a:prstGeom>
          <a:noFill/>
        </p:spPr>
        <p:txBody>
          <a:bodyPr wrap="none" rtlCol="0">
            <a:spAutoFit/>
          </a:bodyPr>
          <a:lstStyle/>
          <a:p>
            <a:r>
              <a:rPr lang="en-US" sz="3600" b="1" i="1">
                <a:solidFill>
                  <a:srgbClr val="C00000"/>
                </a:solidFill>
              </a:rPr>
              <a:t>Express </a:t>
            </a:r>
            <a:r>
              <a:rPr lang="en-US" sz="3600" b="1" i="1"/>
              <a:t>the campaign performance in story form!</a:t>
            </a:r>
            <a:endParaRPr lang="en-US" sz="3600" b="1"/>
          </a:p>
        </p:txBody>
      </p:sp>
      <p:sp>
        <p:nvSpPr>
          <p:cNvPr id="16" name="Rectangle 15">
            <a:extLst>
              <a:ext uri="{FF2B5EF4-FFF2-40B4-BE49-F238E27FC236}">
                <a16:creationId xmlns:a16="http://schemas.microsoft.com/office/drawing/2014/main" id="{852E3C55-8275-DD2B-4659-9BEE480CC28C}"/>
              </a:ext>
            </a:extLst>
          </p:cNvPr>
          <p:cNvSpPr/>
          <p:nvPr/>
        </p:nvSpPr>
        <p:spPr>
          <a:xfrm>
            <a:off x="1048425" y="2518578"/>
            <a:ext cx="2994281" cy="338554"/>
          </a:xfrm>
          <a:prstGeom prst="rect">
            <a:avLst/>
          </a:prstGeom>
          <a:noFill/>
        </p:spPr>
        <p:txBody>
          <a:bodyPr wrap="none" lIns="91440" tIns="45720" rIns="91440" bIns="45720" anchor="t">
            <a:spAutoFit/>
          </a:bodyPr>
          <a:lstStyle/>
          <a:p>
            <a:pPr algn="ctr"/>
            <a:r>
              <a:rPr lang="en-US" sz="1600" cap="none" spc="0">
                <a:ln w="0"/>
              </a:rPr>
              <a:t>We delivered 30,000 </a:t>
            </a:r>
            <a:r>
              <a:rPr lang="en-US" sz="1600" b="1" cap="none" spc="0">
                <a:ln w="0"/>
              </a:rPr>
              <a:t>Impressions</a:t>
            </a:r>
          </a:p>
        </p:txBody>
      </p:sp>
      <p:sp>
        <p:nvSpPr>
          <p:cNvPr id="18" name="TextBox 17">
            <a:extLst>
              <a:ext uri="{FF2B5EF4-FFF2-40B4-BE49-F238E27FC236}">
                <a16:creationId xmlns:a16="http://schemas.microsoft.com/office/drawing/2014/main" id="{8541E3B6-A67F-3BA9-4B4E-216A9CC64627}"/>
              </a:ext>
            </a:extLst>
          </p:cNvPr>
          <p:cNvSpPr txBox="1"/>
          <p:nvPr/>
        </p:nvSpPr>
        <p:spPr>
          <a:xfrm>
            <a:off x="-368816" y="5274043"/>
            <a:ext cx="6096000" cy="338554"/>
          </a:xfrm>
          <a:prstGeom prst="rect">
            <a:avLst/>
          </a:prstGeom>
          <a:noFill/>
        </p:spPr>
        <p:txBody>
          <a:bodyPr wrap="square" lIns="91440" tIns="45720" rIns="91440" bIns="45720" anchor="t">
            <a:spAutoFit/>
          </a:bodyPr>
          <a:lstStyle/>
          <a:p>
            <a:pPr algn="ctr"/>
            <a:r>
              <a:rPr lang="en-US" sz="1600" dirty="0">
                <a:ln w="0"/>
              </a:rPr>
              <a:t>And you've gotten 25</a:t>
            </a:r>
            <a:r>
              <a:rPr lang="en-US" sz="1600" b="1" dirty="0">
                <a:ln w="0"/>
              </a:rPr>
              <a:t> </a:t>
            </a:r>
            <a:r>
              <a:rPr lang="en-US" sz="1600" b="1" cap="none" spc="0" dirty="0">
                <a:ln w="0"/>
              </a:rPr>
              <a:t>Conversions</a:t>
            </a:r>
            <a:endParaRPr lang="en-US" sz="1600" cap="none" spc="0" dirty="0">
              <a:ln w="0"/>
              <a:cs typeface="Calibri"/>
            </a:endParaRPr>
          </a:p>
        </p:txBody>
      </p:sp>
      <p:sp>
        <p:nvSpPr>
          <p:cNvPr id="21" name="TextBox 20">
            <a:extLst>
              <a:ext uri="{FF2B5EF4-FFF2-40B4-BE49-F238E27FC236}">
                <a16:creationId xmlns:a16="http://schemas.microsoft.com/office/drawing/2014/main" id="{4C7F7D8C-EB21-B02C-2595-87369A0B6EB2}"/>
              </a:ext>
            </a:extLst>
          </p:cNvPr>
          <p:cNvSpPr txBox="1"/>
          <p:nvPr/>
        </p:nvSpPr>
        <p:spPr>
          <a:xfrm>
            <a:off x="1127860" y="4400079"/>
            <a:ext cx="6096000" cy="338554"/>
          </a:xfrm>
          <a:prstGeom prst="rect">
            <a:avLst/>
          </a:prstGeom>
          <a:noFill/>
        </p:spPr>
        <p:txBody>
          <a:bodyPr wrap="square" lIns="91440" tIns="45720" rIns="91440" bIns="45720" anchor="t">
            <a:spAutoFit/>
          </a:bodyPr>
          <a:lstStyle/>
          <a:p>
            <a:r>
              <a:rPr lang="en-US" sz="1600" dirty="0">
                <a:ln w="0"/>
              </a:rPr>
              <a:t>with a</a:t>
            </a:r>
            <a:r>
              <a:rPr lang="en-US" sz="1600" b="1" dirty="0">
                <a:ln w="0"/>
              </a:rPr>
              <a:t> Click</a:t>
            </a:r>
            <a:r>
              <a:rPr lang="en-US" sz="1600" b="1" cap="none" spc="0" dirty="0">
                <a:ln w="0"/>
              </a:rPr>
              <a:t> Through Rate</a:t>
            </a:r>
            <a:r>
              <a:rPr lang="en-US" sz="1600" dirty="0">
                <a:ln w="0"/>
              </a:rPr>
              <a:t> of .46%</a:t>
            </a:r>
            <a:endParaRPr lang="en-US" sz="1600" dirty="0"/>
          </a:p>
        </p:txBody>
      </p:sp>
      <p:sp>
        <p:nvSpPr>
          <p:cNvPr id="23" name="TextBox 22">
            <a:extLst>
              <a:ext uri="{FF2B5EF4-FFF2-40B4-BE49-F238E27FC236}">
                <a16:creationId xmlns:a16="http://schemas.microsoft.com/office/drawing/2014/main" id="{46A8FDC8-2C50-787F-B40A-24B0794C1D63}"/>
              </a:ext>
            </a:extLst>
          </p:cNvPr>
          <p:cNvSpPr txBox="1"/>
          <p:nvPr/>
        </p:nvSpPr>
        <p:spPr>
          <a:xfrm>
            <a:off x="-556296" y="3428121"/>
            <a:ext cx="6096000" cy="338554"/>
          </a:xfrm>
          <a:prstGeom prst="rect">
            <a:avLst/>
          </a:prstGeom>
          <a:noFill/>
        </p:spPr>
        <p:txBody>
          <a:bodyPr wrap="square" lIns="91440" tIns="45720" rIns="91440" bIns="45720" anchor="t">
            <a:spAutoFit/>
          </a:bodyPr>
          <a:lstStyle/>
          <a:p>
            <a:pPr algn="ctr"/>
            <a:r>
              <a:rPr lang="en-US" sz="1600" dirty="0">
                <a:ln w="0"/>
              </a:rPr>
              <a:t>and gotten 143 </a:t>
            </a:r>
            <a:r>
              <a:rPr lang="en-US" sz="1600" b="1" dirty="0">
                <a:ln w="0"/>
              </a:rPr>
              <a:t>Clicks</a:t>
            </a:r>
          </a:p>
        </p:txBody>
      </p:sp>
      <p:sp>
        <p:nvSpPr>
          <p:cNvPr id="3" name="TextBox 2">
            <a:extLst>
              <a:ext uri="{FF2B5EF4-FFF2-40B4-BE49-F238E27FC236}">
                <a16:creationId xmlns:a16="http://schemas.microsoft.com/office/drawing/2014/main" id="{9121DD6D-7BF5-5E69-89F4-886E89A030BC}"/>
              </a:ext>
            </a:extLst>
          </p:cNvPr>
          <p:cNvSpPr txBox="1"/>
          <p:nvPr/>
        </p:nvSpPr>
        <p:spPr>
          <a:xfrm>
            <a:off x="692003" y="1087622"/>
            <a:ext cx="9689125" cy="584775"/>
          </a:xfrm>
          <a:prstGeom prst="rect">
            <a:avLst/>
          </a:prstGeom>
          <a:noFill/>
        </p:spPr>
        <p:txBody>
          <a:bodyPr wrap="square" lIns="91440" tIns="45720" rIns="91440" bIns="45720" anchor="t">
            <a:spAutoFit/>
          </a:bodyPr>
          <a:lstStyle/>
          <a:p>
            <a:r>
              <a:rPr lang="en-US" sz="1600">
                <a:latin typeface="Calibri"/>
                <a:cs typeface="Calibri"/>
              </a:rPr>
              <a:t>This is as simple as substituting our internal terms with terms that will paint a picture in the mind of the business owner.  Consider the following changes but make it sound like </a:t>
            </a:r>
            <a:r>
              <a:rPr lang="en-US" sz="1600" b="1">
                <a:latin typeface="Calibri"/>
                <a:cs typeface="Calibri"/>
              </a:rPr>
              <a:t>YOU</a:t>
            </a:r>
            <a:r>
              <a:rPr lang="en-US" sz="1600">
                <a:latin typeface="Calibri"/>
                <a:cs typeface="Calibri"/>
              </a:rPr>
              <a:t>: </a:t>
            </a:r>
            <a:endParaRPr lang="en-US" sz="1600"/>
          </a:p>
        </p:txBody>
      </p:sp>
      <p:sp>
        <p:nvSpPr>
          <p:cNvPr id="8" name="Rectangle 7">
            <a:extLst>
              <a:ext uri="{FF2B5EF4-FFF2-40B4-BE49-F238E27FC236}">
                <a16:creationId xmlns:a16="http://schemas.microsoft.com/office/drawing/2014/main" id="{D163069C-B9D2-BBBE-B9F9-07102AA370DA}"/>
              </a:ext>
            </a:extLst>
          </p:cNvPr>
          <p:cNvSpPr/>
          <p:nvPr/>
        </p:nvSpPr>
        <p:spPr>
          <a:xfrm>
            <a:off x="5147493" y="2394183"/>
            <a:ext cx="5800564" cy="584775"/>
          </a:xfrm>
          <a:prstGeom prst="rect">
            <a:avLst/>
          </a:prstGeom>
          <a:noFill/>
        </p:spPr>
        <p:txBody>
          <a:bodyPr wrap="square" lIns="91440" tIns="45720" rIns="91440" bIns="45720" anchor="t">
            <a:spAutoFit/>
          </a:bodyPr>
          <a:lstStyle/>
          <a:p>
            <a:r>
              <a:rPr lang="en-US" sz="1600" i="1" dirty="0">
                <a:ln w="0"/>
                <a:solidFill>
                  <a:schemeClr val="accent6">
                    <a:lumMod val="50000"/>
                  </a:schemeClr>
                </a:solidFill>
              </a:rPr>
              <a:t>“We delivered your message to the homeowners you want to reach 30,000 times in the last 30 days”  </a:t>
            </a:r>
            <a:endParaRPr lang="en-US" sz="1600" i="1" cap="none" spc="0" dirty="0">
              <a:ln w="0"/>
              <a:solidFill>
                <a:schemeClr val="accent6">
                  <a:lumMod val="50000"/>
                </a:schemeClr>
              </a:solidFill>
            </a:endParaRPr>
          </a:p>
        </p:txBody>
      </p:sp>
      <p:sp>
        <p:nvSpPr>
          <p:cNvPr id="11" name="Rectangle 10">
            <a:extLst>
              <a:ext uri="{FF2B5EF4-FFF2-40B4-BE49-F238E27FC236}">
                <a16:creationId xmlns:a16="http://schemas.microsoft.com/office/drawing/2014/main" id="{CDD73CBD-0866-D8F3-4CD6-2DFEC7C70D42}"/>
              </a:ext>
            </a:extLst>
          </p:cNvPr>
          <p:cNvSpPr/>
          <p:nvPr/>
        </p:nvSpPr>
        <p:spPr>
          <a:xfrm>
            <a:off x="1361221" y="1854118"/>
            <a:ext cx="2044406" cy="461665"/>
          </a:xfrm>
          <a:prstGeom prst="rect">
            <a:avLst/>
          </a:prstGeom>
          <a:noFill/>
        </p:spPr>
        <p:txBody>
          <a:bodyPr wrap="none" lIns="91440" tIns="45720" rIns="91440" bIns="45720">
            <a:spAutoFit/>
          </a:bodyPr>
          <a:lstStyle/>
          <a:p>
            <a:pPr algn="ctr"/>
            <a:r>
              <a:rPr lang="en-US" sz="2400" u="sng"/>
              <a:t>Internal Jargon</a:t>
            </a:r>
            <a:endParaRPr lang="en-US" sz="2400" u="sng"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2" name="Rectangle 11">
            <a:extLst>
              <a:ext uri="{FF2B5EF4-FFF2-40B4-BE49-F238E27FC236}">
                <a16:creationId xmlns:a16="http://schemas.microsoft.com/office/drawing/2014/main" id="{EB378487-62B1-EC02-BC08-5869E0C13C42}"/>
              </a:ext>
            </a:extLst>
          </p:cNvPr>
          <p:cNvSpPr/>
          <p:nvPr/>
        </p:nvSpPr>
        <p:spPr>
          <a:xfrm>
            <a:off x="5243794" y="1850928"/>
            <a:ext cx="1699440" cy="461665"/>
          </a:xfrm>
          <a:prstGeom prst="rect">
            <a:avLst/>
          </a:prstGeom>
          <a:noFill/>
        </p:spPr>
        <p:txBody>
          <a:bodyPr wrap="none" lIns="91440" tIns="45720" rIns="91440" bIns="45720">
            <a:spAutoFit/>
          </a:bodyPr>
          <a:lstStyle/>
          <a:p>
            <a:pPr algn="ctr"/>
            <a:r>
              <a:rPr lang="en-US" sz="2400" u="sng"/>
              <a:t>Story Telling</a:t>
            </a:r>
            <a:endParaRPr lang="en-US" sz="2400" u="sng"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3" name="Rectangle 12">
            <a:extLst>
              <a:ext uri="{FF2B5EF4-FFF2-40B4-BE49-F238E27FC236}">
                <a16:creationId xmlns:a16="http://schemas.microsoft.com/office/drawing/2014/main" id="{BA62E304-68A0-290B-F3C3-7AE4C7AADB3C}"/>
              </a:ext>
            </a:extLst>
          </p:cNvPr>
          <p:cNvSpPr/>
          <p:nvPr/>
        </p:nvSpPr>
        <p:spPr>
          <a:xfrm>
            <a:off x="5147493" y="3116501"/>
            <a:ext cx="5800564" cy="830997"/>
          </a:xfrm>
          <a:prstGeom prst="rect">
            <a:avLst/>
          </a:prstGeom>
          <a:noFill/>
        </p:spPr>
        <p:txBody>
          <a:bodyPr wrap="square" lIns="91440" tIns="45720" rIns="91440" bIns="45720" anchor="t">
            <a:spAutoFit/>
          </a:bodyPr>
          <a:lstStyle/>
          <a:p>
            <a:r>
              <a:rPr lang="en-US" sz="1600" i="1" dirty="0">
                <a:ln w="0"/>
                <a:solidFill>
                  <a:schemeClr val="accent6">
                    <a:lumMod val="50000"/>
                  </a:schemeClr>
                </a:solidFill>
              </a:rPr>
              <a:t>“143 times, homeowners who got the ads took time out of their day, stopping what they were doing, and visited your website to learn more about you” </a:t>
            </a:r>
            <a:endParaRPr lang="en-US" sz="1600" i="1" cap="none" spc="0" dirty="0">
              <a:ln w="0"/>
              <a:solidFill>
                <a:schemeClr val="accent6">
                  <a:lumMod val="50000"/>
                </a:schemeClr>
              </a:solidFill>
            </a:endParaRPr>
          </a:p>
        </p:txBody>
      </p:sp>
      <p:sp>
        <p:nvSpPr>
          <p:cNvPr id="14" name="Rectangle 13">
            <a:extLst>
              <a:ext uri="{FF2B5EF4-FFF2-40B4-BE49-F238E27FC236}">
                <a16:creationId xmlns:a16="http://schemas.microsoft.com/office/drawing/2014/main" id="{066D7533-61B5-17A0-C706-72415EFB7BF7}"/>
              </a:ext>
            </a:extLst>
          </p:cNvPr>
          <p:cNvSpPr/>
          <p:nvPr/>
        </p:nvSpPr>
        <p:spPr>
          <a:xfrm>
            <a:off x="5170881" y="4031442"/>
            <a:ext cx="5800565" cy="1077218"/>
          </a:xfrm>
          <a:prstGeom prst="rect">
            <a:avLst/>
          </a:prstGeom>
          <a:noFill/>
        </p:spPr>
        <p:txBody>
          <a:bodyPr wrap="square" lIns="91440" tIns="45720" rIns="91440" bIns="45720" anchor="t">
            <a:spAutoFit/>
          </a:bodyPr>
          <a:lstStyle/>
          <a:p>
            <a:r>
              <a:rPr lang="en-US" sz="1600" i="1" dirty="0">
                <a:ln w="0"/>
                <a:solidFill>
                  <a:schemeClr val="accent6">
                    <a:lumMod val="50000"/>
                  </a:schemeClr>
                </a:solidFill>
              </a:rPr>
              <a:t>“CTR is the % of people getting the ads to use them to visit your site.  The National average is .07%.  We are running at a .46%, almost 7x the national average, which is a sign we are reaching homeowners with a message they find compelling”</a:t>
            </a:r>
            <a:endParaRPr lang="en-US" sz="1600" i="1" cap="none" spc="0" dirty="0">
              <a:ln w="0"/>
              <a:solidFill>
                <a:schemeClr val="accent6">
                  <a:lumMod val="50000"/>
                </a:schemeClr>
              </a:solidFill>
            </a:endParaRPr>
          </a:p>
        </p:txBody>
      </p:sp>
      <p:sp>
        <p:nvSpPr>
          <p:cNvPr id="17" name="Rectangle 16">
            <a:extLst>
              <a:ext uri="{FF2B5EF4-FFF2-40B4-BE49-F238E27FC236}">
                <a16:creationId xmlns:a16="http://schemas.microsoft.com/office/drawing/2014/main" id="{3AB3D16A-D030-F4E7-AEC3-378E2F04B525}"/>
              </a:ext>
            </a:extLst>
          </p:cNvPr>
          <p:cNvSpPr/>
          <p:nvPr/>
        </p:nvSpPr>
        <p:spPr>
          <a:xfrm>
            <a:off x="5170881" y="5316376"/>
            <a:ext cx="5777175" cy="584775"/>
          </a:xfrm>
          <a:prstGeom prst="rect">
            <a:avLst/>
          </a:prstGeom>
          <a:noFill/>
        </p:spPr>
        <p:txBody>
          <a:bodyPr wrap="square" lIns="91440" tIns="45720" rIns="91440" bIns="45720" anchor="t">
            <a:spAutoFit/>
          </a:bodyPr>
          <a:lstStyle/>
          <a:p>
            <a:r>
              <a:rPr lang="en-US" sz="1600" i="1" dirty="0">
                <a:ln w="0"/>
                <a:solidFill>
                  <a:schemeClr val="accent6">
                    <a:lumMod val="50000"/>
                  </a:schemeClr>
                </a:solidFill>
              </a:rPr>
              <a:t>“25 times homeowner filled out your “contact us” form to begin a conversation about your products and services”</a:t>
            </a:r>
            <a:endParaRPr lang="en-US" sz="1600" i="1" cap="none" spc="0" dirty="0">
              <a:ln w="0"/>
              <a:solidFill>
                <a:schemeClr val="accent6">
                  <a:lumMod val="50000"/>
                </a:schemeClr>
              </a:solidFill>
            </a:endParaRPr>
          </a:p>
        </p:txBody>
      </p:sp>
      <p:pic>
        <p:nvPicPr>
          <p:cNvPr id="19" name="Picture 2" descr="Doctors PNG Image - PurePNG | Free transparent CC0 PNG Image Library">
            <a:extLst>
              <a:ext uri="{FF2B5EF4-FFF2-40B4-BE49-F238E27FC236}">
                <a16:creationId xmlns:a16="http://schemas.microsoft.com/office/drawing/2014/main" id="{23F2BAED-0698-40FF-DC47-EFA328E05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69" y="5650992"/>
            <a:ext cx="1124611" cy="120700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octor PNG Images Transparent Free Download | PNGMart">
            <a:extLst>
              <a:ext uri="{FF2B5EF4-FFF2-40B4-BE49-F238E27FC236}">
                <a16:creationId xmlns:a16="http://schemas.microsoft.com/office/drawing/2014/main" id="{E8A94D33-B4FE-A69F-87B0-53F6F2FE3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1128" y="5385222"/>
            <a:ext cx="1450618" cy="1472778"/>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Arrow Connector 1">
            <a:extLst>
              <a:ext uri="{FF2B5EF4-FFF2-40B4-BE49-F238E27FC236}">
                <a16:creationId xmlns:a16="http://schemas.microsoft.com/office/drawing/2014/main" id="{3BED1B97-CD5A-B50C-1A09-9FF66067E556}"/>
              </a:ext>
            </a:extLst>
          </p:cNvPr>
          <p:cNvCxnSpPr/>
          <p:nvPr/>
        </p:nvCxnSpPr>
        <p:spPr>
          <a:xfrm flipH="1">
            <a:off x="4521200" y="2134541"/>
            <a:ext cx="16933" cy="3557881"/>
          </a:xfrm>
          <a:prstGeom prst="straightConnector1">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81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11A9EB7-F53B-3807-2D4E-72605F0F7A9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48443E3-6165-8ED0-755C-C659C7A2E047}"/>
              </a:ext>
            </a:extLst>
          </p:cNvPr>
          <p:cNvSpPr txBox="1"/>
          <p:nvPr/>
        </p:nvSpPr>
        <p:spPr>
          <a:xfrm>
            <a:off x="7088553" y="2926861"/>
            <a:ext cx="41792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i="1">
              <a:solidFill>
                <a:srgbClr val="0070C0"/>
              </a:solidFill>
              <a:ea typeface="Calibri"/>
              <a:cs typeface="Calibri"/>
            </a:endParaRPr>
          </a:p>
        </p:txBody>
      </p:sp>
      <p:sp>
        <p:nvSpPr>
          <p:cNvPr id="5" name="TextBox 4">
            <a:extLst>
              <a:ext uri="{FF2B5EF4-FFF2-40B4-BE49-F238E27FC236}">
                <a16:creationId xmlns:a16="http://schemas.microsoft.com/office/drawing/2014/main" id="{D845391C-AF0B-D212-E268-7BA3A632524D}"/>
              </a:ext>
            </a:extLst>
          </p:cNvPr>
          <p:cNvSpPr txBox="1"/>
          <p:nvPr/>
        </p:nvSpPr>
        <p:spPr>
          <a:xfrm>
            <a:off x="1227667" y="2935834"/>
            <a:ext cx="9740167" cy="707886"/>
          </a:xfrm>
          <a:prstGeom prst="rect">
            <a:avLst/>
          </a:prstGeom>
          <a:noFill/>
        </p:spPr>
        <p:txBody>
          <a:bodyPr wrap="none" lIns="91440" tIns="45720" rIns="91440" bIns="45720" rtlCol="0" anchor="t">
            <a:spAutoFit/>
          </a:bodyPr>
          <a:lstStyle/>
          <a:p>
            <a:r>
              <a:rPr lang="en-US" sz="4000" b="1" dirty="0">
                <a:latin typeface="Oswald"/>
                <a:cs typeface="Calibri"/>
              </a:rPr>
              <a:t>Now let's spend some time in </a:t>
            </a:r>
            <a:r>
              <a:rPr lang="en-US" sz="4000" b="1" dirty="0">
                <a:solidFill>
                  <a:srgbClr val="FF0000"/>
                </a:solidFill>
                <a:latin typeface="Oswald"/>
                <a:cs typeface="Calibri"/>
              </a:rPr>
              <a:t>LIVE</a:t>
            </a:r>
            <a:r>
              <a:rPr lang="en-US" sz="4000" b="1" dirty="0">
                <a:latin typeface="Oswald"/>
                <a:cs typeface="Calibri"/>
              </a:rPr>
              <a:t> campaigns!</a:t>
            </a:r>
            <a:endParaRPr lang="en-US" sz="4000" b="1" dirty="0">
              <a:latin typeface="Oswald" panose="00000500000000000000" pitchFamily="2" charset="0"/>
              <a:cs typeface="Calibri"/>
            </a:endParaRPr>
          </a:p>
        </p:txBody>
      </p:sp>
      <p:pic>
        <p:nvPicPr>
          <p:cNvPr id="3" name="Picture 2" descr="Fire PNGs for Free Download">
            <a:extLst>
              <a:ext uri="{FF2B5EF4-FFF2-40B4-BE49-F238E27FC236}">
                <a16:creationId xmlns:a16="http://schemas.microsoft.com/office/drawing/2014/main" id="{4F63A7B7-52E2-F42A-EE99-4731F85DB850}"/>
              </a:ext>
            </a:extLst>
          </p:cNvPr>
          <p:cNvPicPr>
            <a:picLocks noChangeAspect="1"/>
          </p:cNvPicPr>
          <p:nvPr/>
        </p:nvPicPr>
        <p:blipFill>
          <a:blip r:embed="rId2"/>
          <a:stretch>
            <a:fillRect/>
          </a:stretch>
        </p:blipFill>
        <p:spPr>
          <a:xfrm>
            <a:off x="-101599" y="5437377"/>
            <a:ext cx="4182531" cy="1423078"/>
          </a:xfrm>
          <a:prstGeom prst="rect">
            <a:avLst/>
          </a:prstGeom>
        </p:spPr>
      </p:pic>
      <p:pic>
        <p:nvPicPr>
          <p:cNvPr id="4" name="Picture 3" descr="Fire PNGs for Free Download">
            <a:extLst>
              <a:ext uri="{FF2B5EF4-FFF2-40B4-BE49-F238E27FC236}">
                <a16:creationId xmlns:a16="http://schemas.microsoft.com/office/drawing/2014/main" id="{A08AE4D2-9467-7910-4D0D-8D6ED3649B05}"/>
              </a:ext>
            </a:extLst>
          </p:cNvPr>
          <p:cNvPicPr>
            <a:picLocks noChangeAspect="1"/>
          </p:cNvPicPr>
          <p:nvPr/>
        </p:nvPicPr>
        <p:blipFill>
          <a:blip r:embed="rId2"/>
          <a:stretch>
            <a:fillRect/>
          </a:stretch>
        </p:blipFill>
        <p:spPr>
          <a:xfrm>
            <a:off x="3528484" y="5437376"/>
            <a:ext cx="4182531" cy="1423078"/>
          </a:xfrm>
          <a:prstGeom prst="rect">
            <a:avLst/>
          </a:prstGeom>
        </p:spPr>
      </p:pic>
      <p:pic>
        <p:nvPicPr>
          <p:cNvPr id="7" name="Picture 6" descr="Fire PNGs for Free Download">
            <a:extLst>
              <a:ext uri="{FF2B5EF4-FFF2-40B4-BE49-F238E27FC236}">
                <a16:creationId xmlns:a16="http://schemas.microsoft.com/office/drawing/2014/main" id="{4AAB6227-C9FE-4F03-B25F-85BBA7EDB600}"/>
              </a:ext>
            </a:extLst>
          </p:cNvPr>
          <p:cNvPicPr>
            <a:picLocks noChangeAspect="1"/>
          </p:cNvPicPr>
          <p:nvPr/>
        </p:nvPicPr>
        <p:blipFill>
          <a:blip r:embed="rId2"/>
          <a:stretch>
            <a:fillRect/>
          </a:stretch>
        </p:blipFill>
        <p:spPr>
          <a:xfrm>
            <a:off x="6851651" y="5437377"/>
            <a:ext cx="4182531" cy="1423078"/>
          </a:xfrm>
          <a:prstGeom prst="rect">
            <a:avLst/>
          </a:prstGeom>
        </p:spPr>
      </p:pic>
      <p:pic>
        <p:nvPicPr>
          <p:cNvPr id="8" name="Picture 7" descr="Fire PNGs for Free Download">
            <a:extLst>
              <a:ext uri="{FF2B5EF4-FFF2-40B4-BE49-F238E27FC236}">
                <a16:creationId xmlns:a16="http://schemas.microsoft.com/office/drawing/2014/main" id="{B4523055-0E51-5779-D0A6-C37B6643EE46}"/>
              </a:ext>
            </a:extLst>
          </p:cNvPr>
          <p:cNvPicPr>
            <a:picLocks noChangeAspect="1"/>
          </p:cNvPicPr>
          <p:nvPr/>
        </p:nvPicPr>
        <p:blipFill>
          <a:blip r:embed="rId2"/>
          <a:stretch>
            <a:fillRect/>
          </a:stretch>
        </p:blipFill>
        <p:spPr>
          <a:xfrm>
            <a:off x="8121651" y="5437377"/>
            <a:ext cx="4182531" cy="1423078"/>
          </a:xfrm>
          <a:prstGeom prst="rect">
            <a:avLst/>
          </a:prstGeom>
        </p:spPr>
      </p:pic>
    </p:spTree>
    <p:extLst>
      <p:ext uri="{BB962C8B-B14F-4D97-AF65-F5344CB8AC3E}">
        <p14:creationId xmlns:p14="http://schemas.microsoft.com/office/powerpoint/2010/main" val="340547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A9EB7-F53B-3807-2D4E-72605F0F7A9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48443E3-6165-8ED0-755C-C659C7A2E047}"/>
              </a:ext>
            </a:extLst>
          </p:cNvPr>
          <p:cNvSpPr txBox="1"/>
          <p:nvPr/>
        </p:nvSpPr>
        <p:spPr>
          <a:xfrm>
            <a:off x="7088553" y="2926861"/>
            <a:ext cx="41792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i="1">
              <a:solidFill>
                <a:srgbClr val="0070C0"/>
              </a:solidFill>
              <a:ea typeface="Calibri"/>
              <a:cs typeface="Calibri"/>
            </a:endParaRPr>
          </a:p>
        </p:txBody>
      </p:sp>
      <p:sp>
        <p:nvSpPr>
          <p:cNvPr id="5" name="TextBox 4">
            <a:extLst>
              <a:ext uri="{FF2B5EF4-FFF2-40B4-BE49-F238E27FC236}">
                <a16:creationId xmlns:a16="http://schemas.microsoft.com/office/drawing/2014/main" id="{D845391C-AF0B-D212-E268-7BA3A632524D}"/>
              </a:ext>
            </a:extLst>
          </p:cNvPr>
          <p:cNvSpPr txBox="1"/>
          <p:nvPr/>
        </p:nvSpPr>
        <p:spPr>
          <a:xfrm>
            <a:off x="592667" y="512251"/>
            <a:ext cx="6638356" cy="646331"/>
          </a:xfrm>
          <a:prstGeom prst="rect">
            <a:avLst/>
          </a:prstGeom>
          <a:noFill/>
        </p:spPr>
        <p:txBody>
          <a:bodyPr wrap="none" lIns="91440" tIns="45720" rIns="91440" bIns="45720" rtlCol="0" anchor="t">
            <a:spAutoFit/>
          </a:bodyPr>
          <a:lstStyle/>
          <a:p>
            <a:r>
              <a:rPr lang="en-US" sz="3600" dirty="0">
                <a:latin typeface="Oswald"/>
                <a:cs typeface="Calibri"/>
              </a:rPr>
              <a:t>Team Meeting Deliberate Practice (AE)</a:t>
            </a:r>
            <a:endParaRPr lang="en-US" sz="3600" dirty="0">
              <a:latin typeface="Oswald" panose="00000500000000000000" pitchFamily="2" charset="0"/>
              <a:cs typeface="Calibri"/>
            </a:endParaRPr>
          </a:p>
        </p:txBody>
      </p:sp>
      <p:sp>
        <p:nvSpPr>
          <p:cNvPr id="2" name="TextBox 2">
            <a:extLst>
              <a:ext uri="{FF2B5EF4-FFF2-40B4-BE49-F238E27FC236}">
                <a16:creationId xmlns:a16="http://schemas.microsoft.com/office/drawing/2014/main" id="{CDEAC1C7-43CE-F215-44F3-7BBA82318C97}"/>
              </a:ext>
            </a:extLst>
          </p:cNvPr>
          <p:cNvSpPr txBox="1"/>
          <p:nvPr/>
        </p:nvSpPr>
        <p:spPr>
          <a:xfrm>
            <a:off x="921422" y="1399520"/>
            <a:ext cx="10065452" cy="7232749"/>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dk1"/>
                </a:solidFill>
                <a:latin typeface="Arial"/>
                <a:cs typeface="Arial"/>
                <a:sym typeface="Arial"/>
              </a:rPr>
              <a:t>Now it's time practice to be perfect </a:t>
            </a:r>
            <a:r>
              <a:rPr lang="en-US" sz="1600" b="1" i="1" dirty="0">
                <a:solidFill>
                  <a:schemeClr val="dk1"/>
                </a:solidFill>
                <a:latin typeface="Arial"/>
                <a:cs typeface="Arial"/>
                <a:sym typeface="Arial"/>
              </a:rPr>
              <a:t>while making the process fun</a:t>
            </a:r>
            <a:r>
              <a:rPr lang="en-US" sz="1600" dirty="0">
                <a:solidFill>
                  <a:schemeClr val="dk1"/>
                </a:solidFill>
                <a:latin typeface="Arial"/>
                <a:cs typeface="Arial"/>
                <a:sym typeface="Arial"/>
              </a:rPr>
              <a:t>.  </a:t>
            </a:r>
            <a:endParaRPr lang="en-US" sz="1600" dirty="0">
              <a:solidFill>
                <a:schemeClr val="dk1"/>
              </a:solidFill>
              <a:latin typeface="Arial"/>
              <a:cs typeface="Arial"/>
            </a:endParaRPr>
          </a:p>
          <a:p>
            <a:endParaRPr lang="en-US" sz="1600" dirty="0">
              <a:solidFill>
                <a:schemeClr val="dk1"/>
              </a:solidFill>
              <a:latin typeface="Arial"/>
              <a:cs typeface="Arial"/>
            </a:endParaRPr>
          </a:p>
          <a:p>
            <a:r>
              <a:rPr lang="en-US" sz="1600" b="1" u="sng" dirty="0">
                <a:solidFill>
                  <a:schemeClr val="dk1"/>
                </a:solidFill>
                <a:latin typeface="Arial"/>
                <a:cs typeface="Arial"/>
              </a:rPr>
              <a:t>The Goal:</a:t>
            </a:r>
          </a:p>
          <a:p>
            <a:r>
              <a:rPr lang="en-US" sz="1600" dirty="0">
                <a:solidFill>
                  <a:schemeClr val="dk1"/>
                </a:solidFill>
                <a:latin typeface="Arial"/>
                <a:cs typeface="Arial"/>
              </a:rPr>
              <a:t>Be playful in a team meeting setting while practicing together!  Each AE should have a chance to story tell in front of the group.  Make a silly noise if the Storyteller shares data with internal jargon rather than to tell a story.</a:t>
            </a:r>
          </a:p>
          <a:p>
            <a:endParaRPr lang="en-US" sz="1600" b="1" u="sng" dirty="0">
              <a:solidFill>
                <a:schemeClr val="dk1"/>
              </a:solidFill>
              <a:latin typeface="Arial"/>
              <a:cs typeface="Arial"/>
            </a:endParaRPr>
          </a:p>
          <a:p>
            <a:endParaRPr lang="en-US" sz="1600" b="1" u="sng" dirty="0">
              <a:solidFill>
                <a:schemeClr val="dk1"/>
              </a:solidFill>
              <a:latin typeface="Arial"/>
              <a:cs typeface="Arial"/>
            </a:endParaRPr>
          </a:p>
          <a:p>
            <a:r>
              <a:rPr lang="en-US" sz="1600" b="1" u="sng" dirty="0">
                <a:solidFill>
                  <a:schemeClr val="dk1"/>
                </a:solidFill>
                <a:latin typeface="Arial"/>
                <a:cs typeface="Arial"/>
                <a:sym typeface="Arial"/>
              </a:rPr>
              <a:t>Take the following steps:</a:t>
            </a:r>
            <a:endParaRPr lang="en-US" sz="1600" b="1" u="sng" dirty="0">
              <a:solidFill>
                <a:schemeClr val="dk1"/>
              </a:solidFill>
              <a:latin typeface="Arial"/>
              <a:cs typeface="Arial"/>
            </a:endParaRPr>
          </a:p>
          <a:p>
            <a:endParaRPr lang="en-US" sz="1600" dirty="0">
              <a:solidFill>
                <a:schemeClr val="dk1"/>
              </a:solidFill>
              <a:latin typeface="Arial"/>
              <a:cs typeface="Arial"/>
            </a:endParaRPr>
          </a:p>
          <a:p>
            <a:pPr marL="342900" indent="-342900">
              <a:buAutoNum type="arabicPeriod"/>
            </a:pPr>
            <a:r>
              <a:rPr lang="en-US" sz="1600" dirty="0">
                <a:solidFill>
                  <a:schemeClr val="dk1"/>
                </a:solidFill>
                <a:latin typeface="Arial"/>
                <a:cs typeface="Arial"/>
              </a:rPr>
              <a:t>Each AE selects a client with campaign performance to discuss, in the near future</a:t>
            </a:r>
          </a:p>
          <a:p>
            <a:pPr marL="342900" indent="-342900">
              <a:lnSpc>
                <a:spcPct val="150000"/>
              </a:lnSpc>
              <a:buAutoNum type="arabicPeriod"/>
            </a:pPr>
            <a:r>
              <a:rPr lang="en-US" sz="1600" dirty="0">
                <a:solidFill>
                  <a:schemeClr val="dk1"/>
                </a:solidFill>
                <a:latin typeface="Arial"/>
                <a:ea typeface="Calibri" panose="020F0502020204030204"/>
                <a:cs typeface="Arial"/>
              </a:rPr>
              <a:t>Each AE should have 5 minutes to "story tell" their campaign in a team meeting setting</a:t>
            </a:r>
          </a:p>
          <a:p>
            <a:pPr marL="342900" indent="-342900">
              <a:lnSpc>
                <a:spcPct val="150000"/>
              </a:lnSpc>
              <a:buAutoNum type="arabicPeriod"/>
            </a:pPr>
            <a:r>
              <a:rPr lang="en-US" sz="1600" dirty="0">
                <a:solidFill>
                  <a:schemeClr val="dk1"/>
                </a:solidFill>
                <a:latin typeface="Arial"/>
                <a:ea typeface="Calibri" panose="020F0502020204030204"/>
                <a:cs typeface="Arial"/>
              </a:rPr>
              <a:t>The group is to use a bell, buzzer or funny sound and "alert" when the Storyteller uses: </a:t>
            </a:r>
            <a:r>
              <a:rPr lang="en-US" sz="1600" i="1" dirty="0">
                <a:solidFill>
                  <a:schemeClr val="dk1"/>
                </a:solidFill>
                <a:latin typeface="Arial"/>
                <a:ea typeface="Calibri" panose="020F0502020204030204"/>
                <a:cs typeface="Arial"/>
              </a:rPr>
              <a:t>impressions, clicks, CTR or conversions</a:t>
            </a:r>
          </a:p>
          <a:p>
            <a:pPr marL="342900" indent="-342900">
              <a:lnSpc>
                <a:spcPct val="150000"/>
              </a:lnSpc>
              <a:buAutoNum type="arabicPeriod"/>
            </a:pPr>
            <a:r>
              <a:rPr lang="en-US" sz="1600" dirty="0">
                <a:solidFill>
                  <a:schemeClr val="dk1"/>
                </a:solidFill>
                <a:latin typeface="Arial"/>
                <a:ea typeface="Calibri" panose="020F0502020204030204"/>
                <a:cs typeface="Arial"/>
              </a:rPr>
              <a:t>AE can "Phone a Friend" from those in the meeting for examples of how to better paint the picture rather than sharing data if they get stuck</a:t>
            </a:r>
          </a:p>
          <a:p>
            <a:pPr marL="342900" indent="-342900">
              <a:lnSpc>
                <a:spcPct val="150000"/>
              </a:lnSpc>
              <a:buAutoNum type="arabicPeriod"/>
            </a:pPr>
            <a:endParaRPr lang="en-US" sz="1600" dirty="0">
              <a:solidFill>
                <a:schemeClr val="dk1"/>
              </a:solidFill>
              <a:latin typeface="Arial"/>
              <a:ea typeface="Calibri" panose="020F0502020204030204"/>
              <a:cs typeface="Arial"/>
            </a:endParaRPr>
          </a:p>
          <a:p>
            <a:endParaRPr lang="en-US" sz="1600" dirty="0">
              <a:solidFill>
                <a:schemeClr val="dk1"/>
              </a:solidFill>
              <a:latin typeface="Arial"/>
              <a:ea typeface="Calibri" panose="020F0502020204030204"/>
              <a:cs typeface="Arial"/>
            </a:endParaRPr>
          </a:p>
          <a:p>
            <a:pPr marL="285750" indent="-285750">
              <a:buAutoNum type="arabicPeriod"/>
            </a:pPr>
            <a:endParaRPr lang="en-US" sz="1600" dirty="0">
              <a:solidFill>
                <a:schemeClr val="dk1"/>
              </a:solidFill>
              <a:latin typeface="Arial"/>
              <a:ea typeface="Calibri" panose="020F0502020204030204"/>
              <a:cs typeface="Arial"/>
            </a:endParaRPr>
          </a:p>
          <a:p>
            <a:endParaRPr lang="en-US" sz="1600" dirty="0">
              <a:solidFill>
                <a:schemeClr val="dk1"/>
              </a:solidFill>
              <a:latin typeface="Arial"/>
              <a:ea typeface="Calibri" panose="020F0502020204030204"/>
              <a:cs typeface="Arial"/>
            </a:endParaRPr>
          </a:p>
          <a:p>
            <a:endParaRPr lang="en-US" sz="1600" dirty="0">
              <a:solidFill>
                <a:schemeClr val="dk1"/>
              </a:solidFill>
              <a:latin typeface="Arial"/>
              <a:ea typeface="Calibri" panose="020F0502020204030204"/>
              <a:cs typeface="Arial"/>
            </a:endParaRPr>
          </a:p>
          <a:p>
            <a:endParaRPr lang="en-US" sz="1600" dirty="0">
              <a:solidFill>
                <a:schemeClr val="dk1"/>
              </a:solidFill>
              <a:latin typeface="Arial"/>
              <a:ea typeface="Calibri" panose="020F0502020204030204"/>
              <a:cs typeface="Arial"/>
            </a:endParaRPr>
          </a:p>
          <a:p>
            <a:endParaRPr lang="en-US" sz="1600" b="1" u="sng" dirty="0">
              <a:solidFill>
                <a:schemeClr val="dk1"/>
              </a:solidFill>
              <a:latin typeface="Arial"/>
              <a:ea typeface="Calibri" panose="020F0502020204030204"/>
              <a:cs typeface="Arial"/>
            </a:endParaRPr>
          </a:p>
          <a:p>
            <a:endParaRPr lang="en-US" sz="1600" dirty="0">
              <a:solidFill>
                <a:schemeClr val="dk1"/>
              </a:solidFill>
              <a:latin typeface="Arial"/>
              <a:ea typeface="Calibri" panose="020F0502020204030204"/>
              <a:cs typeface="Arial"/>
            </a:endParaRPr>
          </a:p>
          <a:p>
            <a:pPr marL="342900" indent="-342900">
              <a:buAutoNum type="arabicPeriod"/>
            </a:pPr>
            <a:endParaRPr lang="en-US" sz="1600">
              <a:solidFill>
                <a:schemeClr val="dk1"/>
              </a:solidFill>
              <a:latin typeface="Arial"/>
              <a:ea typeface="Calibri" panose="020F0502020204030204"/>
              <a:cs typeface="Arial"/>
            </a:endParaRPr>
          </a:p>
          <a:p>
            <a:pPr marL="342900" indent="-342900">
              <a:buAutoNum type="arabicPeriod"/>
            </a:pPr>
            <a:endParaRPr lang="en-US" sz="1600">
              <a:solidFill>
                <a:schemeClr val="dk1"/>
              </a:solidFill>
              <a:latin typeface="Arial"/>
              <a:ea typeface="Calibri" panose="020F0502020204030204"/>
              <a:cs typeface="Arial"/>
            </a:endParaRPr>
          </a:p>
        </p:txBody>
      </p:sp>
    </p:spTree>
    <p:extLst>
      <p:ext uri="{BB962C8B-B14F-4D97-AF65-F5344CB8AC3E}">
        <p14:creationId xmlns:p14="http://schemas.microsoft.com/office/powerpoint/2010/main" val="1738554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11A9EB7-F53B-3807-2D4E-72605F0F7A9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48443E3-6165-8ED0-755C-C659C7A2E047}"/>
              </a:ext>
            </a:extLst>
          </p:cNvPr>
          <p:cNvSpPr txBox="1"/>
          <p:nvPr/>
        </p:nvSpPr>
        <p:spPr>
          <a:xfrm>
            <a:off x="7088553" y="2926861"/>
            <a:ext cx="41792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i="1">
              <a:solidFill>
                <a:srgbClr val="0070C0"/>
              </a:solidFill>
              <a:ea typeface="Calibri"/>
              <a:cs typeface="Calibri"/>
            </a:endParaRPr>
          </a:p>
        </p:txBody>
      </p:sp>
      <p:sp>
        <p:nvSpPr>
          <p:cNvPr id="5" name="TextBox 4">
            <a:extLst>
              <a:ext uri="{FF2B5EF4-FFF2-40B4-BE49-F238E27FC236}">
                <a16:creationId xmlns:a16="http://schemas.microsoft.com/office/drawing/2014/main" id="{D845391C-AF0B-D212-E268-7BA3A632524D}"/>
              </a:ext>
            </a:extLst>
          </p:cNvPr>
          <p:cNvSpPr txBox="1"/>
          <p:nvPr/>
        </p:nvSpPr>
        <p:spPr>
          <a:xfrm>
            <a:off x="592667" y="512251"/>
            <a:ext cx="8302273" cy="646331"/>
          </a:xfrm>
          <a:prstGeom prst="rect">
            <a:avLst/>
          </a:prstGeom>
          <a:noFill/>
        </p:spPr>
        <p:txBody>
          <a:bodyPr wrap="none" lIns="91440" tIns="45720" rIns="91440" bIns="45720" rtlCol="0" anchor="t">
            <a:spAutoFit/>
          </a:bodyPr>
          <a:lstStyle/>
          <a:p>
            <a:r>
              <a:rPr lang="en-US" sz="3600" dirty="0">
                <a:latin typeface="Oswald"/>
                <a:cs typeface="Calibri"/>
              </a:rPr>
              <a:t>Expressing Performance Deliberate Practice (AE)</a:t>
            </a:r>
            <a:endParaRPr lang="en-US" sz="3600" dirty="0">
              <a:latin typeface="Oswald" panose="00000500000000000000" pitchFamily="2" charset="0"/>
              <a:cs typeface="Calibri"/>
            </a:endParaRPr>
          </a:p>
        </p:txBody>
      </p:sp>
      <p:sp>
        <p:nvSpPr>
          <p:cNvPr id="2" name="TextBox 2">
            <a:extLst>
              <a:ext uri="{FF2B5EF4-FFF2-40B4-BE49-F238E27FC236}">
                <a16:creationId xmlns:a16="http://schemas.microsoft.com/office/drawing/2014/main" id="{CDEAC1C7-43CE-F215-44F3-7BBA82318C97}"/>
              </a:ext>
            </a:extLst>
          </p:cNvPr>
          <p:cNvSpPr txBox="1"/>
          <p:nvPr/>
        </p:nvSpPr>
        <p:spPr>
          <a:xfrm>
            <a:off x="678005" y="1463020"/>
            <a:ext cx="10065452" cy="489364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dk1"/>
                </a:solidFill>
                <a:latin typeface="Arial"/>
                <a:cs typeface="Arial"/>
                <a:sym typeface="Arial"/>
              </a:rPr>
              <a:t>Now it's time practice to be perfect.  </a:t>
            </a:r>
            <a:endParaRPr lang="en-US" sz="1400" dirty="0">
              <a:solidFill>
                <a:schemeClr val="dk1"/>
              </a:solidFill>
              <a:latin typeface="Arial"/>
              <a:cs typeface="Arial"/>
            </a:endParaRPr>
          </a:p>
          <a:p>
            <a:endParaRPr lang="en-US" sz="1400" dirty="0">
              <a:solidFill>
                <a:schemeClr val="dk1"/>
              </a:solidFill>
              <a:latin typeface="Arial"/>
              <a:cs typeface="Arial"/>
            </a:endParaRPr>
          </a:p>
          <a:p>
            <a:r>
              <a:rPr lang="en-US" sz="1400" b="1" u="sng" dirty="0">
                <a:solidFill>
                  <a:schemeClr val="dk1"/>
                </a:solidFill>
                <a:latin typeface="Arial"/>
                <a:cs typeface="Arial"/>
                <a:sym typeface="Arial"/>
              </a:rPr>
              <a:t>Take the following steps:</a:t>
            </a:r>
            <a:endParaRPr lang="en-US" sz="1400" b="1" u="sng" dirty="0">
              <a:solidFill>
                <a:schemeClr val="dk1"/>
              </a:solidFill>
              <a:latin typeface="Arial"/>
              <a:cs typeface="Arial"/>
            </a:endParaRPr>
          </a:p>
          <a:p>
            <a:endParaRPr lang="en-US" sz="1400" dirty="0">
              <a:solidFill>
                <a:schemeClr val="dk1"/>
              </a:solidFill>
              <a:latin typeface="Arial"/>
              <a:cs typeface="Arial"/>
            </a:endParaRPr>
          </a:p>
          <a:p>
            <a:r>
              <a:rPr lang="en-US" sz="1400" dirty="0">
                <a:solidFill>
                  <a:schemeClr val="dk1"/>
                </a:solidFill>
                <a:latin typeface="Arial"/>
                <a:cs typeface="Arial"/>
              </a:rPr>
              <a:t>Select a client you intend to meet and discuss campaign performance within the next week</a:t>
            </a:r>
          </a:p>
          <a:p>
            <a:endParaRPr lang="en-US" sz="1400" dirty="0">
              <a:solidFill>
                <a:schemeClr val="dk1"/>
              </a:solidFill>
              <a:latin typeface="Arial"/>
              <a:cs typeface="Arial"/>
            </a:endParaRPr>
          </a:p>
          <a:p>
            <a:r>
              <a:rPr lang="en-US" sz="1400" dirty="0">
                <a:solidFill>
                  <a:schemeClr val="dk1"/>
                </a:solidFill>
                <a:latin typeface="Arial"/>
                <a:ea typeface="Calibri" panose="020F0502020204030204"/>
                <a:cs typeface="Arial"/>
              </a:rPr>
              <a:t>Reach out and set a meeting with your DCM to discuss the campaign and gather talking points:</a:t>
            </a:r>
          </a:p>
          <a:p>
            <a:pPr marL="285750" indent="-285750">
              <a:buAutoNum type="arabicPeriod"/>
            </a:pPr>
            <a:r>
              <a:rPr lang="en-US" sz="1400" dirty="0">
                <a:solidFill>
                  <a:schemeClr val="dk1"/>
                </a:solidFill>
                <a:latin typeface="Arial"/>
                <a:ea typeface="Calibri" panose="020F0502020204030204"/>
                <a:cs typeface="Arial"/>
              </a:rPr>
              <a:t>What was the KPI and how are we making progress</a:t>
            </a:r>
          </a:p>
          <a:p>
            <a:pPr marL="285750" indent="-285750">
              <a:buAutoNum type="arabicPeriod"/>
            </a:pPr>
            <a:r>
              <a:rPr lang="en-US" sz="1400" dirty="0">
                <a:solidFill>
                  <a:schemeClr val="dk1"/>
                </a:solidFill>
                <a:latin typeface="Arial"/>
                <a:ea typeface="Calibri" panose="020F0502020204030204"/>
                <a:cs typeface="Arial"/>
              </a:rPr>
              <a:t>What are the tactics, and which is performing vs underperforming</a:t>
            </a:r>
          </a:p>
          <a:p>
            <a:pPr marL="285750" indent="-285750">
              <a:buAutoNum type="arabicPeriod"/>
            </a:pPr>
            <a:r>
              <a:rPr lang="en-US" sz="1400" dirty="0">
                <a:solidFill>
                  <a:schemeClr val="dk1"/>
                </a:solidFill>
                <a:latin typeface="Arial"/>
                <a:ea typeface="Calibri" panose="020F0502020204030204"/>
                <a:cs typeface="Arial"/>
              </a:rPr>
              <a:t>What are any recommendations to change this campaign</a:t>
            </a:r>
          </a:p>
          <a:p>
            <a:pPr marL="285750" indent="-285750">
              <a:buAutoNum type="arabicPeriod"/>
            </a:pPr>
            <a:endParaRPr lang="en-US" sz="1400" dirty="0">
              <a:solidFill>
                <a:schemeClr val="dk1"/>
              </a:solidFill>
              <a:latin typeface="Arial"/>
              <a:ea typeface="Calibri" panose="020F0502020204030204"/>
              <a:cs typeface="Arial"/>
            </a:endParaRPr>
          </a:p>
          <a:p>
            <a:r>
              <a:rPr lang="en-US" sz="1400" dirty="0">
                <a:solidFill>
                  <a:schemeClr val="dk1"/>
                </a:solidFill>
                <a:latin typeface="Arial"/>
                <a:ea typeface="Calibri" panose="020F0502020204030204"/>
                <a:cs typeface="Arial"/>
              </a:rPr>
              <a:t>Take your notes </a:t>
            </a:r>
            <a:r>
              <a:rPr lang="en-US" sz="1400" b="1" u="sng" dirty="0">
                <a:solidFill>
                  <a:schemeClr val="dk1"/>
                </a:solidFill>
                <a:latin typeface="Arial"/>
                <a:ea typeface="Calibri" panose="020F0502020204030204"/>
                <a:cs typeface="Arial"/>
              </a:rPr>
              <a:t>and practice</a:t>
            </a:r>
            <a:r>
              <a:rPr lang="en-US" sz="1400" dirty="0">
                <a:solidFill>
                  <a:schemeClr val="dk1"/>
                </a:solidFill>
                <a:latin typeface="Arial"/>
                <a:ea typeface="Calibri" panose="020F0502020204030204"/>
                <a:cs typeface="Arial"/>
              </a:rPr>
              <a:t> expressing the performance in a non-technical way, while using the insights from your DCM</a:t>
            </a:r>
          </a:p>
          <a:p>
            <a:endParaRPr lang="en-US" sz="1400" dirty="0">
              <a:solidFill>
                <a:schemeClr val="dk1"/>
              </a:solidFill>
              <a:latin typeface="Arial"/>
              <a:ea typeface="Calibri" panose="020F0502020204030204"/>
              <a:cs typeface="Arial"/>
            </a:endParaRPr>
          </a:p>
          <a:p>
            <a:r>
              <a:rPr lang="en-US" sz="1400" dirty="0">
                <a:solidFill>
                  <a:schemeClr val="dk1"/>
                </a:solidFill>
                <a:latin typeface="Arial"/>
                <a:ea typeface="Calibri" panose="020F0502020204030204"/>
                <a:cs typeface="Arial"/>
              </a:rPr>
              <a:t>Email your MP/DOS and set up a time or use your regular 1:1 to have a 10 min role-play as if they are the client</a:t>
            </a:r>
          </a:p>
          <a:p>
            <a:endParaRPr lang="en-US" sz="1400" b="1" u="sng" dirty="0">
              <a:solidFill>
                <a:schemeClr val="dk1"/>
              </a:solidFill>
              <a:latin typeface="Arial"/>
              <a:ea typeface="Calibri" panose="020F0502020204030204"/>
              <a:cs typeface="Arial"/>
            </a:endParaRPr>
          </a:p>
          <a:p>
            <a:r>
              <a:rPr lang="en-US" sz="1400" b="1" u="sng" dirty="0">
                <a:solidFill>
                  <a:schemeClr val="dk1"/>
                </a:solidFill>
                <a:latin typeface="Arial"/>
                <a:ea typeface="Calibri" panose="020F0502020204030204"/>
                <a:cs typeface="Arial"/>
              </a:rPr>
              <a:t>In the role—play:</a:t>
            </a:r>
          </a:p>
          <a:p>
            <a:pPr marL="342900" indent="-342900">
              <a:buAutoNum type="arabicPeriod"/>
            </a:pPr>
            <a:r>
              <a:rPr lang="en-US" sz="1400" dirty="0">
                <a:solidFill>
                  <a:schemeClr val="dk1"/>
                </a:solidFill>
                <a:latin typeface="Arial"/>
                <a:ea typeface="Calibri" panose="020F0502020204030204"/>
                <a:cs typeface="Arial"/>
              </a:rPr>
              <a:t>Start the role-play by confirming we understood the ask (the KPI)</a:t>
            </a:r>
            <a:endParaRPr lang="en-US" dirty="0">
              <a:solidFill>
                <a:schemeClr val="dk1"/>
              </a:solidFill>
              <a:ea typeface="Calibri" panose="020F0502020204030204"/>
              <a:cs typeface="Calibri" panose="020F0502020204030204"/>
            </a:endParaRPr>
          </a:p>
          <a:p>
            <a:pPr marL="342900" indent="-342900">
              <a:buAutoNum type="arabicPeriod"/>
            </a:pPr>
            <a:r>
              <a:rPr lang="en-US" sz="1400" dirty="0">
                <a:solidFill>
                  <a:schemeClr val="dk1"/>
                </a:solidFill>
                <a:latin typeface="Arial"/>
                <a:ea typeface="Calibri" panose="020F0502020204030204"/>
                <a:cs typeface="Arial"/>
              </a:rPr>
              <a:t>Go tactic by tactic telling stories (don't share data points)</a:t>
            </a:r>
          </a:p>
          <a:p>
            <a:pPr marL="342900" indent="-342900">
              <a:buAutoNum type="arabicPeriod"/>
            </a:pPr>
            <a:r>
              <a:rPr lang="en-US" sz="1400" dirty="0">
                <a:solidFill>
                  <a:schemeClr val="dk1"/>
                </a:solidFill>
                <a:latin typeface="Arial"/>
                <a:ea typeface="Calibri" panose="020F0502020204030204"/>
                <a:cs typeface="Arial"/>
              </a:rPr>
              <a:t>Don't use the words: </a:t>
            </a:r>
            <a:r>
              <a:rPr lang="en-US" sz="1400" b="1" dirty="0">
                <a:solidFill>
                  <a:schemeClr val="dk1"/>
                </a:solidFill>
                <a:latin typeface="Arial"/>
                <a:ea typeface="Calibri" panose="020F0502020204030204"/>
                <a:cs typeface="Arial"/>
              </a:rPr>
              <a:t>Impressions, Clicks or conversions</a:t>
            </a:r>
          </a:p>
          <a:p>
            <a:pPr marL="342900" indent="-342900">
              <a:buAutoNum type="arabicPeriod"/>
            </a:pPr>
            <a:r>
              <a:rPr lang="en-US" sz="1400" dirty="0">
                <a:solidFill>
                  <a:schemeClr val="dk1"/>
                </a:solidFill>
                <a:latin typeface="Arial"/>
                <a:ea typeface="Calibri" panose="020F0502020204030204"/>
                <a:cs typeface="Arial"/>
              </a:rPr>
              <a:t>Ask if there are any other goals or initiative to address</a:t>
            </a:r>
          </a:p>
          <a:p>
            <a:pPr marL="342900" indent="-342900">
              <a:buAutoNum type="arabicPeriod"/>
            </a:pPr>
            <a:endParaRPr lang="en-US" sz="1600">
              <a:solidFill>
                <a:schemeClr val="dk1"/>
              </a:solidFill>
              <a:latin typeface="Arial"/>
              <a:ea typeface="Calibri" panose="020F0502020204030204"/>
              <a:cs typeface="Arial"/>
            </a:endParaRPr>
          </a:p>
          <a:p>
            <a:pPr marL="342900" indent="-342900">
              <a:buAutoNum type="arabicPeriod"/>
            </a:pPr>
            <a:endParaRPr lang="en-US" sz="1600">
              <a:solidFill>
                <a:schemeClr val="dk1"/>
              </a:solidFill>
              <a:latin typeface="Arial"/>
              <a:ea typeface="Calibri" panose="020F0502020204030204"/>
              <a:cs typeface="Arial"/>
            </a:endParaRPr>
          </a:p>
        </p:txBody>
      </p:sp>
    </p:spTree>
    <p:extLst>
      <p:ext uri="{BB962C8B-B14F-4D97-AF65-F5344CB8AC3E}">
        <p14:creationId xmlns:p14="http://schemas.microsoft.com/office/powerpoint/2010/main" val="1546872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cordingLink xmlns="0a97daae-8e94-4ebd-9a95-3a8f8a7cabc7" xsi:nil="true"/>
    <SharedWithUsers xmlns="f006558b-cdad-48f6-add8-bf194026ea55">
      <UserInfo>
        <DisplayName>Tyler Tholl</DisplayName>
        <AccountId>2421</AccountId>
        <AccountType/>
      </UserInfo>
      <UserInfo>
        <DisplayName>Aleece Southern</DisplayName>
        <AccountId>7</AccountId>
        <AccountType/>
      </UserInfo>
      <UserInfo>
        <DisplayName>Justin Abbott</DisplayName>
        <AccountId>11</AccountId>
        <AccountType/>
      </UserInfo>
      <UserInfo>
        <DisplayName>Shannon Ryan</DisplayName>
        <AccountId>4421</AccountId>
        <AccountType/>
      </UserInfo>
      <UserInfo>
        <DisplayName>Joshua Cox</DisplayName>
        <AccountId>4420</AccountId>
        <AccountType/>
      </UserInfo>
      <UserInfo>
        <DisplayName>Shaun Collignon</DisplayName>
        <AccountId>17</AccountId>
        <AccountType/>
      </UserInfo>
      <UserInfo>
        <DisplayName>Bryan McMillan</DisplayName>
        <AccountId>449</AccountId>
        <AccountType/>
      </UserInfo>
      <UserInfo>
        <DisplayName>Matt Kiger</DisplayName>
        <AccountId>18</AccountId>
        <AccountType/>
      </UserInfo>
      <UserInfo>
        <DisplayName>Cristina Cipolla</DisplayName>
        <AccountId>15</AccountId>
        <AccountType/>
      </UserInfo>
      <UserInfo>
        <DisplayName>Mohye Qadi</DisplayName>
        <AccountId>1004</AccountId>
        <AccountType/>
      </UserInfo>
      <UserInfo>
        <DisplayName>Taylor Newton</DisplayName>
        <AccountId>6502</AccountId>
        <AccountType/>
      </UserInfo>
      <UserInfo>
        <DisplayName>Kelly Quinn</DisplayName>
        <AccountId>23</AccountId>
        <AccountType/>
      </UserInfo>
      <UserInfo>
        <DisplayName>Todd Lawley</DisplayName>
        <AccountId>19</AccountId>
        <AccountType/>
      </UserInfo>
      <UserInfo>
        <DisplayName>Eric Davis</DisplayName>
        <AccountId>12</AccountId>
        <AccountType/>
      </UserInfo>
      <UserInfo>
        <DisplayName>Darla Burke</DisplayName>
        <AccountId>520</AccountId>
        <AccountType/>
      </UserInfo>
      <UserInfo>
        <DisplayName>Amanda Pierson</DisplayName>
        <AccountId>232</AccountId>
        <AccountType/>
      </UserInfo>
    </SharedWithUsers>
    <TaxCatchAll xmlns="f006558b-cdad-48f6-add8-bf194026ea55" xsi:nil="true"/>
    <lcf76f155ced4ddcb4097134ff3c332f xmlns="0a97daae-8e94-4ebd-9a95-3a8f8a7cabc7">
      <Terms xmlns="http://schemas.microsoft.com/office/infopath/2007/PartnerControls"/>
    </lcf76f155ced4ddcb4097134ff3c332f>
    <Date xmlns="0a97daae-8e94-4ebd-9a95-3a8f8a7cabc7" xsi:nil="true"/>
    <Person xmlns="0a97daae-8e94-4ebd-9a95-3a8f8a7cabc7">
      <UserInfo>
        <DisplayName/>
        <AccountId xsi:nil="true"/>
        <AccountType/>
      </UserInfo>
    </Pers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C71AF63510664AA0FE86D7080C12EA" ma:contentTypeVersion="23" ma:contentTypeDescription="Create a new document." ma:contentTypeScope="" ma:versionID="4c3e3d61eb3b94ebb694bc75ca0cdc13">
  <xsd:schema xmlns:xsd="http://www.w3.org/2001/XMLSchema" xmlns:xs="http://www.w3.org/2001/XMLSchema" xmlns:p="http://schemas.microsoft.com/office/2006/metadata/properties" xmlns:ns2="0a97daae-8e94-4ebd-9a95-3a8f8a7cabc7" xmlns:ns3="f006558b-cdad-48f6-add8-bf194026ea55" targetNamespace="http://schemas.microsoft.com/office/2006/metadata/properties" ma:root="true" ma:fieldsID="b56382dba39f09c262a4e052b9900888" ns2:_="" ns3:_="">
    <xsd:import namespace="0a97daae-8e94-4ebd-9a95-3a8f8a7cabc7"/>
    <xsd:import namespace="f006558b-cdad-48f6-add8-bf194026ea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RecordingLink" minOccurs="0"/>
                <xsd:element ref="ns3:TaxCatchAll" minOccurs="0"/>
                <xsd:element ref="ns2:lcf76f155ced4ddcb4097134ff3c332f" minOccurs="0"/>
                <xsd:element ref="ns2:Date" minOccurs="0"/>
                <xsd:element ref="ns2:MediaServiceObjectDetectorVersions" minOccurs="0"/>
                <xsd:element ref="ns2:Pers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97daae-8e94-4ebd-9a95-3a8f8a7cab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RecordingLink" ma:index="21" nillable="true" ma:displayName="Recording Link" ma:description="https://townsquaremedia0-my.sharepoint.com/:v:/g/personal/kelly_quinn_townsquaremedia_com/EW7gBcVb8cBFl-narhRMogkBf093K1B8R_wBflEmPLLAKw&#10;" ma:format="Dropdown" ma:internalName="RecordingLink">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bdfc7a7-f1ca-422a-92a0-96ff52febdde" ma:termSetId="09814cd3-568e-fe90-9814-8d621ff8fb84" ma:anchorId="fba54fb3-c3e1-fe81-a776-ca4b69148c4d" ma:open="true" ma:isKeyword="false">
      <xsd:complexType>
        <xsd:sequence>
          <xsd:element ref="pc:Terms" minOccurs="0" maxOccurs="1"/>
        </xsd:sequence>
      </xsd:complexType>
    </xsd:element>
    <xsd:element name="Date" ma:index="25" nillable="true" ma:displayName="Date" ma:format="DateTime" ma:internalName="Date">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Person" ma:index="27"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06558b-cdad-48f6-add8-bf194026ea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c727ee9-4c5c-4441-99f6-5c582e131909}" ma:internalName="TaxCatchAll" ma:showField="CatchAllData" ma:web="f006558b-cdad-48f6-add8-bf194026ea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610DB1-8A95-46BD-BA0D-84C4E1136768}">
  <ds:schemaRefs>
    <ds:schemaRef ds:uri="http://schemas.microsoft.com/sharepoint/v3/contenttype/forms"/>
  </ds:schemaRefs>
</ds:datastoreItem>
</file>

<file path=customXml/itemProps2.xml><?xml version="1.0" encoding="utf-8"?>
<ds:datastoreItem xmlns:ds="http://schemas.openxmlformats.org/officeDocument/2006/customXml" ds:itemID="{AD98726A-5150-43F3-A25D-5D0DBC95D096}">
  <ds:schemaRefs>
    <ds:schemaRef ds:uri="0a97daae-8e94-4ebd-9a95-3a8f8a7cabc7"/>
    <ds:schemaRef ds:uri="f006558b-cdad-48f6-add8-bf194026ea5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6890E67-66C8-43B9-AF12-1EDFC1D194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97daae-8e94-4ebd-9a95-3a8f8a7cabc7"/>
    <ds:schemaRef ds:uri="f006558b-cdad-48f6-add8-bf194026ea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1206</Words>
  <Application>Microsoft Office PowerPoint</Application>
  <PresentationFormat>Widescreen</PresentationFormat>
  <Paragraphs>120</Paragraphs>
  <Slides>10</Slides>
  <Notes>0</Notes>
  <HiddenSlides>3</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Campaign Performance STORY TELLING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Discovery Meeting Notes to Solution Selection</dc:title>
  <dc:creator>Eric Davis</dc:creator>
  <cp:lastModifiedBy>Eric Davis</cp:lastModifiedBy>
  <cp:revision>954</cp:revision>
  <dcterms:created xsi:type="dcterms:W3CDTF">2021-11-08T16:34:30Z</dcterms:created>
  <dcterms:modified xsi:type="dcterms:W3CDTF">2024-07-25T17:09:58Z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0x0101002DC71AF63510664AA0FE86D7080C12EA</vt:lpwstr>
  </property>
  <property fmtid="{D5CDD505-2E9C-101B-9397-08002B2CF9AE}" pid="3" name="MediaServiceImageTags">
    <vt:lpwstr/>
  </property>
</Properties>
</file>