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390" r:id="rId5"/>
    <p:sldId id="441" r:id="rId6"/>
    <p:sldId id="415" r:id="rId7"/>
    <p:sldId id="418" r:id="rId8"/>
    <p:sldId id="430" r:id="rId9"/>
    <p:sldId id="432" r:id="rId10"/>
    <p:sldId id="429" r:id="rId11"/>
    <p:sldId id="388" r:id="rId12"/>
    <p:sldId id="391" r:id="rId13"/>
    <p:sldId id="445" r:id="rId14"/>
    <p:sldId id="387" r:id="rId15"/>
    <p:sldId id="405" r:id="rId16"/>
    <p:sldId id="422" r:id="rId17"/>
    <p:sldId id="437" r:id="rId18"/>
    <p:sldId id="410" r:id="rId19"/>
    <p:sldId id="438" r:id="rId20"/>
    <p:sldId id="413" r:id="rId21"/>
    <p:sldId id="439" r:id="rId22"/>
    <p:sldId id="414" r:id="rId23"/>
    <p:sldId id="436" r:id="rId24"/>
    <p:sldId id="409" r:id="rId25"/>
    <p:sldId id="440" r:id="rId26"/>
    <p:sldId id="444" r:id="rId27"/>
    <p:sldId id="44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29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344403-6F7C-499B-4217-42FF60999D02}" v="4" dt="2024-07-16T13:56:23.928"/>
    <p1510:client id="{5F95CBB2-2FDA-8A75-272C-A58E305A4230}" v="4" dt="2024-07-16T13:58:23.666"/>
    <p1510:client id="{FA9BC9E5-6699-20C1-C152-4BECD866FB63}" v="77" dt="2024-07-17T17:59:37.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9" d="100"/>
          <a:sy n="89" d="100"/>
        </p:scale>
        <p:origin x="96" y="5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A78D2-D6AE-495D-81FC-9300D0E44B38}" type="datetimeFigureOut">
              <a:t>7/18/2024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DECD2F-989C-4DDF-8804-3165C41707BC}" type="slidenum">
              <a:t>‹#›</a:t>
            </a:fld>
            <a:endParaRPr lang="en-US"/>
          </a:p>
        </p:txBody>
      </p:sp>
    </p:spTree>
    <p:extLst>
      <p:ext uri="{BB962C8B-B14F-4D97-AF65-F5344CB8AC3E}">
        <p14:creationId xmlns:p14="http://schemas.microsoft.com/office/powerpoint/2010/main" val="2865908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D4E33-C466-4581-99D6-D5144174E0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C6995DC-6DAE-416B-AEF8-68C1F328B1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B16A40-5CA0-4472-B871-2D03E895B27D}"/>
              </a:ext>
            </a:extLst>
          </p:cNvPr>
          <p:cNvSpPr>
            <a:spLocks noGrp="1"/>
          </p:cNvSpPr>
          <p:nvPr>
            <p:ph type="dt" sz="half" idx="10"/>
          </p:nvPr>
        </p:nvSpPr>
        <p:spPr/>
        <p:txBody>
          <a:bodyPr/>
          <a:lstStyle/>
          <a:p>
            <a:fld id="{21FC7664-36EC-4CF6-BF2D-9C08DDC42ECE}" type="datetimeFigureOut">
              <a:rPr lang="en-US" smtClean="0"/>
              <a:t>7/18/2024</a:t>
            </a:fld>
            <a:endParaRPr lang="en-US"/>
          </a:p>
        </p:txBody>
      </p:sp>
      <p:sp>
        <p:nvSpPr>
          <p:cNvPr id="5" name="Footer Placeholder 4">
            <a:extLst>
              <a:ext uri="{FF2B5EF4-FFF2-40B4-BE49-F238E27FC236}">
                <a16:creationId xmlns:a16="http://schemas.microsoft.com/office/drawing/2014/main" id="{12B1AE09-D0B7-4196-BF93-B19A9EAB8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A70B4-4615-4DF7-BF46-D5DD0CF8A4D1}"/>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3484850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3698-2794-41EA-B6F8-7A7F73BD32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1ACF4A-2C47-4FD4-A0FA-E09CAA21E9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CB668B-2290-45E9-9D8E-DA9764C58B5A}"/>
              </a:ext>
            </a:extLst>
          </p:cNvPr>
          <p:cNvSpPr>
            <a:spLocks noGrp="1"/>
          </p:cNvSpPr>
          <p:nvPr>
            <p:ph type="dt" sz="half" idx="10"/>
          </p:nvPr>
        </p:nvSpPr>
        <p:spPr/>
        <p:txBody>
          <a:bodyPr/>
          <a:lstStyle/>
          <a:p>
            <a:fld id="{21FC7664-36EC-4CF6-BF2D-9C08DDC42ECE}" type="datetimeFigureOut">
              <a:rPr lang="en-US" smtClean="0"/>
              <a:t>7/18/2024</a:t>
            </a:fld>
            <a:endParaRPr lang="en-US"/>
          </a:p>
        </p:txBody>
      </p:sp>
      <p:sp>
        <p:nvSpPr>
          <p:cNvPr id="5" name="Footer Placeholder 4">
            <a:extLst>
              <a:ext uri="{FF2B5EF4-FFF2-40B4-BE49-F238E27FC236}">
                <a16:creationId xmlns:a16="http://schemas.microsoft.com/office/drawing/2014/main" id="{229E75D7-C409-4D83-A1E2-320FBC8F1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47D44F-1AA6-4896-8666-8D5DC428B845}"/>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19692930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A3268F-1289-4040-A4A5-99624ACA6E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9CA2CA-4286-4A0D-AB66-BBB38AADB2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0D9B1-B243-4E98-86CD-3924B7292B02}"/>
              </a:ext>
            </a:extLst>
          </p:cNvPr>
          <p:cNvSpPr>
            <a:spLocks noGrp="1"/>
          </p:cNvSpPr>
          <p:nvPr>
            <p:ph type="dt" sz="half" idx="10"/>
          </p:nvPr>
        </p:nvSpPr>
        <p:spPr/>
        <p:txBody>
          <a:bodyPr/>
          <a:lstStyle/>
          <a:p>
            <a:fld id="{21FC7664-36EC-4CF6-BF2D-9C08DDC42ECE}" type="datetimeFigureOut">
              <a:rPr lang="en-US" smtClean="0"/>
              <a:t>7/18/2024</a:t>
            </a:fld>
            <a:endParaRPr lang="en-US"/>
          </a:p>
        </p:txBody>
      </p:sp>
      <p:sp>
        <p:nvSpPr>
          <p:cNvPr id="5" name="Footer Placeholder 4">
            <a:extLst>
              <a:ext uri="{FF2B5EF4-FFF2-40B4-BE49-F238E27FC236}">
                <a16:creationId xmlns:a16="http://schemas.microsoft.com/office/drawing/2014/main" id="{B8FAE90E-B049-4964-9FC9-F01293A5C3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A17B4E-AEE2-42A9-8669-C6659690AA84}"/>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2325292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3AF1737-8DCC-6548-B0BC-2FA2633EB62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72"/>
          <a:stretch/>
        </p:blipFill>
        <p:spPr>
          <a:xfrm>
            <a:off x="-1" y="-11429"/>
            <a:ext cx="12192001" cy="6098328"/>
          </a:xfrm>
          <a:prstGeom prst="rect">
            <a:avLst/>
          </a:prstGeom>
        </p:spPr>
      </p:pic>
      <p:sp>
        <p:nvSpPr>
          <p:cNvPr id="13" name="Rectangle 12">
            <a:extLst>
              <a:ext uri="{FF2B5EF4-FFF2-40B4-BE49-F238E27FC236}">
                <a16:creationId xmlns:a16="http://schemas.microsoft.com/office/drawing/2014/main" id="{0B68F56A-BF4F-8344-A315-EB88F16E86A1}"/>
              </a:ext>
            </a:extLst>
          </p:cNvPr>
          <p:cNvSpPr/>
          <p:nvPr userDrawn="1"/>
        </p:nvSpPr>
        <p:spPr>
          <a:xfrm>
            <a:off x="0" y="5289353"/>
            <a:ext cx="12192000" cy="1568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02" b="0" i="0">
              <a:latin typeface="Spartan Regular" pitchFamily="2" charset="77"/>
            </a:endParaRPr>
          </a:p>
        </p:txBody>
      </p:sp>
      <p:sp>
        <p:nvSpPr>
          <p:cNvPr id="2" name="Title 1"/>
          <p:cNvSpPr>
            <a:spLocks noGrp="1"/>
          </p:cNvSpPr>
          <p:nvPr>
            <p:ph type="ctrTitle" hasCustomPrompt="1"/>
          </p:nvPr>
        </p:nvSpPr>
        <p:spPr>
          <a:xfrm>
            <a:off x="4616713" y="1540448"/>
            <a:ext cx="6920585" cy="1306582"/>
          </a:xfrm>
        </p:spPr>
        <p:txBody>
          <a:bodyPr anchor="b">
            <a:normAutofit/>
          </a:bodyPr>
          <a:lstStyle>
            <a:lvl1pPr algn="ctr">
              <a:defRPr sz="4103">
                <a:solidFill>
                  <a:schemeClr val="bg1"/>
                </a:solidFill>
                <a:latin typeface="Oswald" pitchFamily="2" charset="77"/>
              </a:defRPr>
            </a:lvl1pPr>
          </a:lstStyle>
          <a:p>
            <a:r>
              <a:rPr lang="en-US"/>
              <a:t>CLICK TO EDIT MASTER TITLE STYLE</a:t>
            </a:r>
          </a:p>
        </p:txBody>
      </p:sp>
      <p:sp>
        <p:nvSpPr>
          <p:cNvPr id="3" name="Subtitle 2"/>
          <p:cNvSpPr>
            <a:spLocks noGrp="1"/>
          </p:cNvSpPr>
          <p:nvPr>
            <p:ph type="subTitle" idx="1"/>
          </p:nvPr>
        </p:nvSpPr>
        <p:spPr>
          <a:xfrm>
            <a:off x="4616713" y="2939107"/>
            <a:ext cx="6920585" cy="899249"/>
          </a:xfrm>
        </p:spPr>
        <p:txBody>
          <a:bodyPr/>
          <a:lstStyle>
            <a:lvl1pPr marL="0" indent="0" algn="ctr">
              <a:buNone/>
              <a:defRPr sz="2487">
                <a:solidFill>
                  <a:schemeClr val="bg1"/>
                </a:solidFill>
              </a:defRPr>
            </a:lvl1pPr>
            <a:lvl2pPr marL="454656" indent="0" algn="ctr">
              <a:buNone/>
              <a:defRPr sz="1989"/>
            </a:lvl2pPr>
            <a:lvl3pPr marL="909311" indent="0" algn="ctr">
              <a:buNone/>
              <a:defRPr sz="1790"/>
            </a:lvl3pPr>
            <a:lvl4pPr marL="1363967" indent="0" algn="ctr">
              <a:buNone/>
              <a:defRPr sz="1592"/>
            </a:lvl4pPr>
            <a:lvl5pPr marL="1818621" indent="0" algn="ctr">
              <a:buNone/>
              <a:defRPr sz="1592"/>
            </a:lvl5pPr>
            <a:lvl6pPr marL="2273277" indent="0" algn="ctr">
              <a:buNone/>
              <a:defRPr sz="1592"/>
            </a:lvl6pPr>
            <a:lvl7pPr marL="2727933" indent="0" algn="ctr">
              <a:buNone/>
              <a:defRPr sz="1592"/>
            </a:lvl7pPr>
            <a:lvl8pPr marL="3182589" indent="0" algn="ctr">
              <a:buNone/>
              <a:defRPr sz="1592"/>
            </a:lvl8pPr>
            <a:lvl9pPr marL="3637245" indent="0" algn="ctr">
              <a:buNone/>
              <a:defRPr sz="1592"/>
            </a:lvl9pPr>
          </a:lstStyle>
          <a:p>
            <a:r>
              <a:rPr lang="en-US"/>
              <a:t>Click to edit Master subtitle style</a:t>
            </a:r>
          </a:p>
        </p:txBody>
      </p:sp>
      <p:sp>
        <p:nvSpPr>
          <p:cNvPr id="15" name="Text Placeholder 14">
            <a:extLst>
              <a:ext uri="{FF2B5EF4-FFF2-40B4-BE49-F238E27FC236}">
                <a16:creationId xmlns:a16="http://schemas.microsoft.com/office/drawing/2014/main" id="{CE0A367D-3514-4340-B5D1-9EA167F14BFF}"/>
              </a:ext>
            </a:extLst>
          </p:cNvPr>
          <p:cNvSpPr>
            <a:spLocks noGrp="1"/>
          </p:cNvSpPr>
          <p:nvPr>
            <p:ph type="body" sz="quarter" idx="10" hasCustomPrompt="1"/>
          </p:nvPr>
        </p:nvSpPr>
        <p:spPr>
          <a:xfrm>
            <a:off x="154807" y="5429251"/>
            <a:ext cx="3191394" cy="1238249"/>
          </a:xfrm>
        </p:spPr>
        <p:txBody>
          <a:bodyPr>
            <a:normAutofit/>
          </a:bodyPr>
          <a:lstStyle>
            <a:lvl1pPr marL="0" indent="0">
              <a:lnSpc>
                <a:spcPct val="100000"/>
              </a:lnSpc>
              <a:spcBef>
                <a:spcPts val="622"/>
              </a:spcBef>
              <a:buNone/>
              <a:defRPr sz="1119" b="1"/>
            </a:lvl1pPr>
            <a:lvl2pPr marL="454656" indent="0">
              <a:buNone/>
              <a:defRPr/>
            </a:lvl2pPr>
            <a:lvl3pPr marL="909311" indent="0">
              <a:buNone/>
              <a:defRPr/>
            </a:lvl3pPr>
            <a:lvl4pPr marL="1363967" indent="0">
              <a:buNone/>
              <a:defRPr/>
            </a:lvl4pPr>
            <a:lvl5pPr marL="1818623" indent="0">
              <a:buNone/>
              <a:defRPr/>
            </a:lvl5pPr>
          </a:lstStyle>
          <a:p>
            <a:pPr lvl="0"/>
            <a:r>
              <a:rPr lang="en-US"/>
              <a:t>Seller Info</a:t>
            </a:r>
          </a:p>
        </p:txBody>
      </p:sp>
      <p:pic>
        <p:nvPicPr>
          <p:cNvPr id="22" name="Picture 21">
            <a:extLst>
              <a:ext uri="{FF2B5EF4-FFF2-40B4-BE49-F238E27FC236}">
                <a16:creationId xmlns:a16="http://schemas.microsoft.com/office/drawing/2014/main" id="{F90AF813-1CB7-9946-A9A9-DB60F2FF9EC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86413" y="468245"/>
            <a:ext cx="1908923" cy="475725"/>
          </a:xfrm>
          <a:prstGeom prst="rect">
            <a:avLst/>
          </a:prstGeom>
        </p:spPr>
      </p:pic>
    </p:spTree>
    <p:extLst>
      <p:ext uri="{BB962C8B-B14F-4D97-AF65-F5344CB8AC3E}">
        <p14:creationId xmlns:p14="http://schemas.microsoft.com/office/powerpoint/2010/main" val="466383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Custom Layou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050B-14E5-A346-AA9E-D100761573A2}"/>
              </a:ext>
            </a:extLst>
          </p:cNvPr>
          <p:cNvSpPr>
            <a:spLocks noGrp="1"/>
          </p:cNvSpPr>
          <p:nvPr>
            <p:ph type="title" hasCustomPrompt="1"/>
          </p:nvPr>
        </p:nvSpPr>
        <p:spPr/>
        <p:txBody>
          <a:bodyPr>
            <a:normAutofit/>
          </a:bodyPr>
          <a:lstStyle>
            <a:lvl1pPr>
              <a:defRPr sz="4103" b="0" i="0">
                <a:latin typeface="Franklin Gothic Medium Regular"/>
              </a:defRPr>
            </a:lvl1pPr>
          </a:lstStyle>
          <a:p>
            <a:r>
              <a:rPr lang="en-US"/>
              <a:t>CLICK TO EDIT MASTER TITLE STYLE</a:t>
            </a:r>
          </a:p>
        </p:txBody>
      </p:sp>
      <p:sp>
        <p:nvSpPr>
          <p:cNvPr id="7" name="Text Placeholder 12">
            <a:extLst>
              <a:ext uri="{FF2B5EF4-FFF2-40B4-BE49-F238E27FC236}">
                <a16:creationId xmlns:a16="http://schemas.microsoft.com/office/drawing/2014/main" id="{BF1184FD-A793-CD49-8C28-AF0D6C38B5E5}"/>
              </a:ext>
            </a:extLst>
          </p:cNvPr>
          <p:cNvSpPr>
            <a:spLocks noGrp="1"/>
          </p:cNvSpPr>
          <p:nvPr>
            <p:ph type="body" sz="quarter" idx="19"/>
          </p:nvPr>
        </p:nvSpPr>
        <p:spPr>
          <a:xfrm>
            <a:off x="838200" y="1838524"/>
            <a:ext cx="10515266" cy="3131343"/>
          </a:xfrm>
        </p:spPr>
        <p:txBody>
          <a:bodyPr/>
          <a:lstStyle>
            <a:lvl1pPr marL="0" indent="0">
              <a:buNone/>
              <a:defRPr/>
            </a:lvl1pPr>
            <a:lvl2pPr marL="454656" indent="0">
              <a:buNone/>
              <a:defRPr/>
            </a:lvl2pPr>
            <a:lvl3pPr marL="909311" indent="0">
              <a:buNone/>
              <a:defRPr/>
            </a:lvl3pPr>
            <a:lvl4pPr marL="1363967" indent="0">
              <a:buNone/>
              <a:defRPr/>
            </a:lvl4pPr>
            <a:lvl5pPr marL="1818623" indent="0">
              <a:buNone/>
              <a:defRPr/>
            </a:lvl5pPr>
          </a:lstStyle>
          <a:p>
            <a:pPr lvl="0"/>
            <a:r>
              <a:rPr lang="en-US"/>
              <a:t>Edit Master text styles</a:t>
            </a:r>
          </a:p>
        </p:txBody>
      </p:sp>
      <p:sp>
        <p:nvSpPr>
          <p:cNvPr id="6" name="Rectangle 5">
            <a:extLst>
              <a:ext uri="{FF2B5EF4-FFF2-40B4-BE49-F238E27FC236}">
                <a16:creationId xmlns:a16="http://schemas.microsoft.com/office/drawing/2014/main" id="{548EFB07-7A8B-6C42-BC4C-D2A0D241666F}"/>
              </a:ext>
            </a:extLst>
          </p:cNvPr>
          <p:cNvSpPr/>
          <p:nvPr userDrawn="1"/>
        </p:nvSpPr>
        <p:spPr>
          <a:xfrm>
            <a:off x="10304060" y="6164239"/>
            <a:ext cx="1536388" cy="709378"/>
          </a:xfrm>
          <a:prstGeom prst="rect">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842" tIns="28421" rIns="56842" bIns="28421" numCol="1" spcCol="0" rtlCol="0" fromWordArt="0" anchor="ctr" anchorCtr="0" forceAA="0" compatLnSpc="1">
            <a:prstTxWarp prst="textNoShape">
              <a:avLst/>
            </a:prstTxWarp>
            <a:noAutofit/>
          </a:bodyPr>
          <a:lstStyle/>
          <a:p>
            <a:pPr algn="ctr"/>
            <a:endParaRPr lang="en-US" sz="1902" b="0" i="0">
              <a:latin typeface="Calibri Regular"/>
            </a:endParaRPr>
          </a:p>
        </p:txBody>
      </p:sp>
      <p:pic>
        <p:nvPicPr>
          <p:cNvPr id="9" name="Picture 8">
            <a:extLst>
              <a:ext uri="{FF2B5EF4-FFF2-40B4-BE49-F238E27FC236}">
                <a16:creationId xmlns:a16="http://schemas.microsoft.com/office/drawing/2014/main" id="{26AD4AF9-E057-2241-B4FA-0FDC92CED55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13720" y="6379735"/>
            <a:ext cx="1117068" cy="278385"/>
          </a:xfrm>
          <a:prstGeom prst="rect">
            <a:avLst/>
          </a:prstGeom>
        </p:spPr>
      </p:pic>
    </p:spTree>
    <p:extLst>
      <p:ext uri="{BB962C8B-B14F-4D97-AF65-F5344CB8AC3E}">
        <p14:creationId xmlns:p14="http://schemas.microsoft.com/office/powerpoint/2010/main" val="3583824988"/>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5BA9A-13C4-4C21-81A5-BFF42DD8D6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0EF978-0CA5-4065-AAA1-83DA643E5F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1E114-2556-4394-B584-DB360C17FD1A}"/>
              </a:ext>
            </a:extLst>
          </p:cNvPr>
          <p:cNvSpPr>
            <a:spLocks noGrp="1"/>
          </p:cNvSpPr>
          <p:nvPr>
            <p:ph type="dt" sz="half" idx="10"/>
          </p:nvPr>
        </p:nvSpPr>
        <p:spPr/>
        <p:txBody>
          <a:bodyPr/>
          <a:lstStyle/>
          <a:p>
            <a:fld id="{21FC7664-36EC-4CF6-BF2D-9C08DDC42ECE}" type="datetimeFigureOut">
              <a:rPr lang="en-US" smtClean="0"/>
              <a:t>7/18/2024</a:t>
            </a:fld>
            <a:endParaRPr lang="en-US"/>
          </a:p>
        </p:txBody>
      </p:sp>
      <p:sp>
        <p:nvSpPr>
          <p:cNvPr id="5" name="Footer Placeholder 4">
            <a:extLst>
              <a:ext uri="{FF2B5EF4-FFF2-40B4-BE49-F238E27FC236}">
                <a16:creationId xmlns:a16="http://schemas.microsoft.com/office/drawing/2014/main" id="{E8D18049-B2BB-4123-ABDB-ACBB4A1298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F7F6E9-23C2-497C-B3C0-7284DEB06A6F}"/>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2796387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44DBA-F159-494F-9F58-64C3EC5290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971E08-0B01-4F3A-89BE-B1DB33F749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117DC1-7F4B-4616-AD01-C7B02C28C241}"/>
              </a:ext>
            </a:extLst>
          </p:cNvPr>
          <p:cNvSpPr>
            <a:spLocks noGrp="1"/>
          </p:cNvSpPr>
          <p:nvPr>
            <p:ph type="dt" sz="half" idx="10"/>
          </p:nvPr>
        </p:nvSpPr>
        <p:spPr/>
        <p:txBody>
          <a:bodyPr/>
          <a:lstStyle/>
          <a:p>
            <a:fld id="{21FC7664-36EC-4CF6-BF2D-9C08DDC42ECE}" type="datetimeFigureOut">
              <a:rPr lang="en-US" smtClean="0"/>
              <a:t>7/18/2024</a:t>
            </a:fld>
            <a:endParaRPr lang="en-US"/>
          </a:p>
        </p:txBody>
      </p:sp>
      <p:sp>
        <p:nvSpPr>
          <p:cNvPr id="5" name="Footer Placeholder 4">
            <a:extLst>
              <a:ext uri="{FF2B5EF4-FFF2-40B4-BE49-F238E27FC236}">
                <a16:creationId xmlns:a16="http://schemas.microsoft.com/office/drawing/2014/main" id="{F10DCFDC-D370-4EC5-9F5E-DE3D19208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BBBFD2-8B01-45E9-9BEA-96DBDF56404F}"/>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210014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EAA2-6670-4080-9922-4445944C68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EA0496-0848-4F9A-93E8-F24D19CEF2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441B33-BB7C-41F7-9916-850F251F66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E8343A-E1D4-42BE-9DBD-7A01F6F143EE}"/>
              </a:ext>
            </a:extLst>
          </p:cNvPr>
          <p:cNvSpPr>
            <a:spLocks noGrp="1"/>
          </p:cNvSpPr>
          <p:nvPr>
            <p:ph type="dt" sz="half" idx="10"/>
          </p:nvPr>
        </p:nvSpPr>
        <p:spPr/>
        <p:txBody>
          <a:bodyPr/>
          <a:lstStyle/>
          <a:p>
            <a:fld id="{21FC7664-36EC-4CF6-BF2D-9C08DDC42ECE}" type="datetimeFigureOut">
              <a:rPr lang="en-US" smtClean="0"/>
              <a:t>7/18/2024</a:t>
            </a:fld>
            <a:endParaRPr lang="en-US"/>
          </a:p>
        </p:txBody>
      </p:sp>
      <p:sp>
        <p:nvSpPr>
          <p:cNvPr id="6" name="Footer Placeholder 5">
            <a:extLst>
              <a:ext uri="{FF2B5EF4-FFF2-40B4-BE49-F238E27FC236}">
                <a16:creationId xmlns:a16="http://schemas.microsoft.com/office/drawing/2014/main" id="{25F9F02D-1949-40FC-A26A-09B434B73F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84AECF-C55C-45F6-AC4D-4E70141E2C9E}"/>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4169479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192CE-8BB0-4C2A-ABA8-2C0998EDB0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516E55-3E0A-402D-AFC9-F99953391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4CDDA6-2BAD-4441-8371-ED6DDD62F4F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262E94-94B7-4E31-A925-FDA2DE4B18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971743A-048D-4DA0-8161-FEA63DF2FC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D46ECD-C998-4667-AE58-80B82FDF4745}"/>
              </a:ext>
            </a:extLst>
          </p:cNvPr>
          <p:cNvSpPr>
            <a:spLocks noGrp="1"/>
          </p:cNvSpPr>
          <p:nvPr>
            <p:ph type="dt" sz="half" idx="10"/>
          </p:nvPr>
        </p:nvSpPr>
        <p:spPr/>
        <p:txBody>
          <a:bodyPr/>
          <a:lstStyle/>
          <a:p>
            <a:fld id="{21FC7664-36EC-4CF6-BF2D-9C08DDC42ECE}" type="datetimeFigureOut">
              <a:rPr lang="en-US" smtClean="0"/>
              <a:t>7/18/2024</a:t>
            </a:fld>
            <a:endParaRPr lang="en-US"/>
          </a:p>
        </p:txBody>
      </p:sp>
      <p:sp>
        <p:nvSpPr>
          <p:cNvPr id="8" name="Footer Placeholder 7">
            <a:extLst>
              <a:ext uri="{FF2B5EF4-FFF2-40B4-BE49-F238E27FC236}">
                <a16:creationId xmlns:a16="http://schemas.microsoft.com/office/drawing/2014/main" id="{87B4618B-A086-4A1A-9DA0-3FBD804309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546B8A-D323-4A8A-ACDC-672E3DF7A52C}"/>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1781854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91249-79D1-4469-BA9E-D6065C16BF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03E423-2CA3-420D-A364-E1CE8B9739CC}"/>
              </a:ext>
            </a:extLst>
          </p:cNvPr>
          <p:cNvSpPr>
            <a:spLocks noGrp="1"/>
          </p:cNvSpPr>
          <p:nvPr>
            <p:ph type="dt" sz="half" idx="10"/>
          </p:nvPr>
        </p:nvSpPr>
        <p:spPr/>
        <p:txBody>
          <a:bodyPr/>
          <a:lstStyle/>
          <a:p>
            <a:fld id="{21FC7664-36EC-4CF6-BF2D-9C08DDC42ECE}" type="datetimeFigureOut">
              <a:rPr lang="en-US" smtClean="0"/>
              <a:t>7/18/2024</a:t>
            </a:fld>
            <a:endParaRPr lang="en-US"/>
          </a:p>
        </p:txBody>
      </p:sp>
      <p:sp>
        <p:nvSpPr>
          <p:cNvPr id="4" name="Footer Placeholder 3">
            <a:extLst>
              <a:ext uri="{FF2B5EF4-FFF2-40B4-BE49-F238E27FC236}">
                <a16:creationId xmlns:a16="http://schemas.microsoft.com/office/drawing/2014/main" id="{EF901769-A250-4FF0-BF12-38F5335715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8DA6F8-AE2D-4898-B88C-51F8AE299847}"/>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1333430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CB61BD-C704-4DB4-9D1B-0C765FDD796C}"/>
              </a:ext>
            </a:extLst>
          </p:cNvPr>
          <p:cNvSpPr>
            <a:spLocks noGrp="1"/>
          </p:cNvSpPr>
          <p:nvPr>
            <p:ph type="dt" sz="half" idx="10"/>
          </p:nvPr>
        </p:nvSpPr>
        <p:spPr/>
        <p:txBody>
          <a:bodyPr/>
          <a:lstStyle/>
          <a:p>
            <a:fld id="{21FC7664-36EC-4CF6-BF2D-9C08DDC42ECE}" type="datetimeFigureOut">
              <a:rPr lang="en-US" smtClean="0"/>
              <a:t>7/18/2024</a:t>
            </a:fld>
            <a:endParaRPr lang="en-US"/>
          </a:p>
        </p:txBody>
      </p:sp>
      <p:sp>
        <p:nvSpPr>
          <p:cNvPr id="3" name="Footer Placeholder 2">
            <a:extLst>
              <a:ext uri="{FF2B5EF4-FFF2-40B4-BE49-F238E27FC236}">
                <a16:creationId xmlns:a16="http://schemas.microsoft.com/office/drawing/2014/main" id="{2A71EB00-1B66-47F3-944C-5CCBB61E59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952CA4-2765-49A7-9557-5CCF20E98339}"/>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4191587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FE06-0D40-4B8E-915D-F705FD937C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531D6F-6FFE-4FE2-96F9-2B43456E4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6C8477-FBA6-4A05-8B2E-A05018E37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86A3AD-2E9B-4177-A64C-9A651F490CED}"/>
              </a:ext>
            </a:extLst>
          </p:cNvPr>
          <p:cNvSpPr>
            <a:spLocks noGrp="1"/>
          </p:cNvSpPr>
          <p:nvPr>
            <p:ph type="dt" sz="half" idx="10"/>
          </p:nvPr>
        </p:nvSpPr>
        <p:spPr/>
        <p:txBody>
          <a:bodyPr/>
          <a:lstStyle/>
          <a:p>
            <a:fld id="{21FC7664-36EC-4CF6-BF2D-9C08DDC42ECE}" type="datetimeFigureOut">
              <a:rPr lang="en-US" smtClean="0"/>
              <a:t>7/18/2024</a:t>
            </a:fld>
            <a:endParaRPr lang="en-US"/>
          </a:p>
        </p:txBody>
      </p:sp>
      <p:sp>
        <p:nvSpPr>
          <p:cNvPr id="6" name="Footer Placeholder 5">
            <a:extLst>
              <a:ext uri="{FF2B5EF4-FFF2-40B4-BE49-F238E27FC236}">
                <a16:creationId xmlns:a16="http://schemas.microsoft.com/office/drawing/2014/main" id="{BE86E468-F999-4494-A657-27FF525E03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7CC1BA-DAF5-4D12-BA00-A3307AD7E6C0}"/>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135782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D8E3C-2427-4CD9-99E5-9130A711ED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1DCCA7-E337-4F86-A7C1-85C593ADF9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FEB70B-C3C7-4893-90E1-9AD33A1C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009180-61C8-4F7E-A7BC-8F145A8340E8}"/>
              </a:ext>
            </a:extLst>
          </p:cNvPr>
          <p:cNvSpPr>
            <a:spLocks noGrp="1"/>
          </p:cNvSpPr>
          <p:nvPr>
            <p:ph type="dt" sz="half" idx="10"/>
          </p:nvPr>
        </p:nvSpPr>
        <p:spPr/>
        <p:txBody>
          <a:bodyPr/>
          <a:lstStyle/>
          <a:p>
            <a:fld id="{21FC7664-36EC-4CF6-BF2D-9C08DDC42ECE}" type="datetimeFigureOut">
              <a:rPr lang="en-US" smtClean="0"/>
              <a:t>7/18/2024</a:t>
            </a:fld>
            <a:endParaRPr lang="en-US"/>
          </a:p>
        </p:txBody>
      </p:sp>
      <p:sp>
        <p:nvSpPr>
          <p:cNvPr id="6" name="Footer Placeholder 5">
            <a:extLst>
              <a:ext uri="{FF2B5EF4-FFF2-40B4-BE49-F238E27FC236}">
                <a16:creationId xmlns:a16="http://schemas.microsoft.com/office/drawing/2014/main" id="{E1AD7630-1F88-48A5-BBF9-B5B36DEB57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68409A-CE36-43A7-B431-F9507783CB38}"/>
              </a:ext>
            </a:extLst>
          </p:cNvPr>
          <p:cNvSpPr>
            <a:spLocks noGrp="1"/>
          </p:cNvSpPr>
          <p:nvPr>
            <p:ph type="sldNum" sz="quarter" idx="12"/>
          </p:nvPr>
        </p:nvSpPr>
        <p:spPr/>
        <p:txBody>
          <a:bodyPr/>
          <a:lstStyle/>
          <a:p>
            <a:fld id="{A56C327D-1E9D-4361-AAF6-5C2E775A85DD}" type="slidenum">
              <a:rPr lang="en-US" smtClean="0"/>
              <a:t>‹#›</a:t>
            </a:fld>
            <a:endParaRPr lang="en-US"/>
          </a:p>
        </p:txBody>
      </p:sp>
    </p:spTree>
    <p:extLst>
      <p:ext uri="{BB962C8B-B14F-4D97-AF65-F5344CB8AC3E}">
        <p14:creationId xmlns:p14="http://schemas.microsoft.com/office/powerpoint/2010/main" val="298976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89B2C0-5C3F-4BD6-ADFF-706A22206C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0487FE-26DE-4501-8CB4-45A884727D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06931F-6220-4ED3-AA58-07DB54D078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FC7664-36EC-4CF6-BF2D-9C08DDC42ECE}" type="datetimeFigureOut">
              <a:rPr lang="en-US" smtClean="0"/>
              <a:t>7/18/2024</a:t>
            </a:fld>
            <a:endParaRPr lang="en-US"/>
          </a:p>
        </p:txBody>
      </p:sp>
      <p:sp>
        <p:nvSpPr>
          <p:cNvPr id="5" name="Footer Placeholder 4">
            <a:extLst>
              <a:ext uri="{FF2B5EF4-FFF2-40B4-BE49-F238E27FC236}">
                <a16:creationId xmlns:a16="http://schemas.microsoft.com/office/drawing/2014/main" id="{17A50047-38D7-45D6-8D66-8D789E5209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E2495D-1FAF-4EC4-9A58-3E6DB4BE0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6C327D-1E9D-4361-AAF6-5C2E775A85DD}" type="slidenum">
              <a:rPr lang="en-US" smtClean="0"/>
              <a:t>‹#›</a:t>
            </a:fld>
            <a:endParaRPr lang="en-US"/>
          </a:p>
        </p:txBody>
      </p:sp>
    </p:spTree>
    <p:extLst>
      <p:ext uri="{BB962C8B-B14F-4D97-AF65-F5344CB8AC3E}">
        <p14:creationId xmlns:p14="http://schemas.microsoft.com/office/powerpoint/2010/main" val="20825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cornerstoneroof.com"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cornerstoneroof.com"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cornerstoneroof.com"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hyperlink" Target="https://www.cornerstoneroof.com"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hyperlink" Target="https://www.cornerstoneroof.com"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youtu.be/XPuWgkd3RCs?si=HztzSd9YTlR5DXOW" TargetMode="Externa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hyperlink" Target="https://www.cornerstoneroof.com"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A1EF25D-252B-C14A-A417-FBE3040D845A}"/>
              </a:ext>
            </a:extLst>
          </p:cNvPr>
          <p:cNvSpPr>
            <a:spLocks noGrp="1"/>
          </p:cNvSpPr>
          <p:nvPr>
            <p:ph type="ctrTitle"/>
          </p:nvPr>
        </p:nvSpPr>
        <p:spPr>
          <a:xfrm>
            <a:off x="1666462" y="2460044"/>
            <a:ext cx="8342517" cy="1306582"/>
          </a:xfrm>
        </p:spPr>
        <p:txBody>
          <a:bodyPr>
            <a:noAutofit/>
          </a:bodyPr>
          <a:lstStyle/>
          <a:p>
            <a:br>
              <a:rPr lang="en-US" sz="5400" dirty="0"/>
            </a:br>
            <a:r>
              <a:rPr lang="en-US" sz="5400" dirty="0">
                <a:latin typeface="Oswald"/>
              </a:rPr>
              <a:t>Discovery</a:t>
            </a:r>
            <a:br>
              <a:rPr lang="en-US" sz="5400" dirty="0">
                <a:latin typeface="Oswald"/>
              </a:rPr>
            </a:br>
            <a:r>
              <a:rPr lang="en-US" sz="5400" dirty="0">
                <a:latin typeface="Oswald"/>
              </a:rPr>
              <a:t>101</a:t>
            </a:r>
            <a:br>
              <a:rPr lang="en-US" sz="5400" dirty="0">
                <a:latin typeface="Oswald"/>
              </a:rPr>
            </a:br>
            <a:r>
              <a:rPr lang="en-US" sz="5400" dirty="0">
                <a:latin typeface="Oswald"/>
              </a:rPr>
              <a:t>The Essential 6</a:t>
            </a:r>
            <a:endParaRPr lang="en-US" sz="4800" dirty="0"/>
          </a:p>
        </p:txBody>
      </p:sp>
      <p:pic>
        <p:nvPicPr>
          <p:cNvPr id="7" name="Picture 7" descr="A picture containing graphical user interface&#10;&#10;Description automatically generated">
            <a:extLst>
              <a:ext uri="{FF2B5EF4-FFF2-40B4-BE49-F238E27FC236}">
                <a16:creationId xmlns:a16="http://schemas.microsoft.com/office/drawing/2014/main" id="{679AB2A5-3973-98AC-B5C2-324F4EBDF93A}"/>
              </a:ext>
            </a:extLst>
          </p:cNvPr>
          <p:cNvPicPr>
            <a:picLocks noChangeAspect="1"/>
          </p:cNvPicPr>
          <p:nvPr/>
        </p:nvPicPr>
        <p:blipFill>
          <a:blip r:embed="rId2"/>
          <a:stretch>
            <a:fillRect/>
          </a:stretch>
        </p:blipFill>
        <p:spPr>
          <a:xfrm>
            <a:off x="9439275" y="5489482"/>
            <a:ext cx="2457450" cy="1190625"/>
          </a:xfrm>
          <a:prstGeom prst="rect">
            <a:avLst/>
          </a:prstGeom>
        </p:spPr>
      </p:pic>
      <p:sp>
        <p:nvSpPr>
          <p:cNvPr id="2" name="Title 10">
            <a:extLst>
              <a:ext uri="{FF2B5EF4-FFF2-40B4-BE49-F238E27FC236}">
                <a16:creationId xmlns:a16="http://schemas.microsoft.com/office/drawing/2014/main" id="{8A4C45C6-7C2E-3517-5939-93D3DE4FA85E}"/>
              </a:ext>
            </a:extLst>
          </p:cNvPr>
          <p:cNvSpPr txBox="1">
            <a:spLocks/>
          </p:cNvSpPr>
          <p:nvPr/>
        </p:nvSpPr>
        <p:spPr>
          <a:xfrm>
            <a:off x="1681440" y="2450274"/>
            <a:ext cx="8342517" cy="130658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103" kern="1200">
                <a:solidFill>
                  <a:schemeClr val="bg1"/>
                </a:solidFill>
                <a:latin typeface="Oswald" pitchFamily="2" charset="77"/>
                <a:ea typeface="+mj-ea"/>
                <a:cs typeface="+mj-cs"/>
              </a:defRPr>
            </a:lvl1pPr>
          </a:lstStyle>
          <a:p>
            <a:br>
              <a:rPr lang="en-US" sz="5400" dirty="0"/>
            </a:br>
            <a:r>
              <a:rPr lang="en-US" sz="5400">
                <a:solidFill>
                  <a:srgbClr val="C00000"/>
                </a:solidFill>
                <a:latin typeface="Oswald"/>
              </a:rPr>
              <a:t>Discovery</a:t>
            </a:r>
            <a:br>
              <a:rPr lang="en-US" sz="5400" dirty="0">
                <a:solidFill>
                  <a:srgbClr val="C00000"/>
                </a:solidFill>
                <a:latin typeface="Oswald"/>
              </a:rPr>
            </a:br>
            <a:r>
              <a:rPr lang="en-US" sz="5400">
                <a:solidFill>
                  <a:srgbClr val="C00000"/>
                </a:solidFill>
                <a:latin typeface="Oswald"/>
              </a:rPr>
              <a:t>101</a:t>
            </a:r>
          </a:p>
          <a:p>
            <a:r>
              <a:rPr lang="en-US" sz="5400" dirty="0">
                <a:solidFill>
                  <a:srgbClr val="C00000"/>
                </a:solidFill>
                <a:latin typeface="Oswald"/>
              </a:rPr>
              <a:t>The Essential 6</a:t>
            </a:r>
            <a:endParaRPr lang="en-US" sz="5400" dirty="0">
              <a:solidFill>
                <a:srgbClr val="C00000"/>
              </a:solidFill>
            </a:endParaRPr>
          </a:p>
        </p:txBody>
      </p:sp>
    </p:spTree>
    <p:extLst>
      <p:ext uri="{BB962C8B-B14F-4D97-AF65-F5344CB8AC3E}">
        <p14:creationId xmlns:p14="http://schemas.microsoft.com/office/powerpoint/2010/main" val="595504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71E65E-EF49-4484-B911-F3BD4C115520}"/>
              </a:ext>
            </a:extLst>
          </p:cNvPr>
          <p:cNvSpPr txBox="1"/>
          <p:nvPr/>
        </p:nvSpPr>
        <p:spPr>
          <a:xfrm>
            <a:off x="453006" y="441471"/>
            <a:ext cx="6968574" cy="584775"/>
          </a:xfrm>
          <a:prstGeom prst="rect">
            <a:avLst/>
          </a:prstGeom>
          <a:noFill/>
        </p:spPr>
        <p:txBody>
          <a:bodyPr wrap="none" lIns="91440" tIns="45720" rIns="91440" bIns="45720" rtlCol="0" anchor="t">
            <a:spAutoFit/>
          </a:bodyPr>
          <a:lstStyle/>
          <a:p>
            <a:r>
              <a:rPr lang="en-US" sz="3200" b="1" dirty="0">
                <a:latin typeface="Arial"/>
                <a:cs typeface="Arial"/>
              </a:rPr>
              <a:t>Diving Deeper will set you/us apart</a:t>
            </a:r>
          </a:p>
        </p:txBody>
      </p:sp>
      <p:sp>
        <p:nvSpPr>
          <p:cNvPr id="11" name="TextBox 10">
            <a:extLst>
              <a:ext uri="{FF2B5EF4-FFF2-40B4-BE49-F238E27FC236}">
                <a16:creationId xmlns:a16="http://schemas.microsoft.com/office/drawing/2014/main" id="{C288A8FD-53C4-442D-B631-B52B86F87116}"/>
              </a:ext>
            </a:extLst>
          </p:cNvPr>
          <p:cNvSpPr txBox="1"/>
          <p:nvPr/>
        </p:nvSpPr>
        <p:spPr>
          <a:xfrm>
            <a:off x="535894" y="1266673"/>
            <a:ext cx="10481450" cy="983125"/>
          </a:xfrm>
          <a:prstGeom prst="rect">
            <a:avLst/>
          </a:prstGeom>
          <a:noFill/>
        </p:spPr>
        <p:txBody>
          <a:bodyPr wrap="square" lIns="91440" tIns="45720" rIns="91440" bIns="45720" anchor="t">
            <a:spAutoFit/>
          </a:bodyPr>
          <a:lstStyle/>
          <a:p>
            <a:pPr marR="0">
              <a:lnSpc>
                <a:spcPct val="107000"/>
              </a:lnSpc>
              <a:spcBef>
                <a:spcPts val="0"/>
              </a:spcBef>
              <a:spcAft>
                <a:spcPts val="800"/>
              </a:spcAft>
            </a:pPr>
            <a:r>
              <a:rPr lang="en-US" sz="1600" dirty="0">
                <a:effectLst/>
                <a:latin typeface="Arial"/>
                <a:ea typeface="Calibri" panose="020F0502020204030204" pitchFamily="34" charset="0"/>
                <a:cs typeface="Arial"/>
              </a:rPr>
              <a:t>Tony is correct….</a:t>
            </a:r>
          </a:p>
          <a:p>
            <a:pPr>
              <a:lnSpc>
                <a:spcPct val="107000"/>
              </a:lnSpc>
              <a:spcAft>
                <a:spcPts val="800"/>
              </a:spcAft>
            </a:pPr>
            <a:r>
              <a:rPr lang="en-US" sz="1600" dirty="0">
                <a:latin typeface="Arial"/>
                <a:ea typeface="Calibri"/>
                <a:cs typeface="Arial"/>
              </a:rPr>
              <a:t>    ...let’s play this out.  You ask: </a:t>
            </a:r>
            <a:r>
              <a:rPr lang="en-US" sz="1600" i="1" dirty="0">
                <a:latin typeface="Arial"/>
                <a:ea typeface="Calibri"/>
                <a:cs typeface="Arial"/>
              </a:rPr>
              <a:t>"Why am I here?"</a:t>
            </a:r>
            <a:r>
              <a:rPr lang="en-US" sz="1600" dirty="0">
                <a:latin typeface="Arial"/>
                <a:ea typeface="Calibri"/>
                <a:cs typeface="Arial"/>
              </a:rPr>
              <a:t> and get </a:t>
            </a:r>
            <a:r>
              <a:rPr lang="en-US" sz="1600" i="1" dirty="0">
                <a:latin typeface="Arial"/>
                <a:ea typeface="Calibri"/>
                <a:cs typeface="Arial"/>
              </a:rPr>
              <a:t>"I need more people to be </a:t>
            </a:r>
            <a:r>
              <a:rPr lang="en-US" sz="1600" b="1" i="1" dirty="0">
                <a:latin typeface="Arial"/>
                <a:ea typeface="Calibri"/>
                <a:cs typeface="Arial"/>
              </a:rPr>
              <a:t>aware of my business</a:t>
            </a:r>
            <a:r>
              <a:rPr lang="en-US" sz="1600" i="1" dirty="0">
                <a:latin typeface="Arial"/>
                <a:ea typeface="Calibri"/>
                <a:cs typeface="Arial"/>
              </a:rPr>
              <a:t>."</a:t>
            </a:r>
            <a:r>
              <a:rPr lang="en-US" sz="1600" dirty="0">
                <a:latin typeface="Arial"/>
                <a:ea typeface="Calibri"/>
                <a:cs typeface="Arial"/>
              </a:rPr>
              <a:t> If</a:t>
            </a:r>
            <a:r>
              <a:rPr lang="en-US" sz="1600" dirty="0">
                <a:effectLst/>
                <a:latin typeface="Arial"/>
                <a:ea typeface="Calibri"/>
                <a:cs typeface="Arial"/>
              </a:rPr>
              <a:t> you probe a little further, see </a:t>
            </a:r>
            <a:r>
              <a:rPr lang="en-US" sz="1600" dirty="0">
                <a:latin typeface="Arial"/>
                <a:ea typeface="Calibri"/>
                <a:cs typeface="Arial"/>
              </a:rPr>
              <a:t>how quickly</a:t>
            </a:r>
            <a:r>
              <a:rPr lang="en-US" sz="1600" dirty="0">
                <a:effectLst/>
                <a:latin typeface="Arial"/>
                <a:ea typeface="Calibri"/>
                <a:cs typeface="Arial"/>
              </a:rPr>
              <a:t> we </a:t>
            </a:r>
            <a:r>
              <a:rPr lang="en-US" sz="1600" dirty="0">
                <a:latin typeface="Arial"/>
                <a:ea typeface="Calibri"/>
                <a:cs typeface="Arial"/>
              </a:rPr>
              <a:t>take that from awareness to an actual goal.</a:t>
            </a:r>
            <a:endParaRPr lang="en-US" sz="1600" dirty="0">
              <a:effectLst/>
              <a:latin typeface="Arial"/>
              <a:ea typeface="Calibri"/>
              <a:cs typeface="Arial"/>
            </a:endParaRPr>
          </a:p>
        </p:txBody>
      </p:sp>
      <p:sp>
        <p:nvSpPr>
          <p:cNvPr id="2" name="TextBox 1">
            <a:extLst>
              <a:ext uri="{FF2B5EF4-FFF2-40B4-BE49-F238E27FC236}">
                <a16:creationId xmlns:a16="http://schemas.microsoft.com/office/drawing/2014/main" id="{F9599A3E-5F88-E8AA-7051-0ED99275B04F}"/>
              </a:ext>
            </a:extLst>
          </p:cNvPr>
          <p:cNvSpPr txBox="1"/>
          <p:nvPr/>
        </p:nvSpPr>
        <p:spPr>
          <a:xfrm>
            <a:off x="660636" y="2591663"/>
            <a:ext cx="109558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al"/>
                <a:cs typeface="Arial"/>
              </a:rPr>
              <a:t>Prospect: </a:t>
            </a:r>
            <a:r>
              <a:rPr lang="en-US" sz="1600" i="1" dirty="0">
                <a:latin typeface="Arial"/>
                <a:cs typeface="Arial"/>
              </a:rPr>
              <a:t>“I want awareness”</a:t>
            </a:r>
          </a:p>
          <a:p>
            <a:endParaRPr lang="en-US" sz="1600" i="1" dirty="0">
              <a:latin typeface="Arial"/>
              <a:cs typeface="Arial"/>
            </a:endParaRPr>
          </a:p>
        </p:txBody>
      </p:sp>
      <p:sp>
        <p:nvSpPr>
          <p:cNvPr id="9" name="TextBox 8">
            <a:extLst>
              <a:ext uri="{FF2B5EF4-FFF2-40B4-BE49-F238E27FC236}">
                <a16:creationId xmlns:a16="http://schemas.microsoft.com/office/drawing/2014/main" id="{62FADD25-AF68-E070-1030-2D62664B2D30}"/>
              </a:ext>
            </a:extLst>
          </p:cNvPr>
          <p:cNvSpPr txBox="1"/>
          <p:nvPr/>
        </p:nvSpPr>
        <p:spPr>
          <a:xfrm>
            <a:off x="1089563" y="2787468"/>
            <a:ext cx="6096000" cy="584775"/>
          </a:xfrm>
          <a:prstGeom prst="rect">
            <a:avLst/>
          </a:prstGeom>
          <a:noFill/>
        </p:spPr>
        <p:txBody>
          <a:bodyPr wrap="square">
            <a:spAutoFit/>
          </a:bodyPr>
          <a:lstStyle/>
          <a:p>
            <a:endParaRPr lang="en-US" sz="1600" i="1" dirty="0">
              <a:latin typeface="Arial"/>
              <a:cs typeface="Arial"/>
            </a:endParaRPr>
          </a:p>
          <a:p>
            <a:r>
              <a:rPr lang="en-US" sz="1600" b="1" dirty="0">
                <a:latin typeface="Arial"/>
                <a:cs typeface="Arial"/>
              </a:rPr>
              <a:t>You: </a:t>
            </a:r>
            <a:r>
              <a:rPr lang="en-US" sz="1600" i="1" dirty="0">
                <a:latin typeface="Arial"/>
                <a:cs typeface="Arial"/>
              </a:rPr>
              <a:t>“Why is that important?”</a:t>
            </a:r>
            <a:endParaRPr lang="en-US" sz="1600" dirty="0">
              <a:latin typeface="Arial"/>
              <a:cs typeface="Arial"/>
            </a:endParaRPr>
          </a:p>
        </p:txBody>
      </p:sp>
      <p:sp>
        <p:nvSpPr>
          <p:cNvPr id="10" name="TextBox 9">
            <a:extLst>
              <a:ext uri="{FF2B5EF4-FFF2-40B4-BE49-F238E27FC236}">
                <a16:creationId xmlns:a16="http://schemas.microsoft.com/office/drawing/2014/main" id="{6E215CB6-6FFC-BF5D-8353-01A6F7882D90}"/>
              </a:ext>
            </a:extLst>
          </p:cNvPr>
          <p:cNvSpPr txBox="1"/>
          <p:nvPr/>
        </p:nvSpPr>
        <p:spPr>
          <a:xfrm>
            <a:off x="660636" y="3450135"/>
            <a:ext cx="109558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al"/>
                <a:cs typeface="Arial"/>
              </a:rPr>
              <a:t>Prospect: </a:t>
            </a:r>
            <a:r>
              <a:rPr lang="en-US" sz="1600" i="1" dirty="0">
                <a:latin typeface="Arial"/>
                <a:cs typeface="Arial"/>
              </a:rPr>
              <a:t>“So more people know I am here”</a:t>
            </a:r>
          </a:p>
          <a:p>
            <a:endParaRPr lang="en-US" sz="1600" i="1" dirty="0">
              <a:latin typeface="Arial"/>
              <a:cs typeface="Arial"/>
            </a:endParaRPr>
          </a:p>
        </p:txBody>
      </p:sp>
      <p:sp>
        <p:nvSpPr>
          <p:cNvPr id="12" name="TextBox 11">
            <a:extLst>
              <a:ext uri="{FF2B5EF4-FFF2-40B4-BE49-F238E27FC236}">
                <a16:creationId xmlns:a16="http://schemas.microsoft.com/office/drawing/2014/main" id="{E06FD7D8-93B3-F5ED-189D-A797D046F198}"/>
              </a:ext>
            </a:extLst>
          </p:cNvPr>
          <p:cNvSpPr txBox="1"/>
          <p:nvPr/>
        </p:nvSpPr>
        <p:spPr>
          <a:xfrm>
            <a:off x="1089563" y="3623975"/>
            <a:ext cx="6096000" cy="584775"/>
          </a:xfrm>
          <a:prstGeom prst="rect">
            <a:avLst/>
          </a:prstGeom>
          <a:noFill/>
        </p:spPr>
        <p:txBody>
          <a:bodyPr wrap="square">
            <a:spAutoFit/>
          </a:bodyPr>
          <a:lstStyle/>
          <a:p>
            <a:endParaRPr lang="en-US" sz="1600" i="1" dirty="0">
              <a:latin typeface="Arial"/>
              <a:cs typeface="Arial"/>
            </a:endParaRPr>
          </a:p>
          <a:p>
            <a:r>
              <a:rPr lang="en-US" sz="1600" b="1" dirty="0">
                <a:latin typeface="Arial"/>
                <a:cs typeface="Arial"/>
              </a:rPr>
              <a:t>You: </a:t>
            </a:r>
            <a:r>
              <a:rPr lang="en-US" sz="1600" i="1" dirty="0">
                <a:latin typeface="Arial"/>
                <a:cs typeface="Arial"/>
              </a:rPr>
              <a:t>“Why is that important?”</a:t>
            </a:r>
            <a:endParaRPr lang="en-US" sz="1600" dirty="0">
              <a:latin typeface="Arial"/>
              <a:cs typeface="Arial"/>
            </a:endParaRPr>
          </a:p>
        </p:txBody>
      </p:sp>
      <p:sp>
        <p:nvSpPr>
          <p:cNvPr id="13" name="TextBox 12">
            <a:extLst>
              <a:ext uri="{FF2B5EF4-FFF2-40B4-BE49-F238E27FC236}">
                <a16:creationId xmlns:a16="http://schemas.microsoft.com/office/drawing/2014/main" id="{5560B3F4-7F92-7C04-ED99-87B0E22C3A04}"/>
              </a:ext>
            </a:extLst>
          </p:cNvPr>
          <p:cNvSpPr txBox="1"/>
          <p:nvPr/>
        </p:nvSpPr>
        <p:spPr>
          <a:xfrm>
            <a:off x="660636" y="4308607"/>
            <a:ext cx="109558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al"/>
                <a:cs typeface="Arial"/>
              </a:rPr>
              <a:t>Prospect: </a:t>
            </a:r>
            <a:r>
              <a:rPr lang="en-US" sz="1600" i="1" dirty="0">
                <a:latin typeface="Arial"/>
                <a:cs typeface="Arial"/>
              </a:rPr>
              <a:t>“So more people can find me”</a:t>
            </a:r>
          </a:p>
          <a:p>
            <a:endParaRPr lang="en-US" sz="1600" i="1" dirty="0">
              <a:latin typeface="Arial"/>
              <a:cs typeface="Arial"/>
            </a:endParaRPr>
          </a:p>
        </p:txBody>
      </p:sp>
      <p:sp>
        <p:nvSpPr>
          <p:cNvPr id="14" name="TextBox 13">
            <a:extLst>
              <a:ext uri="{FF2B5EF4-FFF2-40B4-BE49-F238E27FC236}">
                <a16:creationId xmlns:a16="http://schemas.microsoft.com/office/drawing/2014/main" id="{3C054279-8D32-5CA6-82FD-DE9757ADE31C}"/>
              </a:ext>
            </a:extLst>
          </p:cNvPr>
          <p:cNvSpPr txBox="1"/>
          <p:nvPr/>
        </p:nvSpPr>
        <p:spPr>
          <a:xfrm>
            <a:off x="1089563" y="4482447"/>
            <a:ext cx="6096000" cy="584775"/>
          </a:xfrm>
          <a:prstGeom prst="rect">
            <a:avLst/>
          </a:prstGeom>
          <a:noFill/>
        </p:spPr>
        <p:txBody>
          <a:bodyPr wrap="square">
            <a:spAutoFit/>
          </a:bodyPr>
          <a:lstStyle/>
          <a:p>
            <a:endParaRPr lang="en-US" sz="1600" i="1" dirty="0">
              <a:latin typeface="Arial"/>
              <a:cs typeface="Arial"/>
            </a:endParaRPr>
          </a:p>
          <a:p>
            <a:r>
              <a:rPr lang="en-US" sz="1600" b="1" dirty="0">
                <a:latin typeface="Arial"/>
                <a:cs typeface="Arial"/>
              </a:rPr>
              <a:t>You: </a:t>
            </a:r>
            <a:r>
              <a:rPr lang="en-US" sz="1600" i="1" dirty="0">
                <a:latin typeface="Arial"/>
                <a:cs typeface="Arial"/>
              </a:rPr>
              <a:t>“Why is that important?”</a:t>
            </a:r>
            <a:endParaRPr lang="en-US" sz="1600" dirty="0">
              <a:latin typeface="Arial"/>
              <a:cs typeface="Arial"/>
            </a:endParaRPr>
          </a:p>
        </p:txBody>
      </p:sp>
      <p:sp>
        <p:nvSpPr>
          <p:cNvPr id="15" name="TextBox 14">
            <a:extLst>
              <a:ext uri="{FF2B5EF4-FFF2-40B4-BE49-F238E27FC236}">
                <a16:creationId xmlns:a16="http://schemas.microsoft.com/office/drawing/2014/main" id="{6B0191EA-910F-3B34-4191-E4FA2C1D5E95}"/>
              </a:ext>
            </a:extLst>
          </p:cNvPr>
          <p:cNvSpPr txBox="1"/>
          <p:nvPr/>
        </p:nvSpPr>
        <p:spPr>
          <a:xfrm>
            <a:off x="660636" y="5146832"/>
            <a:ext cx="1095586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latin typeface="Arial"/>
                <a:cs typeface="Arial"/>
              </a:rPr>
              <a:t>Prospect: </a:t>
            </a:r>
            <a:r>
              <a:rPr lang="en-US" sz="1600" i="1" dirty="0">
                <a:latin typeface="Arial"/>
                <a:cs typeface="Arial"/>
              </a:rPr>
              <a:t>“So more people can come in and buy my products”</a:t>
            </a:r>
          </a:p>
          <a:p>
            <a:endParaRPr lang="en-US" sz="1600" i="1" dirty="0">
              <a:latin typeface="Arial"/>
              <a:cs typeface="Arial"/>
            </a:endParaRPr>
          </a:p>
        </p:txBody>
      </p:sp>
      <p:sp>
        <p:nvSpPr>
          <p:cNvPr id="16" name="TextBox 15">
            <a:extLst>
              <a:ext uri="{FF2B5EF4-FFF2-40B4-BE49-F238E27FC236}">
                <a16:creationId xmlns:a16="http://schemas.microsoft.com/office/drawing/2014/main" id="{EFB2ADFA-3F59-4552-1559-53B453DB9C1D}"/>
              </a:ext>
            </a:extLst>
          </p:cNvPr>
          <p:cNvSpPr txBox="1"/>
          <p:nvPr/>
        </p:nvSpPr>
        <p:spPr>
          <a:xfrm>
            <a:off x="1089563" y="5293763"/>
            <a:ext cx="6649232" cy="584775"/>
          </a:xfrm>
          <a:prstGeom prst="rect">
            <a:avLst/>
          </a:prstGeom>
          <a:noFill/>
        </p:spPr>
        <p:txBody>
          <a:bodyPr wrap="square" lIns="91440" tIns="45720" rIns="91440" bIns="45720" anchor="t">
            <a:spAutoFit/>
          </a:bodyPr>
          <a:lstStyle/>
          <a:p>
            <a:endParaRPr lang="en-US" sz="1600" i="1" dirty="0">
              <a:latin typeface="Arial"/>
              <a:cs typeface="Arial"/>
            </a:endParaRPr>
          </a:p>
          <a:p>
            <a:r>
              <a:rPr lang="en-US" sz="1600" b="1" dirty="0">
                <a:latin typeface="Arial"/>
                <a:cs typeface="Arial"/>
              </a:rPr>
              <a:t>You: </a:t>
            </a:r>
            <a:r>
              <a:rPr lang="en-US" sz="1600" i="1" dirty="0">
                <a:latin typeface="Arial"/>
                <a:cs typeface="Arial"/>
              </a:rPr>
              <a:t>“</a:t>
            </a:r>
            <a:r>
              <a:rPr lang="en-US" sz="1600" i="1" u="sng" dirty="0">
                <a:latin typeface="Arial"/>
                <a:cs typeface="Arial"/>
              </a:rPr>
              <a:t>Ahh so what we really need to measure is </a:t>
            </a:r>
            <a:r>
              <a:rPr lang="en-US" sz="1600" b="1" i="1" u="sng" dirty="0">
                <a:solidFill>
                  <a:srgbClr val="FF0000"/>
                </a:solidFill>
                <a:latin typeface="Arial"/>
                <a:cs typeface="Arial"/>
              </a:rPr>
              <a:t>increased sales</a:t>
            </a:r>
            <a:r>
              <a:rPr lang="en-US" sz="1600" b="1" i="1" dirty="0">
                <a:solidFill>
                  <a:srgbClr val="FF0000"/>
                </a:solidFill>
                <a:latin typeface="Arial"/>
                <a:cs typeface="Arial"/>
              </a:rPr>
              <a:t>!</a:t>
            </a:r>
            <a:r>
              <a:rPr lang="en-US" sz="1600" i="1" dirty="0">
                <a:latin typeface="Arial"/>
                <a:cs typeface="Arial"/>
              </a:rPr>
              <a:t>”</a:t>
            </a:r>
            <a:endParaRPr lang="en-US" sz="1600" dirty="0">
              <a:latin typeface="Arial"/>
              <a:cs typeface="Arial"/>
            </a:endParaRPr>
          </a:p>
        </p:txBody>
      </p:sp>
      <p:pic>
        <p:nvPicPr>
          <p:cNvPr id="2050" name="Picture 2" descr="How to Repair Fogged Windows in Your Home - This Old House">
            <a:extLst>
              <a:ext uri="{FF2B5EF4-FFF2-40B4-BE49-F238E27FC236}">
                <a16:creationId xmlns:a16="http://schemas.microsoft.com/office/drawing/2014/main" id="{035741D6-3C76-72F6-28C5-E489BB654A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7339" y="2785896"/>
            <a:ext cx="3913556" cy="2603133"/>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75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2" grpId="0"/>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71E65E-EF49-4484-B911-F3BD4C115520}"/>
              </a:ext>
            </a:extLst>
          </p:cNvPr>
          <p:cNvSpPr txBox="1"/>
          <p:nvPr/>
        </p:nvSpPr>
        <p:spPr>
          <a:xfrm>
            <a:off x="624456" y="365271"/>
            <a:ext cx="4289957" cy="646331"/>
          </a:xfrm>
          <a:prstGeom prst="rect">
            <a:avLst/>
          </a:prstGeom>
          <a:noFill/>
        </p:spPr>
        <p:txBody>
          <a:bodyPr wrap="none" lIns="91440" tIns="45720" rIns="91440" bIns="45720" rtlCol="0" anchor="t">
            <a:spAutoFit/>
          </a:bodyPr>
          <a:lstStyle/>
          <a:p>
            <a:r>
              <a:rPr lang="en-US" sz="3600" b="1" dirty="0"/>
              <a:t>#1 – Discuss The Goal</a:t>
            </a:r>
            <a:endParaRPr lang="en-US" sz="3600" b="1" dirty="0">
              <a:ea typeface="Calibri"/>
              <a:cs typeface="Calibri"/>
            </a:endParaRPr>
          </a:p>
        </p:txBody>
      </p:sp>
      <p:sp>
        <p:nvSpPr>
          <p:cNvPr id="11" name="TextBox 10">
            <a:extLst>
              <a:ext uri="{FF2B5EF4-FFF2-40B4-BE49-F238E27FC236}">
                <a16:creationId xmlns:a16="http://schemas.microsoft.com/office/drawing/2014/main" id="{C288A8FD-53C4-442D-B631-B52B86F87116}"/>
              </a:ext>
            </a:extLst>
          </p:cNvPr>
          <p:cNvSpPr txBox="1"/>
          <p:nvPr/>
        </p:nvSpPr>
        <p:spPr>
          <a:xfrm>
            <a:off x="718728" y="1107716"/>
            <a:ext cx="10251698" cy="815351"/>
          </a:xfrm>
          <a:prstGeom prst="rect">
            <a:avLst/>
          </a:prstGeom>
          <a:noFill/>
        </p:spPr>
        <p:txBody>
          <a:bodyPr wrap="square" lIns="91440" tIns="45720" rIns="91440" bIns="45720" anchor="t">
            <a:spAutoFit/>
          </a:bodyPr>
          <a:lstStyle/>
          <a:p>
            <a:pPr>
              <a:lnSpc>
                <a:spcPct val="107000"/>
              </a:lnSpc>
              <a:spcAft>
                <a:spcPts val="800"/>
              </a:spcAft>
            </a:pPr>
            <a:r>
              <a:rPr lang="en-US" sz="1500" dirty="0">
                <a:latin typeface="Arial"/>
                <a:ea typeface="Calibri"/>
                <a:cs typeface="Arial"/>
              </a:rPr>
              <a:t>Remember we are looking for a </a:t>
            </a:r>
            <a:r>
              <a:rPr lang="en-US" sz="1500" b="1" dirty="0">
                <a:latin typeface="Arial"/>
                <a:ea typeface="Calibri"/>
                <a:cs typeface="Arial"/>
              </a:rPr>
              <a:t>goal to be achieved.  </a:t>
            </a:r>
            <a:r>
              <a:rPr lang="en-US" sz="1500" dirty="0">
                <a:latin typeface="Arial"/>
                <a:ea typeface="Calibri"/>
                <a:cs typeface="Arial"/>
              </a:rPr>
              <a:t>One critical enough to toss us a "hi-five" when we show up and it's been completed.  It should not take but a few minutes to get to what is important to be solved for the business.  Below are sample of what you are likely to hear. </a:t>
            </a:r>
            <a:endParaRPr lang="en-US" sz="1500" dirty="0">
              <a:latin typeface="Arial"/>
              <a:ea typeface="Calibri" panose="020F0502020204030204" pitchFamily="34" charset="0"/>
              <a:cs typeface="Arial"/>
            </a:endParaRPr>
          </a:p>
        </p:txBody>
      </p:sp>
      <p:sp>
        <p:nvSpPr>
          <p:cNvPr id="9" name="TextBox 8">
            <a:extLst>
              <a:ext uri="{FF2B5EF4-FFF2-40B4-BE49-F238E27FC236}">
                <a16:creationId xmlns:a16="http://schemas.microsoft.com/office/drawing/2014/main" id="{7D65BD48-469E-EC91-408D-0B9F041C1398}"/>
              </a:ext>
            </a:extLst>
          </p:cNvPr>
          <p:cNvSpPr txBox="1"/>
          <p:nvPr/>
        </p:nvSpPr>
        <p:spPr>
          <a:xfrm>
            <a:off x="1029904" y="2752077"/>
            <a:ext cx="4944584" cy="3394647"/>
          </a:xfrm>
          <a:prstGeom prst="rect">
            <a:avLst/>
          </a:prstGeom>
          <a:noFill/>
        </p:spPr>
        <p:txBody>
          <a:bodyPr wrap="square" lIns="91440" tIns="45720" rIns="91440" bIns="45720" anchor="t">
            <a:spAutoFit/>
          </a:bodyPr>
          <a:lstStyle/>
          <a:p>
            <a:pPr>
              <a:lnSpc>
                <a:spcPct val="107000"/>
              </a:lnSpc>
              <a:spcAft>
                <a:spcPts val="800"/>
              </a:spcAft>
            </a:pPr>
            <a:r>
              <a:rPr lang="en-US" b="1" u="sng" dirty="0">
                <a:latin typeface="Arial"/>
                <a:ea typeface="Calibri"/>
                <a:cs typeface="Arial"/>
              </a:rPr>
              <a:t>Common Marketing Goals</a:t>
            </a:r>
            <a:r>
              <a:rPr lang="en-US" dirty="0">
                <a:latin typeface="Arial"/>
                <a:ea typeface="Calibri"/>
                <a:cs typeface="Arial"/>
              </a:rPr>
              <a:t>:</a:t>
            </a:r>
          </a:p>
          <a:p>
            <a:pPr marL="285750" indent="-285750">
              <a:spcAft>
                <a:spcPts val="800"/>
              </a:spcAft>
              <a:buFont typeface="Arial" panose="020B0604020202020204" pitchFamily="34" charset="0"/>
              <a:buChar char="•"/>
            </a:pPr>
            <a:r>
              <a:rPr lang="en-US" i="1" dirty="0">
                <a:latin typeface="Arial"/>
                <a:ea typeface="Calibri"/>
                <a:cs typeface="Arial"/>
              </a:rPr>
              <a:t>"I want to double my sales"</a:t>
            </a:r>
            <a:endParaRPr lang="en-US" i="1">
              <a:latin typeface="Arial"/>
              <a:ea typeface="Calibri" panose="020F0502020204030204" pitchFamily="34" charset="0"/>
              <a:cs typeface="Arial"/>
            </a:endParaRPr>
          </a:p>
          <a:p>
            <a:pPr marL="285750" indent="-285750">
              <a:spcAft>
                <a:spcPts val="800"/>
              </a:spcAft>
              <a:buFont typeface="Arial" panose="020B0604020202020204" pitchFamily="34" charset="0"/>
              <a:buChar char="•"/>
            </a:pPr>
            <a:r>
              <a:rPr lang="en-US" i="1" dirty="0">
                <a:latin typeface="Arial"/>
                <a:ea typeface="Calibri"/>
                <a:cs typeface="Arial"/>
              </a:rPr>
              <a:t>"Need to Increase leads by 30 per month"</a:t>
            </a:r>
            <a:endParaRPr lang="en-US" i="1">
              <a:latin typeface="Arial"/>
              <a:ea typeface="Calibri" panose="020F0502020204030204" pitchFamily="34" charset="0"/>
              <a:cs typeface="Arial"/>
            </a:endParaRPr>
          </a:p>
          <a:p>
            <a:pPr marL="285750" indent="-285750">
              <a:spcAft>
                <a:spcPts val="800"/>
              </a:spcAft>
              <a:buFont typeface="Arial" panose="020B0604020202020204" pitchFamily="34" charset="0"/>
              <a:buChar char="•"/>
            </a:pPr>
            <a:r>
              <a:rPr lang="en-US" i="1" dirty="0">
                <a:latin typeface="Arial"/>
                <a:ea typeface="Calibri"/>
                <a:cs typeface="Arial"/>
              </a:rPr>
              <a:t>"Need new patients/clients"</a:t>
            </a:r>
            <a:endParaRPr lang="en-US" i="1">
              <a:latin typeface="Arial"/>
              <a:ea typeface="Calibri" panose="020F0502020204030204" pitchFamily="34" charset="0"/>
              <a:cs typeface="Arial"/>
            </a:endParaRPr>
          </a:p>
          <a:p>
            <a:pPr marL="285750" indent="-285750">
              <a:spcAft>
                <a:spcPts val="800"/>
              </a:spcAft>
              <a:buFont typeface="Arial" panose="020B0604020202020204" pitchFamily="34" charset="0"/>
              <a:buChar char="•"/>
            </a:pPr>
            <a:r>
              <a:rPr lang="en-US" i="1" dirty="0">
                <a:latin typeface="Arial"/>
                <a:ea typeface="Calibri"/>
                <a:cs typeface="Arial"/>
              </a:rPr>
              <a:t>"I need more employees"</a:t>
            </a:r>
          </a:p>
          <a:p>
            <a:pPr marL="285750" indent="-285750">
              <a:spcAft>
                <a:spcPts val="800"/>
              </a:spcAft>
              <a:buFont typeface="Arial" panose="020B0604020202020204" pitchFamily="34" charset="0"/>
              <a:buChar char="•"/>
            </a:pPr>
            <a:r>
              <a:rPr lang="en-US" i="1" dirty="0">
                <a:latin typeface="Arial"/>
                <a:ea typeface="Calibri"/>
                <a:cs typeface="Arial"/>
              </a:rPr>
              <a:t>"I need more listings/homes to sell"</a:t>
            </a:r>
          </a:p>
          <a:p>
            <a:pPr marL="285750" indent="-285750">
              <a:spcAft>
                <a:spcPts val="800"/>
              </a:spcAft>
              <a:buFont typeface="Arial" panose="020B0604020202020204" pitchFamily="34" charset="0"/>
              <a:buChar char="•"/>
            </a:pPr>
            <a:r>
              <a:rPr lang="en-US" i="1" dirty="0">
                <a:latin typeface="Arial"/>
                <a:ea typeface="Calibri"/>
                <a:cs typeface="Arial"/>
              </a:rPr>
              <a:t>"I need more people on my website"</a:t>
            </a:r>
          </a:p>
          <a:p>
            <a:pPr marL="285750" indent="-285750">
              <a:spcAft>
                <a:spcPts val="800"/>
              </a:spcAft>
              <a:buFont typeface="Arial" panose="020B0604020202020204" pitchFamily="34" charset="0"/>
              <a:buChar char="•"/>
            </a:pPr>
            <a:r>
              <a:rPr lang="en-US" i="1" dirty="0">
                <a:latin typeface="Arial"/>
                <a:ea typeface="Calibri"/>
                <a:cs typeface="Arial"/>
              </a:rPr>
              <a:t>" Want to sell tickets to my event"</a:t>
            </a:r>
          </a:p>
          <a:p>
            <a:pPr marL="285750" indent="-285750">
              <a:spcAft>
                <a:spcPts val="800"/>
              </a:spcAft>
              <a:buFont typeface="Arial" panose="020B0604020202020204" pitchFamily="34" charset="0"/>
              <a:buChar char="•"/>
            </a:pPr>
            <a:endParaRPr lang="en-US" sz="1600" i="1" dirty="0">
              <a:latin typeface="Arial"/>
              <a:ea typeface="Calibri"/>
              <a:cs typeface="Arial"/>
            </a:endParaRPr>
          </a:p>
        </p:txBody>
      </p:sp>
      <p:pic>
        <p:nvPicPr>
          <p:cNvPr id="2050" name="Picture 2" descr="12 x 6 FORZA PVC Soccer Goal Post | Net World Sports">
            <a:extLst>
              <a:ext uri="{FF2B5EF4-FFF2-40B4-BE49-F238E27FC236}">
                <a16:creationId xmlns:a16="http://schemas.microsoft.com/office/drawing/2014/main" id="{AE0CEACA-7C66-3B99-CFB6-9B8DEF589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5131" y="2754671"/>
            <a:ext cx="3597072" cy="33043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A87F9BF-D1C6-5AC5-1665-4486FB628675}"/>
              </a:ext>
            </a:extLst>
          </p:cNvPr>
          <p:cNvSpPr txBox="1"/>
          <p:nvPr/>
        </p:nvSpPr>
        <p:spPr>
          <a:xfrm>
            <a:off x="7130806" y="6028593"/>
            <a:ext cx="28225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solidFill>
                  <a:srgbClr val="FF0000"/>
                </a:solidFill>
                <a:ea typeface="Calibri"/>
                <a:cs typeface="Calibri"/>
              </a:rPr>
              <a:t>Build this into your notes...</a:t>
            </a:r>
          </a:p>
        </p:txBody>
      </p:sp>
    </p:spTree>
    <p:extLst>
      <p:ext uri="{BB962C8B-B14F-4D97-AF65-F5344CB8AC3E}">
        <p14:creationId xmlns:p14="http://schemas.microsoft.com/office/powerpoint/2010/main" val="276530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71E65E-EF49-4484-B911-F3BD4C115520}"/>
              </a:ext>
            </a:extLst>
          </p:cNvPr>
          <p:cNvSpPr txBox="1"/>
          <p:nvPr/>
        </p:nvSpPr>
        <p:spPr>
          <a:xfrm>
            <a:off x="453006" y="327171"/>
            <a:ext cx="4983865" cy="646331"/>
          </a:xfrm>
          <a:prstGeom prst="rect">
            <a:avLst/>
          </a:prstGeom>
          <a:noFill/>
        </p:spPr>
        <p:txBody>
          <a:bodyPr wrap="none" rtlCol="0">
            <a:spAutoFit/>
          </a:bodyPr>
          <a:lstStyle/>
          <a:p>
            <a:r>
              <a:rPr lang="en-US" sz="3600" b="1"/>
              <a:t>Discovery Meeting Notes</a:t>
            </a:r>
          </a:p>
        </p:txBody>
      </p:sp>
      <p:sp>
        <p:nvSpPr>
          <p:cNvPr id="9" name="TextBox 8">
            <a:extLst>
              <a:ext uri="{FF2B5EF4-FFF2-40B4-BE49-F238E27FC236}">
                <a16:creationId xmlns:a16="http://schemas.microsoft.com/office/drawing/2014/main" id="{F1CBB184-BA26-48E9-B184-5571F4499239}"/>
              </a:ext>
            </a:extLst>
          </p:cNvPr>
          <p:cNvSpPr txBox="1"/>
          <p:nvPr/>
        </p:nvSpPr>
        <p:spPr>
          <a:xfrm>
            <a:off x="6433474" y="0"/>
            <a:ext cx="6094602" cy="1140569"/>
          </a:xfrm>
          <a:prstGeom prst="rect">
            <a:avLst/>
          </a:prstGeom>
          <a:noFill/>
        </p:spPr>
        <p:txBody>
          <a:bodyPr wrap="square" lIns="91440" tIns="45720" rIns="91440" bIns="45720" anchor="t">
            <a:spAutoFit/>
          </a:bodyPr>
          <a:lstStyle/>
          <a:p>
            <a:pPr marL="0" marR="0" algn="ctr">
              <a:lnSpc>
                <a:spcPct val="107000"/>
              </a:lnSpc>
              <a:spcBef>
                <a:spcPts val="0"/>
              </a:spcBef>
              <a:spcAft>
                <a:spcPts val="800"/>
              </a:spcAft>
            </a:pPr>
            <a:endParaRPr lang="en-US"/>
          </a:p>
          <a:p>
            <a:pPr>
              <a:lnSpc>
                <a:spcPct val="107000"/>
              </a:lnSpc>
              <a:spcAft>
                <a:spcPts val="800"/>
              </a:spcAft>
            </a:pPr>
            <a:r>
              <a:rPr lang="en-US" sz="1600" b="1" u="sng" dirty="0">
                <a:ea typeface="+mn-lt"/>
                <a:cs typeface="+mn-lt"/>
              </a:rPr>
              <a:t>Cornerstone Roofing &amp; Gutter</a:t>
            </a:r>
            <a:r>
              <a:rPr lang="en-US" sz="1600" dirty="0">
                <a:ea typeface="+mn-lt"/>
                <a:cs typeface="+mn-lt"/>
              </a:rPr>
              <a:t> </a:t>
            </a:r>
            <a:endParaRPr lang="en-US" sz="1600" dirty="0">
              <a:cs typeface="Calibri"/>
            </a:endParaRPr>
          </a:p>
          <a:p>
            <a:pPr>
              <a:lnSpc>
                <a:spcPct val="107000"/>
              </a:lnSpc>
              <a:spcAft>
                <a:spcPts val="800"/>
              </a:spcAft>
            </a:pPr>
            <a:r>
              <a:rPr lang="en-US" sz="1800" i="1" dirty="0">
                <a:effectLst/>
                <a:ea typeface="+mn-lt"/>
                <a:cs typeface="+mn-lt"/>
                <a:hlinkClick r:id="rId2"/>
              </a:rPr>
              <a:t>https://www.</a:t>
            </a:r>
            <a:r>
              <a:rPr lang="en-US" i="1" dirty="0">
                <a:ea typeface="+mn-lt"/>
                <a:cs typeface="+mn-lt"/>
                <a:hlinkClick r:id="rId2"/>
              </a:rPr>
              <a:t>cornerstoneroof</a:t>
            </a:r>
            <a:r>
              <a:rPr lang="en-US" sz="1800" i="1" dirty="0">
                <a:effectLst/>
                <a:ea typeface="+mn-lt"/>
                <a:cs typeface="+mn-lt"/>
                <a:hlinkClick r:id="rId2"/>
              </a:rPr>
              <a:t>.com</a:t>
            </a:r>
            <a:r>
              <a:rPr lang="en-US" i="1" dirty="0">
                <a:ea typeface="+mn-lt"/>
                <a:cs typeface="+mn-lt"/>
              </a:rPr>
              <a:t> </a:t>
            </a:r>
            <a:endParaRPr lang="en-US" i="1" dirty="0">
              <a:cs typeface="Calibri"/>
            </a:endParaRPr>
          </a:p>
        </p:txBody>
      </p:sp>
      <p:sp>
        <p:nvSpPr>
          <p:cNvPr id="11" name="TextBox 10">
            <a:extLst>
              <a:ext uri="{FF2B5EF4-FFF2-40B4-BE49-F238E27FC236}">
                <a16:creationId xmlns:a16="http://schemas.microsoft.com/office/drawing/2014/main" id="{C288A8FD-53C4-442D-B631-B52B86F87116}"/>
              </a:ext>
            </a:extLst>
          </p:cNvPr>
          <p:cNvSpPr txBox="1"/>
          <p:nvPr/>
        </p:nvSpPr>
        <p:spPr>
          <a:xfrm>
            <a:off x="311622" y="1129460"/>
            <a:ext cx="5085103" cy="2644378"/>
          </a:xfrm>
          <a:prstGeom prst="rect">
            <a:avLst/>
          </a:prstGeom>
          <a:noFill/>
        </p:spPr>
        <p:txBody>
          <a:bodyPr wrap="square" lIns="91440" tIns="45720" rIns="91440" bIns="45720" anchor="t">
            <a:spAutoFit/>
          </a:bodyPr>
          <a:lstStyle/>
          <a:p>
            <a:pPr>
              <a:lnSpc>
                <a:spcPct val="107000"/>
              </a:lnSpc>
              <a:spcAft>
                <a:spcPts val="800"/>
              </a:spcAft>
            </a:pPr>
            <a:r>
              <a:rPr lang="en-US" sz="1400" b="1" dirty="0">
                <a:latin typeface="Calibri"/>
                <a:ea typeface="Calibri"/>
                <a:cs typeface="Calibri"/>
              </a:rPr>
              <a:t>Goal:</a:t>
            </a:r>
            <a:r>
              <a:rPr lang="en-US" sz="1400" dirty="0">
                <a:latin typeface="Calibri"/>
                <a:ea typeface="Calibri"/>
                <a:cs typeface="Calibri"/>
              </a:rPr>
              <a:t>  He needs to</a:t>
            </a:r>
            <a:r>
              <a:rPr lang="en-US" sz="1400" b="1" dirty="0">
                <a:solidFill>
                  <a:srgbClr val="C00000"/>
                </a:solidFill>
                <a:latin typeface="Calibri"/>
                <a:ea typeface="Calibri"/>
                <a:cs typeface="Calibri"/>
              </a:rPr>
              <a:t> increase an additional 10 leads per month</a:t>
            </a:r>
            <a:r>
              <a:rPr lang="en-US" sz="1400" dirty="0">
                <a:latin typeface="Calibri"/>
                <a:ea typeface="Calibri"/>
                <a:cs typeface="Calibri"/>
              </a:rPr>
              <a:t>. </a:t>
            </a:r>
            <a:endParaRPr lang="en-US" dirty="0"/>
          </a:p>
          <a:p>
            <a:pPr>
              <a:lnSpc>
                <a:spcPct val="107000"/>
              </a:lnSpc>
              <a:spcAft>
                <a:spcPts val="800"/>
              </a:spcAft>
            </a:pPr>
            <a:r>
              <a:rPr lang="en-US" sz="1400" b="1" u="sng" dirty="0">
                <a:latin typeface="Calibri"/>
                <a:ea typeface="Calibri"/>
                <a:cs typeface="Calibri"/>
              </a:rPr>
              <a:t>KPI</a:t>
            </a:r>
            <a:r>
              <a:rPr lang="en-US" sz="1400" b="1" u="sng" dirty="0">
                <a:effectLst/>
                <a:latin typeface="Calibri"/>
                <a:ea typeface="Calibri"/>
                <a:cs typeface="Calibri"/>
              </a:rPr>
              <a:t>:</a:t>
            </a:r>
            <a:r>
              <a:rPr lang="en-US" sz="1400" b="1" dirty="0">
                <a:latin typeface="Calibri"/>
                <a:ea typeface="Calibri"/>
                <a:cs typeface="Calibri"/>
              </a:rPr>
              <a:t> </a:t>
            </a:r>
            <a:r>
              <a:rPr lang="en-US" sz="1400" dirty="0">
                <a:latin typeface="Calibri"/>
                <a:ea typeface="Calibri"/>
                <a:cs typeface="Calibri"/>
              </a:rPr>
              <a:t> </a:t>
            </a:r>
            <a:endParaRPr lang="en-US" sz="1400" dirty="0">
              <a:effectLst/>
              <a:latin typeface="Calibri"/>
              <a:ea typeface="Calibri"/>
              <a:cs typeface="Calibri"/>
            </a:endParaRPr>
          </a:p>
          <a:p>
            <a:pPr>
              <a:lnSpc>
                <a:spcPct val="107000"/>
              </a:lnSpc>
              <a:spcAft>
                <a:spcPts val="800"/>
              </a:spcAft>
            </a:pPr>
            <a:r>
              <a:rPr lang="en-US" sz="1400" b="1" u="sng" dirty="0">
                <a:latin typeface="Calibri"/>
                <a:ea typeface="Calibri"/>
                <a:cs typeface="Calibri"/>
              </a:rPr>
              <a:t>Audience:</a:t>
            </a:r>
            <a:r>
              <a:rPr lang="en-US" sz="1400" b="1" dirty="0">
                <a:latin typeface="Calibri"/>
                <a:ea typeface="Calibri"/>
                <a:cs typeface="Calibri"/>
              </a:rPr>
              <a:t> </a:t>
            </a:r>
            <a:endParaRPr lang="en-US" sz="1400" dirty="0">
              <a:effectLst/>
              <a:latin typeface="Calibri" panose="020F0502020204030204" pitchFamily="34" charset="0"/>
              <a:ea typeface="Calibri" panose="020F0502020204030204" pitchFamily="34" charset="0"/>
              <a:cs typeface="Calibri"/>
            </a:endParaRPr>
          </a:p>
          <a:p>
            <a:pPr>
              <a:lnSpc>
                <a:spcPct val="107000"/>
              </a:lnSpc>
              <a:spcAft>
                <a:spcPts val="800"/>
              </a:spcAft>
            </a:pPr>
            <a:r>
              <a:rPr lang="en-US" sz="1400" b="1" u="sng" dirty="0">
                <a:latin typeface="Calibri"/>
                <a:ea typeface="Calibri"/>
                <a:cs typeface="Calibri"/>
              </a:rPr>
              <a:t>Geo:</a:t>
            </a:r>
            <a:r>
              <a:rPr lang="en-US" sz="1400" dirty="0">
                <a:latin typeface="Calibri"/>
                <a:ea typeface="Calibri"/>
                <a:cs typeface="Calibri"/>
              </a:rPr>
              <a:t> </a:t>
            </a:r>
            <a:endParaRPr lang="en-US" sz="1400" b="1" dirty="0">
              <a:solidFill>
                <a:srgbClr val="C00000"/>
              </a:solidFill>
              <a:latin typeface="Calibri"/>
              <a:ea typeface="Calibri"/>
              <a:cs typeface="Calibri"/>
            </a:endParaRPr>
          </a:p>
          <a:p>
            <a:pPr>
              <a:lnSpc>
                <a:spcPct val="107000"/>
              </a:lnSpc>
              <a:spcAft>
                <a:spcPts val="800"/>
              </a:spcAft>
            </a:pPr>
            <a:r>
              <a:rPr lang="en-US" sz="1400" b="1" u="sng" dirty="0">
                <a:latin typeface="Calibri"/>
                <a:ea typeface="Calibri"/>
                <a:cs typeface="Calibri"/>
              </a:rPr>
              <a:t>Current Marketing:</a:t>
            </a:r>
            <a:endParaRPr lang="en-US" sz="1400" dirty="0">
              <a:ea typeface="+mn-lt"/>
              <a:cs typeface="+mn-lt"/>
            </a:endParaRPr>
          </a:p>
          <a:p>
            <a:pPr>
              <a:lnSpc>
                <a:spcPct val="107000"/>
              </a:lnSpc>
              <a:spcAft>
                <a:spcPts val="800"/>
              </a:spcAft>
            </a:pPr>
            <a:endParaRPr lang="en-US" sz="1400" dirty="0">
              <a:ea typeface="Calibri" panose="020F0502020204030204"/>
              <a:cs typeface="Calibri" panose="020F0502020204030204"/>
            </a:endParaRPr>
          </a:p>
          <a:p>
            <a:pPr>
              <a:lnSpc>
                <a:spcPct val="107000"/>
              </a:lnSpc>
              <a:spcAft>
                <a:spcPts val="800"/>
              </a:spcAft>
            </a:pPr>
            <a:endParaRPr lang="en-US" sz="1400" dirty="0">
              <a:effectLst/>
              <a:latin typeface="Calibri"/>
              <a:ea typeface="Calibri"/>
              <a:cs typeface="Calibri"/>
            </a:endParaRP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Calibri"/>
            </a:endParaRPr>
          </a:p>
        </p:txBody>
      </p:sp>
      <p:cxnSp>
        <p:nvCxnSpPr>
          <p:cNvPr id="14" name="Straight Connector 13">
            <a:extLst>
              <a:ext uri="{FF2B5EF4-FFF2-40B4-BE49-F238E27FC236}">
                <a16:creationId xmlns:a16="http://schemas.microsoft.com/office/drawing/2014/main" id="{68C5458C-A6A6-40F7-B6C6-9229D9A65D19}"/>
              </a:ext>
            </a:extLst>
          </p:cNvPr>
          <p:cNvCxnSpPr/>
          <p:nvPr/>
        </p:nvCxnSpPr>
        <p:spPr>
          <a:xfrm>
            <a:off x="5922236" y="1124813"/>
            <a:ext cx="0" cy="511785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6072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CEBA6-7CFC-F868-C509-52BA9532BE6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EB31641-3C32-CC57-C95B-8B7005B5E3D3}"/>
              </a:ext>
            </a:extLst>
          </p:cNvPr>
          <p:cNvSpPr txBox="1"/>
          <p:nvPr/>
        </p:nvSpPr>
        <p:spPr>
          <a:xfrm>
            <a:off x="453006" y="327171"/>
            <a:ext cx="3310586" cy="646331"/>
          </a:xfrm>
          <a:prstGeom prst="rect">
            <a:avLst/>
          </a:prstGeom>
          <a:noFill/>
        </p:spPr>
        <p:txBody>
          <a:bodyPr wrap="none" lIns="91440" tIns="45720" rIns="91440" bIns="45720" rtlCol="0" anchor="t">
            <a:spAutoFit/>
          </a:bodyPr>
          <a:lstStyle/>
          <a:p>
            <a:r>
              <a:rPr lang="en-US" sz="3600" b="1" dirty="0"/>
              <a:t>#2 – Get The KPI</a:t>
            </a:r>
          </a:p>
        </p:txBody>
      </p:sp>
      <p:sp>
        <p:nvSpPr>
          <p:cNvPr id="10" name="TextBox 9">
            <a:extLst>
              <a:ext uri="{FF2B5EF4-FFF2-40B4-BE49-F238E27FC236}">
                <a16:creationId xmlns:a16="http://schemas.microsoft.com/office/drawing/2014/main" id="{21C6E0E0-2DCF-0654-17A0-1A5C18C5D0D4}"/>
              </a:ext>
            </a:extLst>
          </p:cNvPr>
          <p:cNvSpPr txBox="1"/>
          <p:nvPr/>
        </p:nvSpPr>
        <p:spPr>
          <a:xfrm>
            <a:off x="881718" y="3214158"/>
            <a:ext cx="5519082" cy="3930050"/>
          </a:xfrm>
          <a:prstGeom prst="rect">
            <a:avLst/>
          </a:prstGeom>
          <a:noFill/>
        </p:spPr>
        <p:txBody>
          <a:bodyPr wrap="square" lIns="91440" tIns="45720" rIns="91440" bIns="45720" anchor="t">
            <a:spAutoFit/>
          </a:bodyPr>
          <a:lstStyle/>
          <a:p>
            <a:pPr>
              <a:lnSpc>
                <a:spcPct val="107000"/>
              </a:lnSpc>
              <a:spcAft>
                <a:spcPts val="800"/>
              </a:spcAft>
            </a:pPr>
            <a:r>
              <a:rPr lang="en-US" sz="1500" b="1" u="sng" dirty="0">
                <a:latin typeface="Arial"/>
                <a:ea typeface="Calibri"/>
                <a:cs typeface="Arial"/>
              </a:rPr>
              <a:t>Common KPIs:</a:t>
            </a:r>
            <a:endParaRPr lang="en-US" sz="1500" b="1" u="sng" dirty="0">
              <a:latin typeface="Arial"/>
              <a:ea typeface="Calibri" panose="020F0502020204030204" pitchFamily="34" charset="0"/>
              <a:cs typeface="Arial"/>
            </a:endParaRPr>
          </a:p>
          <a:p>
            <a:pPr marL="285750" indent="-285750">
              <a:spcAft>
                <a:spcPts val="800"/>
              </a:spcAft>
              <a:buFont typeface="Arial" panose="020B0604020202020204" pitchFamily="34" charset="0"/>
              <a:buChar char="•"/>
            </a:pPr>
            <a:r>
              <a:rPr lang="en-US" sz="1500" dirty="0">
                <a:latin typeface="Arial"/>
                <a:ea typeface="Calibri"/>
                <a:cs typeface="Arial"/>
              </a:rPr>
              <a:t>Store Visit (Foot Traffic)</a:t>
            </a:r>
          </a:p>
          <a:p>
            <a:pPr marL="285750" indent="-285750">
              <a:spcAft>
                <a:spcPts val="800"/>
              </a:spcAft>
              <a:buFont typeface="Arial" panose="020B0604020202020204" pitchFamily="34" charset="0"/>
              <a:buChar char="•"/>
            </a:pPr>
            <a:r>
              <a:rPr lang="en-US" sz="1500" dirty="0">
                <a:latin typeface="Arial"/>
                <a:ea typeface="Calibri"/>
                <a:cs typeface="Arial"/>
              </a:rPr>
              <a:t>Increased Site Traffic</a:t>
            </a:r>
          </a:p>
          <a:p>
            <a:pPr marL="285750" indent="-285750">
              <a:spcAft>
                <a:spcPts val="800"/>
              </a:spcAft>
              <a:buFont typeface="Arial" panose="020B0604020202020204" pitchFamily="34" charset="0"/>
              <a:buChar char="•"/>
            </a:pPr>
            <a:r>
              <a:rPr lang="en-US" sz="1500" dirty="0">
                <a:latin typeface="Arial"/>
                <a:ea typeface="Calibri"/>
                <a:cs typeface="Arial"/>
              </a:rPr>
              <a:t>Video Completions</a:t>
            </a:r>
          </a:p>
          <a:p>
            <a:pPr marL="285750" indent="-285750">
              <a:spcAft>
                <a:spcPts val="800"/>
              </a:spcAft>
              <a:buFont typeface="Arial" panose="020B0604020202020204" pitchFamily="34" charset="0"/>
              <a:buChar char="•"/>
            </a:pPr>
            <a:r>
              <a:rPr lang="en-US" sz="1500" dirty="0">
                <a:latin typeface="Arial"/>
                <a:ea typeface="Calibri"/>
                <a:cs typeface="Arial"/>
              </a:rPr>
              <a:t>Site Visit Conversions (SVC)</a:t>
            </a:r>
          </a:p>
          <a:p>
            <a:pPr marL="1200150" lvl="2" indent="-285750">
              <a:spcAft>
                <a:spcPts val="800"/>
              </a:spcAft>
              <a:buFont typeface="Arial" panose="020B0604020202020204" pitchFamily="34" charset="0"/>
              <a:buChar char="•"/>
            </a:pPr>
            <a:r>
              <a:rPr lang="en-US" sz="1500" i="1" dirty="0">
                <a:latin typeface="Arial"/>
                <a:ea typeface="Calibri"/>
                <a:cs typeface="Arial"/>
              </a:rPr>
              <a:t>A SVC conversion occurs when a user receives a display ad they </a:t>
            </a:r>
            <a:r>
              <a:rPr lang="en-US" sz="1500" b="1" i="1" dirty="0">
                <a:latin typeface="Arial"/>
                <a:ea typeface="Calibri"/>
                <a:cs typeface="Arial"/>
              </a:rPr>
              <a:t>DON’T click </a:t>
            </a:r>
            <a:r>
              <a:rPr lang="en-US" sz="1500" i="1" dirty="0">
                <a:latin typeface="Arial"/>
                <a:ea typeface="Calibri"/>
                <a:cs typeface="Arial"/>
              </a:rPr>
              <a:t>however that same devices visits your website within 30-days later.  This is a measure of branding or delayed consumer response.</a:t>
            </a:r>
            <a:endParaRPr lang="en-US" sz="1500" i="1" dirty="0">
              <a:latin typeface="Arial"/>
              <a:ea typeface="Calibri" panose="020F0502020204030204" pitchFamily="34" charset="0"/>
              <a:cs typeface="Arial"/>
            </a:endParaRPr>
          </a:p>
          <a:p>
            <a:pPr marL="285750" indent="-285750">
              <a:spcAft>
                <a:spcPts val="800"/>
              </a:spcAft>
              <a:buFont typeface="Arial" panose="020B0604020202020204" pitchFamily="34" charset="0"/>
              <a:buChar char="•"/>
            </a:pPr>
            <a:endParaRPr lang="en-US" sz="1500" i="1" dirty="0">
              <a:latin typeface="Arial"/>
              <a:ea typeface="Calibri" panose="020F0502020204030204" pitchFamily="34" charset="0"/>
              <a:cs typeface="Arial"/>
            </a:endParaRPr>
          </a:p>
          <a:p>
            <a:pPr>
              <a:spcAft>
                <a:spcPts val="800"/>
              </a:spcAft>
            </a:pPr>
            <a:endParaRPr lang="en-US" sz="1500" i="1" dirty="0">
              <a:latin typeface="Arial"/>
              <a:ea typeface="Calibri" panose="020F0502020204030204" pitchFamily="34" charset="0"/>
              <a:cs typeface="Arial"/>
            </a:endParaRPr>
          </a:p>
          <a:p>
            <a:pPr marL="285750" indent="-285750">
              <a:spcAft>
                <a:spcPts val="800"/>
              </a:spcAft>
              <a:buFont typeface="Arial" panose="020B0604020202020204" pitchFamily="34" charset="0"/>
              <a:buChar char="•"/>
            </a:pPr>
            <a:endParaRPr lang="en-US" sz="1500" i="1" dirty="0">
              <a:latin typeface="Arial"/>
              <a:ea typeface="Calibri" panose="020F0502020204030204" pitchFamily="34" charset="0"/>
              <a:cs typeface="Arial"/>
            </a:endParaRPr>
          </a:p>
        </p:txBody>
      </p:sp>
      <p:pic>
        <p:nvPicPr>
          <p:cNvPr id="3" name="Picture 4" descr="BLACK + DECKER BDHT36153 5 Meter Measuring Tape - Shaya &amp; Azar">
            <a:extLst>
              <a:ext uri="{FF2B5EF4-FFF2-40B4-BE49-F238E27FC236}">
                <a16:creationId xmlns:a16="http://schemas.microsoft.com/office/drawing/2014/main" id="{40556955-CBDF-2C0A-05C1-FC5B0D50E1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9067" y="4690533"/>
            <a:ext cx="1972733" cy="19727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BLACK + DECKER BDHT36153 5 Meter Measuring Tape - Shaya &amp; Azar">
            <a:extLst>
              <a:ext uri="{FF2B5EF4-FFF2-40B4-BE49-F238E27FC236}">
                <a16:creationId xmlns:a16="http://schemas.microsoft.com/office/drawing/2014/main" id="{89AED3DC-4012-7401-AB8C-51F911FA5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4317" y="4804833"/>
            <a:ext cx="1972733" cy="197273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AC4AD11-7E13-0DE9-1E30-C385C1509105}"/>
              </a:ext>
            </a:extLst>
          </p:cNvPr>
          <p:cNvSpPr txBox="1"/>
          <p:nvPr/>
        </p:nvSpPr>
        <p:spPr>
          <a:xfrm>
            <a:off x="573358" y="1385307"/>
            <a:ext cx="1046867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a:latin typeface="Arial"/>
                <a:cs typeface="Arial"/>
              </a:rPr>
              <a:t>Most business owners won't be happy with you just bringing in more site traffic as a KPI.  Even less will be happy with Awareness as the KPI. The</a:t>
            </a:r>
            <a:r>
              <a:rPr lang="en-US" sz="1500" b="1" dirty="0">
                <a:latin typeface="Arial"/>
                <a:cs typeface="Arial"/>
              </a:rPr>
              <a:t> KPI</a:t>
            </a:r>
            <a:r>
              <a:rPr lang="en-US" sz="1500" dirty="0">
                <a:latin typeface="Arial"/>
                <a:cs typeface="Arial"/>
              </a:rPr>
              <a:t> will become your </a:t>
            </a:r>
            <a:r>
              <a:rPr lang="en-US" sz="1500" b="1" dirty="0">
                <a:solidFill>
                  <a:srgbClr val="C00000"/>
                </a:solidFill>
                <a:latin typeface="Arial"/>
                <a:cs typeface="Arial"/>
              </a:rPr>
              <a:t>“North Star”</a:t>
            </a:r>
            <a:r>
              <a:rPr lang="en-US" sz="1500" dirty="0">
                <a:latin typeface="Arial"/>
                <a:cs typeface="Arial"/>
              </a:rPr>
              <a:t> as you repeatedly meet with your client to talk about progress.  </a:t>
            </a:r>
            <a:endParaRPr lang="en-US" sz="1500" dirty="0">
              <a:latin typeface="Arial"/>
              <a:ea typeface="Calibri"/>
              <a:cs typeface="Arial"/>
            </a:endParaRPr>
          </a:p>
          <a:p>
            <a:endParaRPr lang="en-US" sz="1500" dirty="0">
              <a:latin typeface="Arial"/>
              <a:ea typeface="Calibri"/>
              <a:cs typeface="Arial"/>
            </a:endParaRPr>
          </a:p>
          <a:p>
            <a:r>
              <a:rPr lang="en-US" sz="1500" b="1" dirty="0">
                <a:latin typeface="Arial"/>
                <a:ea typeface="Calibri"/>
                <a:cs typeface="Arial"/>
              </a:rPr>
              <a:t>Consider:</a:t>
            </a:r>
            <a:r>
              <a:rPr lang="en-US" sz="1500" dirty="0">
                <a:latin typeface="Arial"/>
                <a:ea typeface="Calibri"/>
                <a:cs typeface="Arial"/>
              </a:rPr>
              <a:t> </a:t>
            </a:r>
            <a:r>
              <a:rPr lang="en-US" sz="1500" i="1" dirty="0">
                <a:latin typeface="Arial"/>
                <a:ea typeface="Calibri"/>
                <a:cs typeface="Arial"/>
              </a:rPr>
              <a:t>"Cool with our north start being (goal) what is the best way to measure progress along the way?  (If possible)  In my experience the best way to measure is..."</a:t>
            </a:r>
          </a:p>
        </p:txBody>
      </p:sp>
      <p:sp>
        <p:nvSpPr>
          <p:cNvPr id="14" name="Arrow: Left 13">
            <a:extLst>
              <a:ext uri="{FF2B5EF4-FFF2-40B4-BE49-F238E27FC236}">
                <a16:creationId xmlns:a16="http://schemas.microsoft.com/office/drawing/2014/main" id="{7A3EAF19-F03B-F45B-2BEF-727FF8DB7D58}"/>
              </a:ext>
            </a:extLst>
          </p:cNvPr>
          <p:cNvSpPr/>
          <p:nvPr/>
        </p:nvSpPr>
        <p:spPr>
          <a:xfrm>
            <a:off x="6313603" y="2925801"/>
            <a:ext cx="4295775" cy="29527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latin typeface="Arial"/>
                <a:ea typeface="Calibri"/>
                <a:cs typeface="Arial"/>
              </a:rPr>
              <a:t>These are your most common </a:t>
            </a:r>
            <a:r>
              <a:rPr lang="en-US" b="1" i="1" dirty="0">
                <a:latin typeface="Arial"/>
                <a:ea typeface="Calibri"/>
                <a:cs typeface="Arial"/>
              </a:rPr>
              <a:t>and measurable</a:t>
            </a:r>
            <a:r>
              <a:rPr lang="en-US" dirty="0">
                <a:latin typeface="Arial"/>
                <a:ea typeface="Calibri"/>
                <a:cs typeface="Arial"/>
              </a:rPr>
              <a:t> KPIs.  </a:t>
            </a:r>
            <a:endParaRPr lang="en-US">
              <a:latin typeface="Arial"/>
              <a:ea typeface="Calibri" panose="020F0502020204030204"/>
              <a:cs typeface="Arial"/>
            </a:endParaRPr>
          </a:p>
        </p:txBody>
      </p:sp>
      <p:sp>
        <p:nvSpPr>
          <p:cNvPr id="4" name="TextBox 3">
            <a:extLst>
              <a:ext uri="{FF2B5EF4-FFF2-40B4-BE49-F238E27FC236}">
                <a16:creationId xmlns:a16="http://schemas.microsoft.com/office/drawing/2014/main" id="{0A123B1F-3CE3-F1B4-534F-C182C67A0C2C}"/>
              </a:ext>
            </a:extLst>
          </p:cNvPr>
          <p:cNvSpPr txBox="1"/>
          <p:nvPr/>
        </p:nvSpPr>
        <p:spPr>
          <a:xfrm>
            <a:off x="542692" y="979449"/>
            <a:ext cx="810507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dirty="0">
                <a:solidFill>
                  <a:srgbClr val="808080"/>
                </a:solidFill>
                <a:highlight>
                  <a:srgbClr val="F5F5F5"/>
                </a:highlight>
                <a:latin typeface="Arial"/>
                <a:cs typeface="Segoe UI"/>
              </a:rPr>
              <a:t>​</a:t>
            </a:r>
            <a:r>
              <a:rPr lang="en-US" sz="1500" dirty="0">
                <a:latin typeface="Arial"/>
                <a:cs typeface="Segoe UI"/>
              </a:rPr>
              <a:t>A </a:t>
            </a:r>
            <a:r>
              <a:rPr lang="en-US" sz="1500" b="1" dirty="0">
                <a:latin typeface="Arial"/>
                <a:cs typeface="Segoe UI"/>
              </a:rPr>
              <a:t>Key Performance Indicator (KPI)</a:t>
            </a:r>
            <a:r>
              <a:rPr lang="en-US" sz="1500" dirty="0">
                <a:latin typeface="Arial"/>
                <a:cs typeface="Segoe UI"/>
              </a:rPr>
              <a:t> is HOW we are going to measure progress to a goal.</a:t>
            </a:r>
            <a:r>
              <a:rPr lang="en-US" sz="1500" dirty="0">
                <a:solidFill>
                  <a:srgbClr val="808080"/>
                </a:solidFill>
                <a:latin typeface="Arial"/>
                <a:cs typeface="Segoe UI"/>
              </a:rPr>
              <a:t>​</a:t>
            </a:r>
            <a:endParaRPr lang="en-US"/>
          </a:p>
          <a:p>
            <a:endParaRPr lang="en-US" sz="1500" dirty="0">
              <a:latin typeface="Arial"/>
              <a:cs typeface="Segoe UI"/>
            </a:endParaRPr>
          </a:p>
        </p:txBody>
      </p:sp>
    </p:spTree>
    <p:extLst>
      <p:ext uri="{BB962C8B-B14F-4D97-AF65-F5344CB8AC3E}">
        <p14:creationId xmlns:p14="http://schemas.microsoft.com/office/powerpoint/2010/main" val="97687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71E65E-EF49-4484-B911-F3BD4C115520}"/>
              </a:ext>
            </a:extLst>
          </p:cNvPr>
          <p:cNvSpPr txBox="1"/>
          <p:nvPr/>
        </p:nvSpPr>
        <p:spPr>
          <a:xfrm>
            <a:off x="453006" y="327171"/>
            <a:ext cx="4983865" cy="646331"/>
          </a:xfrm>
          <a:prstGeom prst="rect">
            <a:avLst/>
          </a:prstGeom>
          <a:noFill/>
        </p:spPr>
        <p:txBody>
          <a:bodyPr wrap="none" rtlCol="0">
            <a:spAutoFit/>
          </a:bodyPr>
          <a:lstStyle/>
          <a:p>
            <a:r>
              <a:rPr lang="en-US" sz="3600" b="1"/>
              <a:t>Discovery Meeting Notes</a:t>
            </a:r>
          </a:p>
        </p:txBody>
      </p:sp>
      <p:sp>
        <p:nvSpPr>
          <p:cNvPr id="9" name="TextBox 8">
            <a:extLst>
              <a:ext uri="{FF2B5EF4-FFF2-40B4-BE49-F238E27FC236}">
                <a16:creationId xmlns:a16="http://schemas.microsoft.com/office/drawing/2014/main" id="{F1CBB184-BA26-48E9-B184-5571F4499239}"/>
              </a:ext>
            </a:extLst>
          </p:cNvPr>
          <p:cNvSpPr txBox="1"/>
          <p:nvPr/>
        </p:nvSpPr>
        <p:spPr>
          <a:xfrm>
            <a:off x="6433474" y="0"/>
            <a:ext cx="6094602" cy="1140569"/>
          </a:xfrm>
          <a:prstGeom prst="rect">
            <a:avLst/>
          </a:prstGeom>
          <a:noFill/>
        </p:spPr>
        <p:txBody>
          <a:bodyPr wrap="square" lIns="91440" tIns="45720" rIns="91440" bIns="45720" anchor="t">
            <a:spAutoFit/>
          </a:bodyPr>
          <a:lstStyle/>
          <a:p>
            <a:pPr marL="0" marR="0" algn="ctr">
              <a:lnSpc>
                <a:spcPct val="107000"/>
              </a:lnSpc>
              <a:spcBef>
                <a:spcPts val="0"/>
              </a:spcBef>
              <a:spcAft>
                <a:spcPts val="800"/>
              </a:spcAft>
            </a:pPr>
            <a:endParaRPr lang="en-US"/>
          </a:p>
          <a:p>
            <a:pPr>
              <a:lnSpc>
                <a:spcPct val="107000"/>
              </a:lnSpc>
              <a:spcAft>
                <a:spcPts val="800"/>
              </a:spcAft>
            </a:pPr>
            <a:r>
              <a:rPr lang="en-US" sz="1600" b="1" u="sng" dirty="0">
                <a:ea typeface="+mn-lt"/>
                <a:cs typeface="+mn-lt"/>
              </a:rPr>
              <a:t>Cornerstone Roofing &amp; Gutter</a:t>
            </a:r>
            <a:r>
              <a:rPr lang="en-US" sz="1600" dirty="0">
                <a:ea typeface="+mn-lt"/>
                <a:cs typeface="+mn-lt"/>
              </a:rPr>
              <a:t> </a:t>
            </a:r>
            <a:endParaRPr lang="en-US" sz="1600" dirty="0">
              <a:cs typeface="Calibri"/>
            </a:endParaRPr>
          </a:p>
          <a:p>
            <a:pPr>
              <a:lnSpc>
                <a:spcPct val="107000"/>
              </a:lnSpc>
              <a:spcAft>
                <a:spcPts val="800"/>
              </a:spcAft>
            </a:pPr>
            <a:r>
              <a:rPr lang="en-US" sz="1800" i="1" dirty="0">
                <a:effectLst/>
                <a:ea typeface="+mn-lt"/>
                <a:cs typeface="+mn-lt"/>
                <a:hlinkClick r:id="rId2"/>
              </a:rPr>
              <a:t>https://www.</a:t>
            </a:r>
            <a:r>
              <a:rPr lang="en-US" i="1" dirty="0">
                <a:ea typeface="+mn-lt"/>
                <a:cs typeface="+mn-lt"/>
                <a:hlinkClick r:id="rId2"/>
              </a:rPr>
              <a:t>cornerstoneroof</a:t>
            </a:r>
            <a:r>
              <a:rPr lang="en-US" sz="1800" i="1" dirty="0">
                <a:effectLst/>
                <a:ea typeface="+mn-lt"/>
                <a:cs typeface="+mn-lt"/>
                <a:hlinkClick r:id="rId2"/>
              </a:rPr>
              <a:t>.com</a:t>
            </a:r>
            <a:r>
              <a:rPr lang="en-US" i="1" dirty="0">
                <a:ea typeface="+mn-lt"/>
                <a:cs typeface="+mn-lt"/>
              </a:rPr>
              <a:t> </a:t>
            </a:r>
            <a:endParaRPr lang="en-US" i="1" dirty="0">
              <a:cs typeface="Calibri"/>
            </a:endParaRPr>
          </a:p>
        </p:txBody>
      </p:sp>
      <p:sp>
        <p:nvSpPr>
          <p:cNvPr id="11" name="TextBox 10">
            <a:extLst>
              <a:ext uri="{FF2B5EF4-FFF2-40B4-BE49-F238E27FC236}">
                <a16:creationId xmlns:a16="http://schemas.microsoft.com/office/drawing/2014/main" id="{C288A8FD-53C4-442D-B631-B52B86F87116}"/>
              </a:ext>
            </a:extLst>
          </p:cNvPr>
          <p:cNvSpPr txBox="1"/>
          <p:nvPr/>
        </p:nvSpPr>
        <p:spPr>
          <a:xfrm>
            <a:off x="311622" y="1129460"/>
            <a:ext cx="5275603" cy="2644378"/>
          </a:xfrm>
          <a:prstGeom prst="rect">
            <a:avLst/>
          </a:prstGeom>
          <a:noFill/>
        </p:spPr>
        <p:txBody>
          <a:bodyPr wrap="square" lIns="91440" tIns="45720" rIns="91440" bIns="45720" anchor="t">
            <a:spAutoFit/>
          </a:bodyPr>
          <a:lstStyle/>
          <a:p>
            <a:pPr>
              <a:lnSpc>
                <a:spcPct val="107000"/>
              </a:lnSpc>
              <a:spcAft>
                <a:spcPts val="800"/>
              </a:spcAft>
            </a:pPr>
            <a:r>
              <a:rPr lang="en-US" sz="1400" b="1" dirty="0">
                <a:latin typeface="Calibri"/>
                <a:ea typeface="Calibri"/>
                <a:cs typeface="Calibri"/>
              </a:rPr>
              <a:t>Goal:</a:t>
            </a:r>
            <a:r>
              <a:rPr lang="en-US" sz="1400" dirty="0">
                <a:latin typeface="Calibri"/>
                <a:ea typeface="Calibri"/>
                <a:cs typeface="Calibri"/>
              </a:rPr>
              <a:t>  He needs to</a:t>
            </a:r>
            <a:r>
              <a:rPr lang="en-US" sz="1400" b="1" dirty="0">
                <a:solidFill>
                  <a:srgbClr val="C00000"/>
                </a:solidFill>
                <a:latin typeface="Calibri"/>
                <a:ea typeface="Calibri"/>
                <a:cs typeface="Calibri"/>
              </a:rPr>
              <a:t> increase my leads per month</a:t>
            </a:r>
            <a:r>
              <a:rPr lang="en-US" sz="1400" dirty="0">
                <a:latin typeface="Calibri"/>
                <a:ea typeface="Calibri"/>
                <a:cs typeface="Calibri"/>
              </a:rPr>
              <a:t>.</a:t>
            </a:r>
            <a:endParaRPr lang="en-US" sz="1400" dirty="0">
              <a:effectLst/>
              <a:latin typeface="Calibri"/>
              <a:ea typeface="Calibri"/>
              <a:cs typeface="Calibri"/>
            </a:endParaRPr>
          </a:p>
          <a:p>
            <a:pPr>
              <a:lnSpc>
                <a:spcPct val="107000"/>
              </a:lnSpc>
              <a:spcAft>
                <a:spcPts val="800"/>
              </a:spcAft>
            </a:pPr>
            <a:r>
              <a:rPr lang="en-US" sz="1400" b="1" u="sng" dirty="0">
                <a:latin typeface="Calibri"/>
                <a:ea typeface="Calibri"/>
                <a:cs typeface="Calibri"/>
              </a:rPr>
              <a:t>KPI</a:t>
            </a:r>
            <a:r>
              <a:rPr lang="en-US" sz="1400" b="1" u="sng" dirty="0">
                <a:effectLst/>
                <a:latin typeface="Calibri"/>
                <a:ea typeface="Calibri"/>
                <a:cs typeface="Calibri"/>
              </a:rPr>
              <a:t>:</a:t>
            </a:r>
            <a:r>
              <a:rPr lang="en-US" sz="1400" b="1" dirty="0">
                <a:latin typeface="Calibri"/>
                <a:ea typeface="Calibri"/>
                <a:cs typeface="Calibri"/>
              </a:rPr>
              <a:t> </a:t>
            </a:r>
            <a:r>
              <a:rPr lang="en-US" sz="1400" dirty="0">
                <a:latin typeface="Calibri"/>
                <a:ea typeface="Calibri"/>
                <a:cs typeface="Calibri"/>
              </a:rPr>
              <a:t> Leads are 90% phone calls.   </a:t>
            </a:r>
            <a:r>
              <a:rPr lang="en-US" sz="1400" b="1" dirty="0">
                <a:solidFill>
                  <a:srgbClr val="C00000"/>
                </a:solidFill>
                <a:latin typeface="Calibri"/>
                <a:ea typeface="Calibri"/>
                <a:cs typeface="Calibri"/>
              </a:rPr>
              <a:t>KPI = Increased Site Traffic</a:t>
            </a:r>
            <a:endParaRPr lang="en-US" sz="1400" b="1" dirty="0">
              <a:solidFill>
                <a:srgbClr val="C00000"/>
              </a:solidFill>
              <a:effectLst/>
              <a:latin typeface="Calibri"/>
              <a:ea typeface="Calibri"/>
              <a:cs typeface="Calibri"/>
            </a:endParaRPr>
          </a:p>
          <a:p>
            <a:pPr>
              <a:lnSpc>
                <a:spcPct val="107000"/>
              </a:lnSpc>
              <a:spcAft>
                <a:spcPts val="800"/>
              </a:spcAft>
            </a:pPr>
            <a:r>
              <a:rPr lang="en-US" sz="1400" b="1" u="sng" dirty="0">
                <a:latin typeface="Calibri"/>
                <a:ea typeface="Calibri"/>
                <a:cs typeface="Calibri"/>
              </a:rPr>
              <a:t>Audience:</a:t>
            </a:r>
            <a:r>
              <a:rPr lang="en-US" sz="1400" b="1" dirty="0">
                <a:latin typeface="Calibri"/>
                <a:ea typeface="Calibri"/>
                <a:cs typeface="Calibri"/>
              </a:rPr>
              <a:t> </a:t>
            </a:r>
            <a:endParaRPr lang="en-US" sz="1400" dirty="0">
              <a:effectLst/>
              <a:latin typeface="Calibri" panose="020F0502020204030204" pitchFamily="34" charset="0"/>
              <a:ea typeface="Calibri" panose="020F0502020204030204" pitchFamily="34" charset="0"/>
              <a:cs typeface="Calibri"/>
            </a:endParaRPr>
          </a:p>
          <a:p>
            <a:pPr>
              <a:lnSpc>
                <a:spcPct val="107000"/>
              </a:lnSpc>
              <a:spcAft>
                <a:spcPts val="800"/>
              </a:spcAft>
            </a:pPr>
            <a:r>
              <a:rPr lang="en-US" sz="1400" b="1" u="sng" dirty="0">
                <a:latin typeface="Calibri"/>
                <a:ea typeface="Calibri"/>
                <a:cs typeface="Calibri"/>
              </a:rPr>
              <a:t>Geo:</a:t>
            </a:r>
            <a:r>
              <a:rPr lang="en-US" sz="1400" dirty="0">
                <a:latin typeface="Calibri"/>
                <a:ea typeface="Calibri"/>
                <a:cs typeface="Calibri"/>
              </a:rPr>
              <a:t> </a:t>
            </a:r>
            <a:endParaRPr lang="en-US" sz="1400" b="1" dirty="0">
              <a:solidFill>
                <a:srgbClr val="C00000"/>
              </a:solidFill>
              <a:latin typeface="Calibri"/>
              <a:ea typeface="Calibri"/>
              <a:cs typeface="Calibri"/>
            </a:endParaRPr>
          </a:p>
          <a:p>
            <a:pPr>
              <a:lnSpc>
                <a:spcPct val="107000"/>
              </a:lnSpc>
              <a:spcAft>
                <a:spcPts val="800"/>
              </a:spcAft>
            </a:pPr>
            <a:r>
              <a:rPr lang="en-US" sz="1400" b="1" u="sng" dirty="0">
                <a:latin typeface="Calibri"/>
                <a:ea typeface="Calibri"/>
                <a:cs typeface="Calibri"/>
              </a:rPr>
              <a:t>Current Marketing:</a:t>
            </a:r>
            <a:endParaRPr lang="en-US" sz="1400" dirty="0">
              <a:ea typeface="+mn-lt"/>
              <a:cs typeface="+mn-lt"/>
            </a:endParaRPr>
          </a:p>
          <a:p>
            <a:pPr>
              <a:lnSpc>
                <a:spcPct val="107000"/>
              </a:lnSpc>
              <a:spcAft>
                <a:spcPts val="800"/>
              </a:spcAft>
            </a:pPr>
            <a:endParaRPr lang="en-US" sz="1400" dirty="0">
              <a:ea typeface="Calibri" panose="020F0502020204030204"/>
              <a:cs typeface="Calibri" panose="020F0502020204030204"/>
            </a:endParaRPr>
          </a:p>
          <a:p>
            <a:pPr>
              <a:lnSpc>
                <a:spcPct val="107000"/>
              </a:lnSpc>
              <a:spcAft>
                <a:spcPts val="800"/>
              </a:spcAft>
            </a:pPr>
            <a:endParaRPr lang="en-US" sz="1400" dirty="0">
              <a:effectLst/>
              <a:latin typeface="Calibri"/>
              <a:ea typeface="Calibri"/>
              <a:cs typeface="Calibri"/>
            </a:endParaRP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Calibri"/>
            </a:endParaRPr>
          </a:p>
        </p:txBody>
      </p:sp>
      <p:cxnSp>
        <p:nvCxnSpPr>
          <p:cNvPr id="14" name="Straight Connector 13">
            <a:extLst>
              <a:ext uri="{FF2B5EF4-FFF2-40B4-BE49-F238E27FC236}">
                <a16:creationId xmlns:a16="http://schemas.microsoft.com/office/drawing/2014/main" id="{68C5458C-A6A6-40F7-B6C6-9229D9A65D19}"/>
              </a:ext>
            </a:extLst>
          </p:cNvPr>
          <p:cNvCxnSpPr/>
          <p:nvPr/>
        </p:nvCxnSpPr>
        <p:spPr>
          <a:xfrm>
            <a:off x="5922236" y="1124813"/>
            <a:ext cx="0" cy="511785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758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71E65E-EF49-4484-B911-F3BD4C115520}"/>
              </a:ext>
            </a:extLst>
          </p:cNvPr>
          <p:cNvSpPr txBox="1"/>
          <p:nvPr/>
        </p:nvSpPr>
        <p:spPr>
          <a:xfrm>
            <a:off x="519681" y="355746"/>
            <a:ext cx="5073377" cy="646331"/>
          </a:xfrm>
          <a:prstGeom prst="rect">
            <a:avLst/>
          </a:prstGeom>
          <a:noFill/>
        </p:spPr>
        <p:txBody>
          <a:bodyPr wrap="none" lIns="91440" tIns="45720" rIns="91440" bIns="45720" rtlCol="0" anchor="t">
            <a:spAutoFit/>
          </a:bodyPr>
          <a:lstStyle/>
          <a:p>
            <a:r>
              <a:rPr lang="en-US" sz="3600" b="1" dirty="0"/>
              <a:t>#3 – Reveal The Audience</a:t>
            </a:r>
          </a:p>
        </p:txBody>
      </p:sp>
      <p:sp>
        <p:nvSpPr>
          <p:cNvPr id="3" name="TextBox 2">
            <a:extLst>
              <a:ext uri="{FF2B5EF4-FFF2-40B4-BE49-F238E27FC236}">
                <a16:creationId xmlns:a16="http://schemas.microsoft.com/office/drawing/2014/main" id="{E90B803F-4356-576A-48DE-56CAA0DC1240}"/>
              </a:ext>
            </a:extLst>
          </p:cNvPr>
          <p:cNvSpPr txBox="1"/>
          <p:nvPr/>
        </p:nvSpPr>
        <p:spPr>
          <a:xfrm>
            <a:off x="483567" y="1043643"/>
            <a:ext cx="10779713" cy="24733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u="sng" dirty="0">
                <a:latin typeface="Arial"/>
                <a:cs typeface="Arial"/>
              </a:rPr>
              <a:t>Define The Audience:</a:t>
            </a:r>
            <a:endParaRPr lang="en-US" sz="1500" b="1" u="sng" dirty="0">
              <a:latin typeface="Arial"/>
              <a:ea typeface="Calibri"/>
              <a:cs typeface="Arial"/>
            </a:endParaRPr>
          </a:p>
          <a:p>
            <a:r>
              <a:rPr lang="en-US" sz="1500" dirty="0">
                <a:latin typeface="Arial"/>
                <a:cs typeface="Arial"/>
              </a:rPr>
              <a:t>Figure out the right audience because audiences tie back to goals. </a:t>
            </a:r>
            <a:r>
              <a:rPr lang="en-US" sz="1500" b="1" dirty="0">
                <a:latin typeface="Arial"/>
                <a:cs typeface="Arial"/>
              </a:rPr>
              <a:t> Consultants start with what they know</a:t>
            </a:r>
            <a:r>
              <a:rPr lang="en-US" sz="1500" dirty="0">
                <a:latin typeface="Arial"/>
                <a:cs typeface="Arial"/>
              </a:rPr>
              <a:t> and then ask for help filling in the blanks.  </a:t>
            </a:r>
            <a:endParaRPr lang="en-US" sz="1500" dirty="0">
              <a:latin typeface="Arial"/>
              <a:ea typeface="Calibri"/>
              <a:cs typeface="Arial"/>
            </a:endParaRPr>
          </a:p>
          <a:p>
            <a:endParaRPr lang="en-US" sz="1500" dirty="0">
              <a:latin typeface="Arial"/>
              <a:ea typeface="Calibri"/>
              <a:cs typeface="Arial"/>
            </a:endParaRPr>
          </a:p>
          <a:p>
            <a:r>
              <a:rPr lang="en-US" sz="1500" b="1" u="sng" dirty="0">
                <a:latin typeface="Arial"/>
                <a:ea typeface="Calibri"/>
                <a:cs typeface="Arial"/>
              </a:rPr>
              <a:t>Consider trying:</a:t>
            </a:r>
          </a:p>
          <a:p>
            <a:r>
              <a:rPr lang="en-US" sz="1500" i="1" dirty="0">
                <a:latin typeface="Arial"/>
                <a:cs typeface="Arial"/>
              </a:rPr>
              <a:t>“Okay more leads is the goal and we will focus on an increase in site traffic to get you more opportunities.  In my experience this product/service is for homeowners with higher incomes, not renters. </a:t>
            </a:r>
            <a:r>
              <a:rPr lang="en-US" sz="1500" b="1" dirty="0">
                <a:latin typeface="Arial"/>
                <a:cs typeface="Arial"/>
              </a:rPr>
              <a:t>(let them talk)</a:t>
            </a:r>
            <a:r>
              <a:rPr lang="en-US" sz="1500" i="1" dirty="0">
                <a:latin typeface="Arial"/>
                <a:cs typeface="Arial"/>
              </a:rPr>
              <a:t> Is that right but..."</a:t>
            </a:r>
            <a:endParaRPr lang="en-US" sz="1500" i="1" dirty="0">
              <a:latin typeface="Arial"/>
              <a:ea typeface="Calibri" panose="020F0502020204030204"/>
              <a:cs typeface="Arial"/>
            </a:endParaRPr>
          </a:p>
          <a:p>
            <a:endParaRPr lang="en-US" sz="1500" dirty="0">
              <a:latin typeface="Arial"/>
              <a:cs typeface="Arial"/>
            </a:endParaRPr>
          </a:p>
          <a:p>
            <a:endParaRPr lang="en-US" sz="1500" dirty="0">
              <a:latin typeface="Arial"/>
              <a:ea typeface="Calibri" panose="020F0502020204030204"/>
              <a:cs typeface="Arial"/>
            </a:endParaRPr>
          </a:p>
          <a:p>
            <a:pPr lvl="1">
              <a:lnSpc>
                <a:spcPct val="150000"/>
              </a:lnSpc>
            </a:pPr>
            <a:endParaRPr lang="en-US" sz="1500" dirty="0">
              <a:latin typeface="Arial"/>
              <a:ea typeface="Calibri" panose="020F0502020204030204"/>
              <a:cs typeface="Arial"/>
            </a:endParaRPr>
          </a:p>
        </p:txBody>
      </p:sp>
      <p:sp>
        <p:nvSpPr>
          <p:cNvPr id="5" name="TextBox 4">
            <a:extLst>
              <a:ext uri="{FF2B5EF4-FFF2-40B4-BE49-F238E27FC236}">
                <a16:creationId xmlns:a16="http://schemas.microsoft.com/office/drawing/2014/main" id="{E9695084-DFFE-B1FE-DAEF-2F7A502348D4}"/>
              </a:ext>
            </a:extLst>
          </p:cNvPr>
          <p:cNvSpPr txBox="1"/>
          <p:nvPr/>
        </p:nvSpPr>
        <p:spPr>
          <a:xfrm>
            <a:off x="770828" y="4044873"/>
            <a:ext cx="4657725"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i="1" dirty="0">
                <a:latin typeface="Arial"/>
                <a:cs typeface="Arial"/>
              </a:rPr>
              <a:t>"Are there certain common interests they'd share?" </a:t>
            </a:r>
            <a:r>
              <a:rPr lang="en-US" sz="1500" dirty="0">
                <a:latin typeface="Arial"/>
                <a:cs typeface="Arial"/>
              </a:rPr>
              <a:t> </a:t>
            </a:r>
          </a:p>
        </p:txBody>
      </p:sp>
      <p:sp>
        <p:nvSpPr>
          <p:cNvPr id="7" name="TextBox 6">
            <a:extLst>
              <a:ext uri="{FF2B5EF4-FFF2-40B4-BE49-F238E27FC236}">
                <a16:creationId xmlns:a16="http://schemas.microsoft.com/office/drawing/2014/main" id="{70EAE349-43B7-0A47-A94C-21F610E0B504}"/>
              </a:ext>
            </a:extLst>
          </p:cNvPr>
          <p:cNvSpPr txBox="1"/>
          <p:nvPr/>
        </p:nvSpPr>
        <p:spPr>
          <a:xfrm>
            <a:off x="770828" y="3568623"/>
            <a:ext cx="3981450"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i="1" dirty="0">
                <a:latin typeface="Arial"/>
                <a:cs typeface="Arial"/>
              </a:rPr>
              <a:t>"Are there other demographic attributes?" </a:t>
            </a:r>
            <a:r>
              <a:rPr lang="en-US" sz="1500" dirty="0">
                <a:latin typeface="Arial"/>
                <a:cs typeface="Arial"/>
              </a:rPr>
              <a:t> </a:t>
            </a:r>
          </a:p>
        </p:txBody>
      </p:sp>
      <p:sp>
        <p:nvSpPr>
          <p:cNvPr id="8" name="TextBox 7">
            <a:extLst>
              <a:ext uri="{FF2B5EF4-FFF2-40B4-BE49-F238E27FC236}">
                <a16:creationId xmlns:a16="http://schemas.microsoft.com/office/drawing/2014/main" id="{041B8788-B0AE-D6DC-A85A-0C2C10312E55}"/>
              </a:ext>
            </a:extLst>
          </p:cNvPr>
          <p:cNvSpPr txBox="1"/>
          <p:nvPr/>
        </p:nvSpPr>
        <p:spPr>
          <a:xfrm>
            <a:off x="770828" y="4540173"/>
            <a:ext cx="3981450"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i="1" dirty="0">
                <a:latin typeface="Arial"/>
                <a:cs typeface="Arial"/>
              </a:rPr>
              <a:t>"What about details around their lifestyle?"</a:t>
            </a:r>
            <a:endParaRPr lang="en-US" sz="1500" dirty="0">
              <a:latin typeface="Arial"/>
              <a:ea typeface="Calibri"/>
              <a:cs typeface="Arial"/>
            </a:endParaRPr>
          </a:p>
        </p:txBody>
      </p:sp>
      <p:sp>
        <p:nvSpPr>
          <p:cNvPr id="9" name="TextBox 8">
            <a:extLst>
              <a:ext uri="{FF2B5EF4-FFF2-40B4-BE49-F238E27FC236}">
                <a16:creationId xmlns:a16="http://schemas.microsoft.com/office/drawing/2014/main" id="{63AC75DF-0015-26BB-BEE8-97A2626E3837}"/>
              </a:ext>
            </a:extLst>
          </p:cNvPr>
          <p:cNvSpPr txBox="1"/>
          <p:nvPr/>
        </p:nvSpPr>
        <p:spPr>
          <a:xfrm>
            <a:off x="770828" y="4997373"/>
            <a:ext cx="4371975"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i="1" dirty="0">
                <a:latin typeface="Arial"/>
                <a:cs typeface="Arial"/>
              </a:rPr>
              <a:t>"Do these men spending time at specific places?"</a:t>
            </a:r>
            <a:endParaRPr lang="en-US" sz="1500" dirty="0">
              <a:latin typeface="Arial"/>
              <a:ea typeface="Calibri"/>
              <a:cs typeface="Arial"/>
            </a:endParaRPr>
          </a:p>
        </p:txBody>
      </p:sp>
      <p:sp>
        <p:nvSpPr>
          <p:cNvPr id="10" name="TextBox 9">
            <a:extLst>
              <a:ext uri="{FF2B5EF4-FFF2-40B4-BE49-F238E27FC236}">
                <a16:creationId xmlns:a16="http://schemas.microsoft.com/office/drawing/2014/main" id="{16B46204-A6D6-803A-F6B7-4F8309B92918}"/>
              </a:ext>
            </a:extLst>
          </p:cNvPr>
          <p:cNvSpPr txBox="1"/>
          <p:nvPr/>
        </p:nvSpPr>
        <p:spPr>
          <a:xfrm>
            <a:off x="770828" y="5454573"/>
            <a:ext cx="4657725"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i="1" dirty="0">
                <a:latin typeface="Arial"/>
                <a:cs typeface="Arial"/>
              </a:rPr>
              <a:t>"Are certain events likely to trigger their need?"</a:t>
            </a:r>
            <a:endParaRPr lang="en-US" sz="1500" dirty="0">
              <a:latin typeface="Arial"/>
              <a:ea typeface="Calibri" panose="020F0502020204030204"/>
              <a:cs typeface="Arial"/>
            </a:endParaRPr>
          </a:p>
        </p:txBody>
      </p:sp>
      <p:sp>
        <p:nvSpPr>
          <p:cNvPr id="11" name="TextBox 10">
            <a:extLst>
              <a:ext uri="{FF2B5EF4-FFF2-40B4-BE49-F238E27FC236}">
                <a16:creationId xmlns:a16="http://schemas.microsoft.com/office/drawing/2014/main" id="{0A413D96-5887-4B7A-46E2-FD71AF211CB0}"/>
              </a:ext>
            </a:extLst>
          </p:cNvPr>
          <p:cNvSpPr txBox="1"/>
          <p:nvPr/>
        </p:nvSpPr>
        <p:spPr>
          <a:xfrm>
            <a:off x="5601957" y="3568379"/>
            <a:ext cx="6115050"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dirty="0">
                <a:solidFill>
                  <a:srgbClr val="0070C0"/>
                </a:solidFill>
                <a:latin typeface="Arial"/>
                <a:cs typeface="Arial"/>
              </a:rPr>
              <a:t>Gender, Age, Income, Children, Language, Job Title​...</a:t>
            </a:r>
          </a:p>
        </p:txBody>
      </p:sp>
      <p:sp>
        <p:nvSpPr>
          <p:cNvPr id="12" name="TextBox 11">
            <a:extLst>
              <a:ext uri="{FF2B5EF4-FFF2-40B4-BE49-F238E27FC236}">
                <a16:creationId xmlns:a16="http://schemas.microsoft.com/office/drawing/2014/main" id="{EDFA1AF9-DB94-034C-1B91-6FB8A5690F67}"/>
              </a:ext>
            </a:extLst>
          </p:cNvPr>
          <p:cNvSpPr txBox="1"/>
          <p:nvPr/>
        </p:nvSpPr>
        <p:spPr>
          <a:xfrm>
            <a:off x="5523803" y="4044873"/>
            <a:ext cx="5429250"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dirty="0">
                <a:solidFill>
                  <a:srgbClr val="0070C0"/>
                </a:solidFill>
                <a:latin typeface="Arial"/>
                <a:cs typeface="Arial"/>
              </a:rPr>
              <a:t> Football, Gourmet Foods, Travel, History​...</a:t>
            </a:r>
          </a:p>
        </p:txBody>
      </p:sp>
      <p:sp>
        <p:nvSpPr>
          <p:cNvPr id="13" name="TextBox 12">
            <a:extLst>
              <a:ext uri="{FF2B5EF4-FFF2-40B4-BE49-F238E27FC236}">
                <a16:creationId xmlns:a16="http://schemas.microsoft.com/office/drawing/2014/main" id="{663E1728-4D84-A6B7-8FEF-02065BFE5BC2}"/>
              </a:ext>
            </a:extLst>
          </p:cNvPr>
          <p:cNvSpPr txBox="1"/>
          <p:nvPr/>
        </p:nvSpPr>
        <p:spPr>
          <a:xfrm>
            <a:off x="5523803" y="4549698"/>
            <a:ext cx="7705725"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dirty="0">
                <a:solidFill>
                  <a:srgbClr val="0070C0"/>
                </a:solidFill>
                <a:latin typeface="Arial"/>
                <a:cs typeface="Arial"/>
              </a:rPr>
              <a:t> Luxury Buyers, Outdoors Enthusiast, Fitness Enthusiasts...​</a:t>
            </a:r>
          </a:p>
        </p:txBody>
      </p:sp>
      <p:sp>
        <p:nvSpPr>
          <p:cNvPr id="14" name="TextBox 13">
            <a:extLst>
              <a:ext uri="{FF2B5EF4-FFF2-40B4-BE49-F238E27FC236}">
                <a16:creationId xmlns:a16="http://schemas.microsoft.com/office/drawing/2014/main" id="{EA60AD7F-181D-97D0-F16A-6D6685E6158B}"/>
              </a:ext>
            </a:extLst>
          </p:cNvPr>
          <p:cNvSpPr txBox="1"/>
          <p:nvPr/>
        </p:nvSpPr>
        <p:spPr>
          <a:xfrm>
            <a:off x="5521897" y="5006898"/>
            <a:ext cx="5610225"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dirty="0">
                <a:solidFill>
                  <a:srgbClr val="0070C0"/>
                </a:solidFill>
                <a:latin typeface="Arial"/>
                <a:cs typeface="Arial"/>
              </a:rPr>
              <a:t> Coffee Shops, Malls, Banks...</a:t>
            </a:r>
            <a:endParaRPr lang="en-US" sz="1500" b="1" dirty="0">
              <a:solidFill>
                <a:srgbClr val="0070C0"/>
              </a:solidFill>
              <a:latin typeface="Arial"/>
              <a:ea typeface="Calibri" panose="020F0502020204030204"/>
              <a:cs typeface="Arial"/>
            </a:endParaRPr>
          </a:p>
        </p:txBody>
      </p:sp>
      <p:sp>
        <p:nvSpPr>
          <p:cNvPr id="15" name="TextBox 14">
            <a:extLst>
              <a:ext uri="{FF2B5EF4-FFF2-40B4-BE49-F238E27FC236}">
                <a16:creationId xmlns:a16="http://schemas.microsoft.com/office/drawing/2014/main" id="{799D7726-A3CB-4829-7574-FA7F9049C873}"/>
              </a:ext>
            </a:extLst>
          </p:cNvPr>
          <p:cNvSpPr txBox="1"/>
          <p:nvPr/>
        </p:nvSpPr>
        <p:spPr>
          <a:xfrm>
            <a:off x="5523803" y="5454806"/>
            <a:ext cx="5448997"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dirty="0">
                <a:solidFill>
                  <a:srgbClr val="0070C0"/>
                </a:solidFill>
                <a:latin typeface="Arial"/>
                <a:cs typeface="Arial"/>
              </a:rPr>
              <a:t> Engaged, Divorced, Recently Graduated, Retiring...</a:t>
            </a:r>
          </a:p>
        </p:txBody>
      </p:sp>
      <p:sp>
        <p:nvSpPr>
          <p:cNvPr id="4" name="TextBox 3">
            <a:extLst>
              <a:ext uri="{FF2B5EF4-FFF2-40B4-BE49-F238E27FC236}">
                <a16:creationId xmlns:a16="http://schemas.microsoft.com/office/drawing/2014/main" id="{25F2290D-BF1E-B595-FCC6-4914B47923E5}"/>
              </a:ext>
            </a:extLst>
          </p:cNvPr>
          <p:cNvSpPr txBox="1"/>
          <p:nvPr/>
        </p:nvSpPr>
        <p:spPr>
          <a:xfrm>
            <a:off x="1573251" y="3066353"/>
            <a:ext cx="326451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u="sng" dirty="0">
                <a:latin typeface="Arial"/>
                <a:cs typeface="Arial"/>
              </a:rPr>
              <a:t>You can also ask:</a:t>
            </a:r>
            <a:r>
              <a:rPr lang="en-US" sz="1500" b="1" dirty="0">
                <a:latin typeface="Arial"/>
                <a:cs typeface="Arial"/>
              </a:rPr>
              <a:t>​</a:t>
            </a:r>
          </a:p>
          <a:p>
            <a:endParaRPr lang="en-US" sz="1500" b="1" dirty="0">
              <a:latin typeface="Arial"/>
              <a:ea typeface="Calibri"/>
              <a:cs typeface="Arial"/>
            </a:endParaRPr>
          </a:p>
        </p:txBody>
      </p:sp>
      <p:sp>
        <p:nvSpPr>
          <p:cNvPr id="17" name="TextBox 16">
            <a:extLst>
              <a:ext uri="{FF2B5EF4-FFF2-40B4-BE49-F238E27FC236}">
                <a16:creationId xmlns:a16="http://schemas.microsoft.com/office/drawing/2014/main" id="{45EDB140-D8BC-780F-5E5C-CDFD202F03F0}"/>
              </a:ext>
            </a:extLst>
          </p:cNvPr>
          <p:cNvSpPr txBox="1"/>
          <p:nvPr/>
        </p:nvSpPr>
        <p:spPr>
          <a:xfrm>
            <a:off x="5172771" y="3150218"/>
            <a:ext cx="5493368"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500" b="1" u="sng" dirty="0">
                <a:solidFill>
                  <a:srgbClr val="0070C0"/>
                </a:solidFill>
                <a:latin typeface="Arial"/>
                <a:ea typeface="Calibri" panose="020F0502020204030204"/>
                <a:cs typeface="Arial"/>
              </a:rPr>
              <a:t>Think in terms of:</a:t>
            </a:r>
            <a:endParaRPr lang="en-US" sz="1500" b="1" i="1" dirty="0">
              <a:solidFill>
                <a:srgbClr val="0070C0"/>
              </a:solidFill>
              <a:latin typeface="Arial"/>
              <a:ea typeface="Calibri" panose="020F0502020204030204"/>
              <a:cs typeface="Arial"/>
            </a:endParaRPr>
          </a:p>
          <a:p>
            <a:endParaRPr lang="en-US" sz="1500" b="1" i="1" dirty="0">
              <a:solidFill>
                <a:srgbClr val="0070C0"/>
              </a:solidFill>
              <a:latin typeface="Arial"/>
              <a:ea typeface="Calibri" panose="020F0502020204030204"/>
              <a:cs typeface="Arial"/>
            </a:endParaRPr>
          </a:p>
        </p:txBody>
      </p:sp>
      <p:sp>
        <p:nvSpPr>
          <p:cNvPr id="16" name="TextBox 15">
            <a:extLst>
              <a:ext uri="{FF2B5EF4-FFF2-40B4-BE49-F238E27FC236}">
                <a16:creationId xmlns:a16="http://schemas.microsoft.com/office/drawing/2014/main" id="{83B9968C-75E8-0012-3563-9F6621886E3D}"/>
              </a:ext>
            </a:extLst>
          </p:cNvPr>
          <p:cNvSpPr txBox="1"/>
          <p:nvPr/>
        </p:nvSpPr>
        <p:spPr>
          <a:xfrm>
            <a:off x="7886700" y="6248400"/>
            <a:ext cx="3371850"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b="1" i="1" dirty="0">
                <a:solidFill>
                  <a:srgbClr val="FF0000"/>
                </a:solidFill>
                <a:latin typeface="Arial"/>
                <a:cs typeface="Arial"/>
              </a:rPr>
              <a:t>Keep adding to those notes...</a:t>
            </a:r>
            <a:endParaRPr lang="en-US" sz="1500" dirty="0">
              <a:latin typeface="Arial"/>
              <a:cs typeface="Arial"/>
            </a:endParaRPr>
          </a:p>
        </p:txBody>
      </p:sp>
    </p:spTree>
    <p:extLst>
      <p:ext uri="{BB962C8B-B14F-4D97-AF65-F5344CB8AC3E}">
        <p14:creationId xmlns:p14="http://schemas.microsoft.com/office/powerpoint/2010/main" val="334142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71E65E-EF49-4484-B911-F3BD4C115520}"/>
              </a:ext>
            </a:extLst>
          </p:cNvPr>
          <p:cNvSpPr txBox="1"/>
          <p:nvPr/>
        </p:nvSpPr>
        <p:spPr>
          <a:xfrm>
            <a:off x="453006" y="327171"/>
            <a:ext cx="4983865" cy="646331"/>
          </a:xfrm>
          <a:prstGeom prst="rect">
            <a:avLst/>
          </a:prstGeom>
          <a:noFill/>
        </p:spPr>
        <p:txBody>
          <a:bodyPr wrap="none" rtlCol="0">
            <a:spAutoFit/>
          </a:bodyPr>
          <a:lstStyle/>
          <a:p>
            <a:r>
              <a:rPr lang="en-US" sz="3600" b="1"/>
              <a:t>Discovery Meeting Notes</a:t>
            </a:r>
          </a:p>
        </p:txBody>
      </p:sp>
      <p:sp>
        <p:nvSpPr>
          <p:cNvPr id="9" name="TextBox 8">
            <a:extLst>
              <a:ext uri="{FF2B5EF4-FFF2-40B4-BE49-F238E27FC236}">
                <a16:creationId xmlns:a16="http://schemas.microsoft.com/office/drawing/2014/main" id="{F1CBB184-BA26-48E9-B184-5571F4499239}"/>
              </a:ext>
            </a:extLst>
          </p:cNvPr>
          <p:cNvSpPr txBox="1"/>
          <p:nvPr/>
        </p:nvSpPr>
        <p:spPr>
          <a:xfrm>
            <a:off x="6433474" y="0"/>
            <a:ext cx="6094602" cy="1140569"/>
          </a:xfrm>
          <a:prstGeom prst="rect">
            <a:avLst/>
          </a:prstGeom>
          <a:noFill/>
        </p:spPr>
        <p:txBody>
          <a:bodyPr wrap="square" lIns="91440" tIns="45720" rIns="91440" bIns="45720" anchor="t">
            <a:spAutoFit/>
          </a:bodyPr>
          <a:lstStyle/>
          <a:p>
            <a:pPr marL="0" marR="0" algn="ctr">
              <a:lnSpc>
                <a:spcPct val="107000"/>
              </a:lnSpc>
              <a:spcBef>
                <a:spcPts val="0"/>
              </a:spcBef>
              <a:spcAft>
                <a:spcPts val="800"/>
              </a:spcAft>
            </a:pPr>
            <a:endParaRPr lang="en-US"/>
          </a:p>
          <a:p>
            <a:pPr>
              <a:lnSpc>
                <a:spcPct val="107000"/>
              </a:lnSpc>
              <a:spcAft>
                <a:spcPts val="800"/>
              </a:spcAft>
            </a:pPr>
            <a:r>
              <a:rPr lang="en-US" sz="1600" b="1" u="sng" dirty="0">
                <a:ea typeface="+mn-lt"/>
                <a:cs typeface="+mn-lt"/>
              </a:rPr>
              <a:t>Cornerstone Roofing &amp; Gutter</a:t>
            </a:r>
            <a:r>
              <a:rPr lang="en-US" sz="1600" dirty="0">
                <a:ea typeface="+mn-lt"/>
                <a:cs typeface="+mn-lt"/>
              </a:rPr>
              <a:t> </a:t>
            </a:r>
            <a:endParaRPr lang="en-US" sz="1600" dirty="0">
              <a:cs typeface="Calibri"/>
            </a:endParaRPr>
          </a:p>
          <a:p>
            <a:pPr>
              <a:lnSpc>
                <a:spcPct val="107000"/>
              </a:lnSpc>
              <a:spcAft>
                <a:spcPts val="800"/>
              </a:spcAft>
            </a:pPr>
            <a:r>
              <a:rPr lang="en-US" sz="1800" i="1" dirty="0">
                <a:effectLst/>
                <a:ea typeface="+mn-lt"/>
                <a:cs typeface="+mn-lt"/>
                <a:hlinkClick r:id="rId2"/>
              </a:rPr>
              <a:t>https://www.</a:t>
            </a:r>
            <a:r>
              <a:rPr lang="en-US" i="1" dirty="0">
                <a:ea typeface="+mn-lt"/>
                <a:cs typeface="+mn-lt"/>
                <a:hlinkClick r:id="rId2"/>
              </a:rPr>
              <a:t>cornerstoneroof</a:t>
            </a:r>
            <a:r>
              <a:rPr lang="en-US" sz="1800" i="1" dirty="0">
                <a:effectLst/>
                <a:ea typeface="+mn-lt"/>
                <a:cs typeface="+mn-lt"/>
                <a:hlinkClick r:id="rId2"/>
              </a:rPr>
              <a:t>.com</a:t>
            </a:r>
            <a:r>
              <a:rPr lang="en-US" i="1" dirty="0">
                <a:ea typeface="+mn-lt"/>
                <a:cs typeface="+mn-lt"/>
              </a:rPr>
              <a:t> </a:t>
            </a:r>
            <a:endParaRPr lang="en-US" i="1" dirty="0">
              <a:cs typeface="Calibri"/>
            </a:endParaRPr>
          </a:p>
        </p:txBody>
      </p:sp>
      <p:sp>
        <p:nvSpPr>
          <p:cNvPr id="11" name="TextBox 10">
            <a:extLst>
              <a:ext uri="{FF2B5EF4-FFF2-40B4-BE49-F238E27FC236}">
                <a16:creationId xmlns:a16="http://schemas.microsoft.com/office/drawing/2014/main" id="{C288A8FD-53C4-442D-B631-B52B86F87116}"/>
              </a:ext>
            </a:extLst>
          </p:cNvPr>
          <p:cNvSpPr txBox="1"/>
          <p:nvPr/>
        </p:nvSpPr>
        <p:spPr>
          <a:xfrm>
            <a:off x="311622" y="1129460"/>
            <a:ext cx="5275603" cy="2874890"/>
          </a:xfrm>
          <a:prstGeom prst="rect">
            <a:avLst/>
          </a:prstGeom>
          <a:noFill/>
        </p:spPr>
        <p:txBody>
          <a:bodyPr wrap="square" lIns="91440" tIns="45720" rIns="91440" bIns="45720" anchor="t">
            <a:spAutoFit/>
          </a:bodyPr>
          <a:lstStyle/>
          <a:p>
            <a:pPr>
              <a:lnSpc>
                <a:spcPct val="107000"/>
              </a:lnSpc>
              <a:spcAft>
                <a:spcPts val="800"/>
              </a:spcAft>
            </a:pPr>
            <a:r>
              <a:rPr lang="en-US" sz="1400" b="1" dirty="0">
                <a:latin typeface="Calibri"/>
                <a:ea typeface="Calibri"/>
                <a:cs typeface="Calibri"/>
              </a:rPr>
              <a:t>Goal:</a:t>
            </a:r>
            <a:r>
              <a:rPr lang="en-US" sz="1400" dirty="0">
                <a:latin typeface="Calibri"/>
                <a:ea typeface="Calibri"/>
                <a:cs typeface="Calibri"/>
              </a:rPr>
              <a:t>   He needs to</a:t>
            </a:r>
            <a:r>
              <a:rPr lang="en-US" sz="1400" b="1" dirty="0">
                <a:solidFill>
                  <a:srgbClr val="C00000"/>
                </a:solidFill>
                <a:latin typeface="Calibri"/>
                <a:ea typeface="Calibri"/>
                <a:cs typeface="Calibri"/>
              </a:rPr>
              <a:t>  increase my leads per month</a:t>
            </a:r>
            <a:r>
              <a:rPr lang="en-US" sz="1400" dirty="0">
                <a:latin typeface="Calibri"/>
                <a:ea typeface="Calibri"/>
                <a:cs typeface="Calibri"/>
              </a:rPr>
              <a:t>.</a:t>
            </a:r>
            <a:endParaRPr lang="en-US" sz="1400" dirty="0">
              <a:effectLst/>
              <a:latin typeface="Calibri"/>
              <a:ea typeface="Calibri"/>
              <a:cs typeface="Calibri"/>
            </a:endParaRPr>
          </a:p>
          <a:p>
            <a:pPr>
              <a:lnSpc>
                <a:spcPct val="107000"/>
              </a:lnSpc>
              <a:spcAft>
                <a:spcPts val="800"/>
              </a:spcAft>
            </a:pPr>
            <a:r>
              <a:rPr lang="en-US" sz="1400" b="1" u="sng" dirty="0">
                <a:latin typeface="Calibri"/>
                <a:ea typeface="Calibri"/>
                <a:cs typeface="Calibri"/>
              </a:rPr>
              <a:t>KPI</a:t>
            </a:r>
            <a:r>
              <a:rPr lang="en-US" sz="1400" b="1" u="sng" dirty="0">
                <a:effectLst/>
                <a:latin typeface="Calibri"/>
                <a:ea typeface="Calibri"/>
                <a:cs typeface="Calibri"/>
              </a:rPr>
              <a:t>:</a:t>
            </a:r>
            <a:r>
              <a:rPr lang="en-US" sz="1400" b="1" dirty="0">
                <a:latin typeface="Calibri"/>
                <a:ea typeface="Calibri"/>
                <a:cs typeface="Calibri"/>
              </a:rPr>
              <a:t> </a:t>
            </a:r>
            <a:r>
              <a:rPr lang="en-US" sz="1400" dirty="0">
                <a:latin typeface="Calibri"/>
                <a:ea typeface="Calibri"/>
                <a:cs typeface="Calibri"/>
              </a:rPr>
              <a:t> Leads are 90% phone calls.   </a:t>
            </a:r>
            <a:r>
              <a:rPr lang="en-US" sz="1400" b="1" dirty="0">
                <a:solidFill>
                  <a:srgbClr val="C00000"/>
                </a:solidFill>
                <a:latin typeface="Calibri"/>
                <a:ea typeface="Calibri"/>
                <a:cs typeface="Calibri"/>
              </a:rPr>
              <a:t>KPI = calls</a:t>
            </a:r>
            <a:endParaRPr lang="en-US" sz="1400" b="1" dirty="0">
              <a:solidFill>
                <a:srgbClr val="C00000"/>
              </a:solidFill>
              <a:effectLst/>
              <a:latin typeface="Calibri"/>
              <a:ea typeface="Calibri"/>
              <a:cs typeface="Calibri"/>
            </a:endParaRPr>
          </a:p>
          <a:p>
            <a:pPr>
              <a:lnSpc>
                <a:spcPct val="107000"/>
              </a:lnSpc>
              <a:spcAft>
                <a:spcPts val="800"/>
              </a:spcAft>
            </a:pPr>
            <a:r>
              <a:rPr lang="en-US" sz="1400" b="1" u="sng" dirty="0">
                <a:latin typeface="Calibri"/>
                <a:ea typeface="Calibri"/>
                <a:cs typeface="Calibri"/>
              </a:rPr>
              <a:t>Audience:</a:t>
            </a:r>
            <a:r>
              <a:rPr lang="en-US" sz="1400" b="1" dirty="0">
                <a:latin typeface="Calibri"/>
                <a:ea typeface="Calibri"/>
                <a:cs typeface="Calibri"/>
              </a:rPr>
              <a:t> </a:t>
            </a:r>
            <a:r>
              <a:rPr lang="en-US" sz="1400" dirty="0">
                <a:latin typeface="Calibri"/>
                <a:ea typeface="Calibri"/>
                <a:cs typeface="Calibri"/>
              </a:rPr>
              <a:t>Homeowners with homes 10+ years old and incomes $100k+</a:t>
            </a:r>
            <a:endParaRPr lang="en-US" sz="1400" dirty="0">
              <a:effectLst/>
              <a:latin typeface="Calibri" panose="020F0502020204030204" pitchFamily="34" charset="0"/>
              <a:ea typeface="Calibri" panose="020F0502020204030204" pitchFamily="34" charset="0"/>
              <a:cs typeface="Calibri"/>
            </a:endParaRPr>
          </a:p>
          <a:p>
            <a:pPr>
              <a:lnSpc>
                <a:spcPct val="107000"/>
              </a:lnSpc>
              <a:spcAft>
                <a:spcPts val="800"/>
              </a:spcAft>
            </a:pPr>
            <a:r>
              <a:rPr lang="en-US" sz="1400" b="1" u="sng" dirty="0">
                <a:latin typeface="Calibri"/>
                <a:ea typeface="Calibri"/>
                <a:cs typeface="Calibri"/>
              </a:rPr>
              <a:t>Geo:</a:t>
            </a:r>
            <a:r>
              <a:rPr lang="en-US" sz="1400" dirty="0">
                <a:latin typeface="Calibri"/>
                <a:ea typeface="Calibri"/>
                <a:cs typeface="Calibri"/>
              </a:rPr>
              <a:t> </a:t>
            </a:r>
            <a:endParaRPr lang="en-US" sz="1400" b="1" dirty="0">
              <a:solidFill>
                <a:srgbClr val="C00000"/>
              </a:solidFill>
              <a:latin typeface="Calibri"/>
              <a:ea typeface="Calibri"/>
              <a:cs typeface="Calibri"/>
            </a:endParaRPr>
          </a:p>
          <a:p>
            <a:pPr>
              <a:lnSpc>
                <a:spcPct val="107000"/>
              </a:lnSpc>
              <a:spcAft>
                <a:spcPts val="800"/>
              </a:spcAft>
            </a:pPr>
            <a:r>
              <a:rPr lang="en-US" sz="1400" b="1" u="sng" dirty="0">
                <a:latin typeface="Calibri"/>
                <a:ea typeface="Calibri"/>
                <a:cs typeface="Calibri"/>
              </a:rPr>
              <a:t>Current Marketing:</a:t>
            </a:r>
            <a:endParaRPr lang="en-US" sz="1400" dirty="0">
              <a:ea typeface="+mn-lt"/>
              <a:cs typeface="+mn-lt"/>
            </a:endParaRPr>
          </a:p>
          <a:p>
            <a:pPr>
              <a:lnSpc>
                <a:spcPct val="107000"/>
              </a:lnSpc>
              <a:spcAft>
                <a:spcPts val="800"/>
              </a:spcAft>
            </a:pPr>
            <a:endParaRPr lang="en-US" sz="1400" dirty="0">
              <a:ea typeface="Calibri" panose="020F0502020204030204"/>
              <a:cs typeface="Calibri" panose="020F0502020204030204"/>
            </a:endParaRPr>
          </a:p>
          <a:p>
            <a:pPr>
              <a:lnSpc>
                <a:spcPct val="107000"/>
              </a:lnSpc>
              <a:spcAft>
                <a:spcPts val="800"/>
              </a:spcAft>
            </a:pPr>
            <a:endParaRPr lang="en-US" sz="1400" dirty="0">
              <a:effectLst/>
              <a:latin typeface="Calibri"/>
              <a:ea typeface="Calibri"/>
              <a:cs typeface="Calibri"/>
            </a:endParaRP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Calibri"/>
            </a:endParaRPr>
          </a:p>
        </p:txBody>
      </p:sp>
      <p:cxnSp>
        <p:nvCxnSpPr>
          <p:cNvPr id="14" name="Straight Connector 13">
            <a:extLst>
              <a:ext uri="{FF2B5EF4-FFF2-40B4-BE49-F238E27FC236}">
                <a16:creationId xmlns:a16="http://schemas.microsoft.com/office/drawing/2014/main" id="{68C5458C-A6A6-40F7-B6C6-9229D9A65D19}"/>
              </a:ext>
            </a:extLst>
          </p:cNvPr>
          <p:cNvCxnSpPr/>
          <p:nvPr/>
        </p:nvCxnSpPr>
        <p:spPr>
          <a:xfrm>
            <a:off x="5922236" y="1124813"/>
            <a:ext cx="0" cy="511785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01120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71E65E-EF49-4484-B911-F3BD4C115520}"/>
              </a:ext>
            </a:extLst>
          </p:cNvPr>
          <p:cNvSpPr txBox="1"/>
          <p:nvPr/>
        </p:nvSpPr>
        <p:spPr>
          <a:xfrm>
            <a:off x="453006" y="327171"/>
            <a:ext cx="5348515" cy="646331"/>
          </a:xfrm>
          <a:prstGeom prst="rect">
            <a:avLst/>
          </a:prstGeom>
          <a:noFill/>
        </p:spPr>
        <p:txBody>
          <a:bodyPr wrap="none" lIns="91440" tIns="45720" rIns="91440" bIns="45720" rtlCol="0" anchor="t">
            <a:spAutoFit/>
          </a:bodyPr>
          <a:lstStyle/>
          <a:p>
            <a:r>
              <a:rPr lang="en-US" sz="3600" b="1" dirty="0"/>
              <a:t>#4 – Define The Geography</a:t>
            </a:r>
            <a:endParaRPr lang="en-US" sz="3600" b="1" dirty="0">
              <a:ea typeface="Calibri"/>
              <a:cs typeface="Calibri"/>
            </a:endParaRPr>
          </a:p>
        </p:txBody>
      </p:sp>
      <p:sp>
        <p:nvSpPr>
          <p:cNvPr id="4" name="TextBox 3">
            <a:extLst>
              <a:ext uri="{FF2B5EF4-FFF2-40B4-BE49-F238E27FC236}">
                <a16:creationId xmlns:a16="http://schemas.microsoft.com/office/drawing/2014/main" id="{8A6D74F3-C4B0-CF9B-7D9F-976E40511A96}"/>
              </a:ext>
            </a:extLst>
          </p:cNvPr>
          <p:cNvSpPr txBox="1"/>
          <p:nvPr/>
        </p:nvSpPr>
        <p:spPr>
          <a:xfrm>
            <a:off x="571539" y="1498075"/>
            <a:ext cx="6633594"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t>Define The Geography: </a:t>
            </a:r>
          </a:p>
          <a:p>
            <a:endParaRPr lang="en-US" b="1" u="sng" dirty="0"/>
          </a:p>
          <a:p>
            <a:r>
              <a:rPr lang="en-US" sz="1600" b="1" dirty="0"/>
              <a:t>The geography or campaign footprint always ties back to the goal.</a:t>
            </a:r>
            <a:r>
              <a:rPr lang="en-US" sz="1600" dirty="0"/>
              <a:t>  Customers may only drive 15 minutes to purchase.  If the goal is recruitment, they may know an 1-hour commute is normal. </a:t>
            </a:r>
          </a:p>
          <a:p>
            <a:endParaRPr lang="en-US" sz="1600" dirty="0"/>
          </a:p>
          <a:p>
            <a:r>
              <a:rPr lang="en-US" sz="1600" dirty="0"/>
              <a:t>Have a brief conversation about </a:t>
            </a:r>
            <a:r>
              <a:rPr lang="en-US" sz="1600" b="1" dirty="0"/>
              <a:t>where we should be targeting the audience</a:t>
            </a:r>
            <a:r>
              <a:rPr lang="en-US" sz="1600" dirty="0"/>
              <a:t> for the goal we have been assigned;</a:t>
            </a:r>
          </a:p>
          <a:p>
            <a:r>
              <a:rPr lang="en-US" sz="1600" dirty="0"/>
              <a:t> </a:t>
            </a:r>
            <a:endParaRPr lang="en-US" sz="1600" dirty="0">
              <a:ea typeface="Calibri" panose="020F0502020204030204"/>
              <a:cs typeface="Calibri"/>
            </a:endParaRPr>
          </a:p>
          <a:p>
            <a:r>
              <a:rPr lang="en-US" sz="1600" i="1" dirty="0">
                <a:ea typeface="Calibri" panose="020F0502020204030204"/>
                <a:cs typeface="Calibri"/>
              </a:rPr>
              <a:t>"How about the area of opportunity for this (product/service), how far does it make sense to reach with messaging?“</a:t>
            </a:r>
          </a:p>
          <a:p>
            <a:endParaRPr lang="en-US" sz="1600" i="1" dirty="0">
              <a:ea typeface="Calibri" panose="020F0502020204030204"/>
              <a:cs typeface="Calibri"/>
            </a:endParaRPr>
          </a:p>
          <a:p>
            <a:r>
              <a:rPr lang="en-US" sz="1600" i="1" dirty="0">
                <a:ea typeface="Calibri" panose="020F0502020204030204"/>
                <a:cs typeface="Calibri"/>
              </a:rPr>
              <a:t>"Are certain areas better than others?“</a:t>
            </a:r>
          </a:p>
          <a:p>
            <a:endParaRPr lang="en-US" sz="1600" dirty="0">
              <a:ea typeface="Calibri" panose="020F0502020204030204"/>
              <a:cs typeface="Calibri"/>
            </a:endParaRPr>
          </a:p>
          <a:p>
            <a:r>
              <a:rPr lang="en-US" sz="1600" i="1" dirty="0">
                <a:ea typeface="Calibri" panose="020F0502020204030204"/>
                <a:cs typeface="Calibri"/>
              </a:rPr>
              <a:t>"How far will an ideal employee commute before you know there may be attendance/lateness issues?"</a:t>
            </a:r>
            <a:endParaRPr lang="en-US" sz="1600" dirty="0">
              <a:ea typeface="Calibri"/>
              <a:cs typeface="Calibri"/>
            </a:endParaRPr>
          </a:p>
        </p:txBody>
      </p:sp>
      <p:pic>
        <p:nvPicPr>
          <p:cNvPr id="3074" name="Picture 2" descr="ERH India Magnetic Compass for School Kids Size 75mm Price in India - Buy  ERH India Magnetic Compass for School Kids Size 75mm online at Flipkart.com">
            <a:extLst>
              <a:ext uri="{FF2B5EF4-FFF2-40B4-BE49-F238E27FC236}">
                <a16:creationId xmlns:a16="http://schemas.microsoft.com/office/drawing/2014/main" id="{081F751E-B234-BEFF-B100-4707AE40B33D}"/>
              </a:ext>
            </a:extLst>
          </p:cNvPr>
          <p:cNvPicPr>
            <a:picLocks noChangeAspect="1" noChangeArrowheads="1"/>
          </p:cNvPicPr>
          <p:nvPr/>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0374802" y="5189047"/>
            <a:ext cx="1364192" cy="13306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C63F4B-CD3C-DA6B-79DA-6D3EB948E7A4}"/>
              </a:ext>
            </a:extLst>
          </p:cNvPr>
          <p:cNvSpPr txBox="1"/>
          <p:nvPr/>
        </p:nvSpPr>
        <p:spPr>
          <a:xfrm>
            <a:off x="7915275" y="6238875"/>
            <a:ext cx="33718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solidFill>
                  <a:srgbClr val="FF0000"/>
                </a:solidFill>
              </a:rPr>
              <a:t>Notes, notes &amp; notes...</a:t>
            </a:r>
            <a:endParaRPr lang="en-US" dirty="0"/>
          </a:p>
        </p:txBody>
      </p:sp>
      <p:pic>
        <p:nvPicPr>
          <p:cNvPr id="1026" name="Picture 2" descr="A How-to Guide for Local Marketing">
            <a:extLst>
              <a:ext uri="{FF2B5EF4-FFF2-40B4-BE49-F238E27FC236}">
                <a16:creationId xmlns:a16="http://schemas.microsoft.com/office/drawing/2014/main" id="{FF2C414E-85C3-4C64-E956-5A0FB1317F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8480" y="1897649"/>
            <a:ext cx="3688645" cy="2766484"/>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58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71E65E-EF49-4484-B911-F3BD4C115520}"/>
              </a:ext>
            </a:extLst>
          </p:cNvPr>
          <p:cNvSpPr txBox="1"/>
          <p:nvPr/>
        </p:nvSpPr>
        <p:spPr>
          <a:xfrm>
            <a:off x="453006" y="327171"/>
            <a:ext cx="4983865" cy="646331"/>
          </a:xfrm>
          <a:prstGeom prst="rect">
            <a:avLst/>
          </a:prstGeom>
          <a:noFill/>
        </p:spPr>
        <p:txBody>
          <a:bodyPr wrap="none" rtlCol="0">
            <a:spAutoFit/>
          </a:bodyPr>
          <a:lstStyle/>
          <a:p>
            <a:r>
              <a:rPr lang="en-US" sz="3600" b="1"/>
              <a:t>Discovery Meeting Notes</a:t>
            </a:r>
          </a:p>
        </p:txBody>
      </p:sp>
      <p:sp>
        <p:nvSpPr>
          <p:cNvPr id="9" name="TextBox 8">
            <a:extLst>
              <a:ext uri="{FF2B5EF4-FFF2-40B4-BE49-F238E27FC236}">
                <a16:creationId xmlns:a16="http://schemas.microsoft.com/office/drawing/2014/main" id="{F1CBB184-BA26-48E9-B184-5571F4499239}"/>
              </a:ext>
            </a:extLst>
          </p:cNvPr>
          <p:cNvSpPr txBox="1"/>
          <p:nvPr/>
        </p:nvSpPr>
        <p:spPr>
          <a:xfrm>
            <a:off x="6433474" y="0"/>
            <a:ext cx="6094602" cy="1140569"/>
          </a:xfrm>
          <a:prstGeom prst="rect">
            <a:avLst/>
          </a:prstGeom>
          <a:noFill/>
        </p:spPr>
        <p:txBody>
          <a:bodyPr wrap="square" lIns="91440" tIns="45720" rIns="91440" bIns="45720" anchor="t">
            <a:spAutoFit/>
          </a:bodyPr>
          <a:lstStyle/>
          <a:p>
            <a:pPr marL="0" marR="0" algn="ctr">
              <a:lnSpc>
                <a:spcPct val="107000"/>
              </a:lnSpc>
              <a:spcBef>
                <a:spcPts val="0"/>
              </a:spcBef>
              <a:spcAft>
                <a:spcPts val="800"/>
              </a:spcAft>
            </a:pPr>
            <a:endParaRPr lang="en-US"/>
          </a:p>
          <a:p>
            <a:pPr>
              <a:lnSpc>
                <a:spcPct val="107000"/>
              </a:lnSpc>
              <a:spcAft>
                <a:spcPts val="800"/>
              </a:spcAft>
            </a:pPr>
            <a:r>
              <a:rPr lang="en-US" sz="1600" b="1" u="sng" dirty="0">
                <a:ea typeface="+mn-lt"/>
                <a:cs typeface="+mn-lt"/>
              </a:rPr>
              <a:t>Cornerstone Roofing &amp; Gutter</a:t>
            </a:r>
            <a:r>
              <a:rPr lang="en-US" sz="1600" dirty="0">
                <a:ea typeface="+mn-lt"/>
                <a:cs typeface="+mn-lt"/>
              </a:rPr>
              <a:t> </a:t>
            </a:r>
            <a:endParaRPr lang="en-US" sz="1600" dirty="0">
              <a:cs typeface="Calibri"/>
            </a:endParaRPr>
          </a:p>
          <a:p>
            <a:pPr>
              <a:lnSpc>
                <a:spcPct val="107000"/>
              </a:lnSpc>
              <a:spcAft>
                <a:spcPts val="800"/>
              </a:spcAft>
            </a:pPr>
            <a:r>
              <a:rPr lang="en-US" sz="1800" i="1" dirty="0">
                <a:effectLst/>
                <a:ea typeface="+mn-lt"/>
                <a:cs typeface="+mn-lt"/>
                <a:hlinkClick r:id="rId2"/>
              </a:rPr>
              <a:t>https://www.</a:t>
            </a:r>
            <a:r>
              <a:rPr lang="en-US" i="1" dirty="0">
                <a:ea typeface="+mn-lt"/>
                <a:cs typeface="+mn-lt"/>
                <a:hlinkClick r:id="rId2"/>
              </a:rPr>
              <a:t>cornerstoneroof</a:t>
            </a:r>
            <a:r>
              <a:rPr lang="en-US" sz="1800" i="1" dirty="0">
                <a:effectLst/>
                <a:ea typeface="+mn-lt"/>
                <a:cs typeface="+mn-lt"/>
                <a:hlinkClick r:id="rId2"/>
              </a:rPr>
              <a:t>.com</a:t>
            </a:r>
            <a:r>
              <a:rPr lang="en-US" i="1" dirty="0">
                <a:ea typeface="+mn-lt"/>
                <a:cs typeface="+mn-lt"/>
              </a:rPr>
              <a:t> </a:t>
            </a:r>
            <a:endParaRPr lang="en-US" i="1" dirty="0">
              <a:cs typeface="Calibri"/>
            </a:endParaRPr>
          </a:p>
        </p:txBody>
      </p:sp>
      <p:sp>
        <p:nvSpPr>
          <p:cNvPr id="11" name="TextBox 10">
            <a:extLst>
              <a:ext uri="{FF2B5EF4-FFF2-40B4-BE49-F238E27FC236}">
                <a16:creationId xmlns:a16="http://schemas.microsoft.com/office/drawing/2014/main" id="{C288A8FD-53C4-442D-B631-B52B86F87116}"/>
              </a:ext>
            </a:extLst>
          </p:cNvPr>
          <p:cNvSpPr txBox="1"/>
          <p:nvPr/>
        </p:nvSpPr>
        <p:spPr>
          <a:xfrm>
            <a:off x="311622" y="1129460"/>
            <a:ext cx="5275603" cy="2644378"/>
          </a:xfrm>
          <a:prstGeom prst="rect">
            <a:avLst/>
          </a:prstGeom>
          <a:noFill/>
        </p:spPr>
        <p:txBody>
          <a:bodyPr wrap="square" lIns="91440" tIns="45720" rIns="91440" bIns="45720" anchor="t">
            <a:spAutoFit/>
          </a:bodyPr>
          <a:lstStyle/>
          <a:p>
            <a:pPr>
              <a:lnSpc>
                <a:spcPct val="107000"/>
              </a:lnSpc>
              <a:spcAft>
                <a:spcPts val="800"/>
              </a:spcAft>
            </a:pPr>
            <a:r>
              <a:rPr lang="en-US" sz="1400" b="1" dirty="0">
                <a:latin typeface="Calibri"/>
                <a:ea typeface="Calibri"/>
                <a:cs typeface="Calibri"/>
              </a:rPr>
              <a:t>Goal:</a:t>
            </a:r>
            <a:r>
              <a:rPr lang="en-US" sz="1400" dirty="0">
                <a:latin typeface="Calibri"/>
                <a:ea typeface="Calibri"/>
                <a:cs typeface="Calibri"/>
              </a:rPr>
              <a:t>   He needs to</a:t>
            </a:r>
            <a:r>
              <a:rPr lang="en-US" sz="1400" b="1" dirty="0">
                <a:solidFill>
                  <a:srgbClr val="C00000"/>
                </a:solidFill>
                <a:latin typeface="Calibri"/>
                <a:ea typeface="Calibri"/>
                <a:cs typeface="Calibri"/>
              </a:rPr>
              <a:t>  increase my leads per month</a:t>
            </a:r>
            <a:r>
              <a:rPr lang="en-US" sz="1400" dirty="0">
                <a:latin typeface="Calibri"/>
                <a:ea typeface="Calibri"/>
                <a:cs typeface="Calibri"/>
              </a:rPr>
              <a:t>.</a:t>
            </a:r>
            <a:endParaRPr lang="en-US" sz="1400" dirty="0">
              <a:effectLst/>
              <a:latin typeface="Calibri"/>
              <a:ea typeface="Calibri"/>
              <a:cs typeface="Calibri"/>
            </a:endParaRPr>
          </a:p>
          <a:p>
            <a:pPr>
              <a:lnSpc>
                <a:spcPct val="107000"/>
              </a:lnSpc>
              <a:spcAft>
                <a:spcPts val="800"/>
              </a:spcAft>
            </a:pPr>
            <a:r>
              <a:rPr lang="en-US" sz="1400" b="1" u="sng" dirty="0">
                <a:latin typeface="Calibri"/>
                <a:ea typeface="Calibri"/>
                <a:cs typeface="Calibri"/>
              </a:rPr>
              <a:t>KPI</a:t>
            </a:r>
            <a:r>
              <a:rPr lang="en-US" sz="1400" b="1" u="sng" dirty="0">
                <a:effectLst/>
                <a:latin typeface="Calibri"/>
                <a:ea typeface="Calibri"/>
                <a:cs typeface="Calibri"/>
              </a:rPr>
              <a:t>:</a:t>
            </a:r>
            <a:r>
              <a:rPr lang="en-US" sz="1400" b="1" dirty="0">
                <a:latin typeface="Calibri"/>
                <a:ea typeface="Calibri"/>
                <a:cs typeface="Calibri"/>
              </a:rPr>
              <a:t> </a:t>
            </a:r>
            <a:r>
              <a:rPr lang="en-US" sz="1400" dirty="0">
                <a:latin typeface="Calibri"/>
                <a:ea typeface="Calibri"/>
                <a:cs typeface="Calibri"/>
              </a:rPr>
              <a:t> Leads are 90% phone calls.   </a:t>
            </a:r>
            <a:r>
              <a:rPr lang="en-US" sz="1400" b="1" dirty="0">
                <a:solidFill>
                  <a:srgbClr val="C00000"/>
                </a:solidFill>
                <a:latin typeface="Calibri"/>
                <a:ea typeface="Calibri"/>
                <a:cs typeface="Calibri"/>
              </a:rPr>
              <a:t>KPI = calls</a:t>
            </a:r>
            <a:endParaRPr lang="en-US" sz="1400" b="1" dirty="0">
              <a:solidFill>
                <a:srgbClr val="C00000"/>
              </a:solidFill>
              <a:effectLst/>
              <a:latin typeface="Calibri"/>
              <a:ea typeface="Calibri"/>
              <a:cs typeface="Calibri"/>
            </a:endParaRPr>
          </a:p>
          <a:p>
            <a:pPr>
              <a:lnSpc>
                <a:spcPct val="107000"/>
              </a:lnSpc>
              <a:spcAft>
                <a:spcPts val="800"/>
              </a:spcAft>
            </a:pPr>
            <a:r>
              <a:rPr lang="en-US" sz="1400" b="1" u="sng" dirty="0">
                <a:latin typeface="Calibri"/>
                <a:ea typeface="Calibri"/>
                <a:cs typeface="Calibri"/>
              </a:rPr>
              <a:t>Audience:</a:t>
            </a:r>
            <a:r>
              <a:rPr lang="en-US" sz="1400" b="1" dirty="0">
                <a:latin typeface="Calibri"/>
                <a:ea typeface="Calibri"/>
                <a:cs typeface="Calibri"/>
              </a:rPr>
              <a:t> </a:t>
            </a:r>
            <a:r>
              <a:rPr lang="en-US" sz="1400" dirty="0">
                <a:latin typeface="Calibri"/>
                <a:ea typeface="Calibri"/>
                <a:cs typeface="Calibri"/>
              </a:rPr>
              <a:t>Homeowners with homes 10+ years old</a:t>
            </a:r>
            <a:endParaRPr lang="en-US" sz="1400" dirty="0">
              <a:effectLst/>
              <a:latin typeface="Calibri" panose="020F0502020204030204" pitchFamily="34" charset="0"/>
              <a:ea typeface="Calibri" panose="020F0502020204030204" pitchFamily="34" charset="0"/>
              <a:cs typeface="Calibri"/>
            </a:endParaRPr>
          </a:p>
          <a:p>
            <a:pPr>
              <a:lnSpc>
                <a:spcPct val="107000"/>
              </a:lnSpc>
              <a:spcAft>
                <a:spcPts val="800"/>
              </a:spcAft>
            </a:pPr>
            <a:r>
              <a:rPr lang="en-US" sz="1400" b="1" u="sng" dirty="0">
                <a:latin typeface="Calibri"/>
                <a:ea typeface="Calibri"/>
                <a:cs typeface="Calibri"/>
              </a:rPr>
              <a:t>Geo:</a:t>
            </a:r>
            <a:r>
              <a:rPr lang="en-US" sz="1400" dirty="0">
                <a:latin typeface="Calibri"/>
                <a:ea typeface="Calibri"/>
                <a:cs typeface="Calibri"/>
              </a:rPr>
              <a:t> Pueblo, Colorado Springs &amp; Castle Rock Colorado</a:t>
            </a:r>
            <a:endParaRPr lang="en-US" sz="1400" b="1" dirty="0">
              <a:solidFill>
                <a:srgbClr val="C00000"/>
              </a:solidFill>
              <a:latin typeface="Calibri"/>
              <a:ea typeface="Calibri"/>
              <a:cs typeface="Calibri"/>
            </a:endParaRPr>
          </a:p>
          <a:p>
            <a:pPr>
              <a:lnSpc>
                <a:spcPct val="107000"/>
              </a:lnSpc>
              <a:spcAft>
                <a:spcPts val="800"/>
              </a:spcAft>
            </a:pPr>
            <a:r>
              <a:rPr lang="en-US" sz="1400" b="1" u="sng" dirty="0">
                <a:latin typeface="Calibri"/>
                <a:ea typeface="Calibri"/>
                <a:cs typeface="Calibri"/>
              </a:rPr>
              <a:t>Current Marketing:</a:t>
            </a:r>
            <a:endParaRPr lang="en-US" sz="1400" dirty="0">
              <a:ea typeface="+mn-lt"/>
              <a:cs typeface="+mn-lt"/>
            </a:endParaRPr>
          </a:p>
          <a:p>
            <a:pPr>
              <a:lnSpc>
                <a:spcPct val="107000"/>
              </a:lnSpc>
              <a:spcAft>
                <a:spcPts val="800"/>
              </a:spcAft>
            </a:pPr>
            <a:endParaRPr lang="en-US" sz="1400" dirty="0">
              <a:ea typeface="Calibri" panose="020F0502020204030204"/>
              <a:cs typeface="Calibri" panose="020F0502020204030204"/>
            </a:endParaRPr>
          </a:p>
          <a:p>
            <a:pPr>
              <a:lnSpc>
                <a:spcPct val="107000"/>
              </a:lnSpc>
              <a:spcAft>
                <a:spcPts val="800"/>
              </a:spcAft>
            </a:pPr>
            <a:endParaRPr lang="en-US" sz="1400" dirty="0">
              <a:effectLst/>
              <a:latin typeface="Calibri"/>
              <a:ea typeface="Calibri"/>
              <a:cs typeface="Calibri"/>
            </a:endParaRP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Calibri"/>
            </a:endParaRPr>
          </a:p>
        </p:txBody>
      </p:sp>
      <p:cxnSp>
        <p:nvCxnSpPr>
          <p:cNvPr id="14" name="Straight Connector 13">
            <a:extLst>
              <a:ext uri="{FF2B5EF4-FFF2-40B4-BE49-F238E27FC236}">
                <a16:creationId xmlns:a16="http://schemas.microsoft.com/office/drawing/2014/main" id="{68C5458C-A6A6-40F7-B6C6-9229D9A65D19}"/>
              </a:ext>
            </a:extLst>
          </p:cNvPr>
          <p:cNvCxnSpPr/>
          <p:nvPr/>
        </p:nvCxnSpPr>
        <p:spPr>
          <a:xfrm>
            <a:off x="5922236" y="1124813"/>
            <a:ext cx="0" cy="511785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800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71E65E-EF49-4484-B911-F3BD4C115520}"/>
              </a:ext>
            </a:extLst>
          </p:cNvPr>
          <p:cNvSpPr txBox="1"/>
          <p:nvPr/>
        </p:nvSpPr>
        <p:spPr>
          <a:xfrm>
            <a:off x="453006" y="327171"/>
            <a:ext cx="7337778" cy="646331"/>
          </a:xfrm>
          <a:prstGeom prst="rect">
            <a:avLst/>
          </a:prstGeom>
          <a:noFill/>
        </p:spPr>
        <p:txBody>
          <a:bodyPr wrap="none" lIns="91440" tIns="45720" rIns="91440" bIns="45720" rtlCol="0" anchor="t">
            <a:spAutoFit/>
          </a:bodyPr>
          <a:lstStyle/>
          <a:p>
            <a:r>
              <a:rPr lang="en-US" sz="3600" b="1" dirty="0"/>
              <a:t>#5 - Walk-Through Current Marketing</a:t>
            </a:r>
          </a:p>
        </p:txBody>
      </p:sp>
      <p:sp>
        <p:nvSpPr>
          <p:cNvPr id="5" name="TextBox 4">
            <a:extLst>
              <a:ext uri="{FF2B5EF4-FFF2-40B4-BE49-F238E27FC236}">
                <a16:creationId xmlns:a16="http://schemas.microsoft.com/office/drawing/2014/main" id="{7D9497A7-202F-272A-CFDD-94287CD7BBDB}"/>
              </a:ext>
            </a:extLst>
          </p:cNvPr>
          <p:cNvSpPr txBox="1"/>
          <p:nvPr/>
        </p:nvSpPr>
        <p:spPr>
          <a:xfrm>
            <a:off x="498710" y="1028373"/>
            <a:ext cx="10527830"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cs typeface="Segoe UI"/>
              </a:rPr>
              <a:t>Learn the details of their current marketing in place </a:t>
            </a:r>
            <a:r>
              <a:rPr lang="en-US" sz="1600" b="1" dirty="0">
                <a:cs typeface="Segoe UI"/>
              </a:rPr>
              <a:t>to achieve this specific goal you’ve been given</a:t>
            </a:r>
            <a:r>
              <a:rPr lang="en-US" sz="1600" dirty="0">
                <a:cs typeface="Segoe UI"/>
              </a:rPr>
              <a:t>.  Take time to find out what is working or what is not. </a:t>
            </a:r>
            <a:endParaRPr lang="en-US" sz="1600" dirty="0">
              <a:ea typeface="Calibri"/>
              <a:cs typeface="Segoe UI"/>
            </a:endParaRPr>
          </a:p>
          <a:p>
            <a:endParaRPr lang="en-US" sz="1600" dirty="0">
              <a:ea typeface="Calibri"/>
              <a:cs typeface="Segoe UI"/>
            </a:endParaRPr>
          </a:p>
          <a:p>
            <a:r>
              <a:rPr lang="en-US" sz="1600" b="1" u="sng" dirty="0">
                <a:solidFill>
                  <a:srgbClr val="C00000"/>
                </a:solidFill>
                <a:cs typeface="Segoe UI"/>
              </a:rPr>
              <a:t>Consultants</a:t>
            </a:r>
            <a:r>
              <a:rPr lang="en-US" sz="1600" b="1" u="sng" dirty="0">
                <a:cs typeface="Segoe UI"/>
              </a:rPr>
              <a:t> start with what you know in advance, which could sound like:</a:t>
            </a:r>
            <a:r>
              <a:rPr lang="en-US" sz="1600" b="1" dirty="0">
                <a:cs typeface="Segoe UI"/>
              </a:rPr>
              <a:t> </a:t>
            </a:r>
            <a:r>
              <a:rPr lang="en-US" sz="1600" dirty="0">
                <a:cs typeface="Segoe UI"/>
              </a:rPr>
              <a:t> </a:t>
            </a:r>
            <a:endParaRPr lang="en-US" sz="1600" dirty="0">
              <a:ea typeface="Calibri" panose="020F0502020204030204"/>
              <a:cs typeface="Segoe UI"/>
            </a:endParaRPr>
          </a:p>
          <a:p>
            <a:r>
              <a:rPr lang="en-US" sz="1600" i="1" dirty="0">
                <a:ea typeface="Calibri" panose="020F0502020204030204"/>
                <a:cs typeface="Segoe UI"/>
              </a:rPr>
              <a:t>"I took some time to learn about your current marketing before the meeting, I see you are using Paid Search (SEM)..."</a:t>
            </a:r>
          </a:p>
          <a:p>
            <a:endParaRPr lang="en-US" sz="1600" dirty="0">
              <a:ea typeface="Calibri"/>
              <a:cs typeface="Segoe UI"/>
            </a:endParaRPr>
          </a:p>
          <a:p>
            <a:endParaRPr lang="en-US" sz="1600" dirty="0">
              <a:ea typeface="Calibri"/>
              <a:cs typeface="Segoe UI"/>
            </a:endParaRPr>
          </a:p>
          <a:p>
            <a:endParaRPr lang="en-US" sz="1200" i="1" dirty="0">
              <a:ea typeface="Calibri"/>
              <a:cs typeface="Segoe UI"/>
            </a:endParaRPr>
          </a:p>
          <a:p>
            <a:endParaRPr lang="en-US" sz="1600" i="1" dirty="0">
              <a:ea typeface="Calibri"/>
              <a:cs typeface="Segoe UI"/>
            </a:endParaRPr>
          </a:p>
        </p:txBody>
      </p:sp>
      <p:sp>
        <p:nvSpPr>
          <p:cNvPr id="3" name="TextBox 2">
            <a:extLst>
              <a:ext uri="{FF2B5EF4-FFF2-40B4-BE49-F238E27FC236}">
                <a16:creationId xmlns:a16="http://schemas.microsoft.com/office/drawing/2014/main" id="{4AB5A1FD-B805-104B-81CC-7ADFE6FED8BC}"/>
              </a:ext>
            </a:extLst>
          </p:cNvPr>
          <p:cNvSpPr txBox="1"/>
          <p:nvPr/>
        </p:nvSpPr>
        <p:spPr>
          <a:xfrm>
            <a:off x="7667625" y="6238875"/>
            <a:ext cx="36195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dirty="0">
                <a:solidFill>
                  <a:srgbClr val="FF0000"/>
                </a:solidFill>
              </a:rPr>
              <a:t>Detail in notes is key here as well...</a:t>
            </a:r>
            <a:endParaRPr lang="en-US" dirty="0"/>
          </a:p>
        </p:txBody>
      </p:sp>
      <p:sp>
        <p:nvSpPr>
          <p:cNvPr id="4" name="TextBox 3">
            <a:extLst>
              <a:ext uri="{FF2B5EF4-FFF2-40B4-BE49-F238E27FC236}">
                <a16:creationId xmlns:a16="http://schemas.microsoft.com/office/drawing/2014/main" id="{D63B24D5-D779-9689-16A3-AB7639E5DB83}"/>
              </a:ext>
            </a:extLst>
          </p:cNvPr>
          <p:cNvSpPr txBox="1"/>
          <p:nvPr/>
        </p:nvSpPr>
        <p:spPr>
          <a:xfrm>
            <a:off x="5762625" y="3086100"/>
            <a:ext cx="54864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solidFill>
                  <a:srgbClr val="0070C0"/>
                </a:solidFill>
              </a:rPr>
              <a:t>"Our goal leads from my SEM in the form of phone calls"</a:t>
            </a:r>
            <a:endParaRPr lang="en-US" dirty="0">
              <a:solidFill>
                <a:srgbClr val="0070C0"/>
              </a:solidFill>
            </a:endParaRPr>
          </a:p>
        </p:txBody>
      </p:sp>
      <p:sp>
        <p:nvSpPr>
          <p:cNvPr id="7" name="TextBox 6">
            <a:extLst>
              <a:ext uri="{FF2B5EF4-FFF2-40B4-BE49-F238E27FC236}">
                <a16:creationId xmlns:a16="http://schemas.microsoft.com/office/drawing/2014/main" id="{81703C4C-9EE8-5A3A-08AB-F841AADFD16B}"/>
              </a:ext>
            </a:extLst>
          </p:cNvPr>
          <p:cNvSpPr txBox="1"/>
          <p:nvPr/>
        </p:nvSpPr>
        <p:spPr>
          <a:xfrm>
            <a:off x="5819775" y="3571875"/>
            <a:ext cx="616267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solidFill>
                  <a:srgbClr val="0070C0"/>
                </a:solidFill>
              </a:rPr>
              <a:t>"I should be getting more leads and Reach Local is a pain"</a:t>
            </a:r>
            <a:endParaRPr lang="en-US" dirty="0">
              <a:solidFill>
                <a:srgbClr val="0070C0"/>
              </a:solidFill>
            </a:endParaRPr>
          </a:p>
        </p:txBody>
      </p:sp>
      <p:sp>
        <p:nvSpPr>
          <p:cNvPr id="8" name="TextBox 7">
            <a:extLst>
              <a:ext uri="{FF2B5EF4-FFF2-40B4-BE49-F238E27FC236}">
                <a16:creationId xmlns:a16="http://schemas.microsoft.com/office/drawing/2014/main" id="{1DF4BCDF-4B1B-1577-1CBB-A74123CF84AA}"/>
              </a:ext>
            </a:extLst>
          </p:cNvPr>
          <p:cNvSpPr txBox="1"/>
          <p:nvPr/>
        </p:nvSpPr>
        <p:spPr>
          <a:xfrm>
            <a:off x="5819775" y="4057650"/>
            <a:ext cx="40767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0070C0"/>
                </a:solidFill>
              </a:rPr>
              <a:t>"I pay about $2000.00 per month"</a:t>
            </a:r>
            <a:r>
              <a:rPr lang="en-US" sz="1600">
                <a:solidFill>
                  <a:srgbClr val="0070C0"/>
                </a:solidFill>
                <a:ea typeface="Calibri"/>
                <a:cs typeface="Calibri"/>
              </a:rPr>
              <a:t>​</a:t>
            </a:r>
            <a:endParaRPr lang="en-US">
              <a:solidFill>
                <a:srgbClr val="0070C0"/>
              </a:solidFill>
            </a:endParaRPr>
          </a:p>
        </p:txBody>
      </p:sp>
      <p:sp>
        <p:nvSpPr>
          <p:cNvPr id="9" name="TextBox 8">
            <a:extLst>
              <a:ext uri="{FF2B5EF4-FFF2-40B4-BE49-F238E27FC236}">
                <a16:creationId xmlns:a16="http://schemas.microsoft.com/office/drawing/2014/main" id="{4AF5EFC5-C693-EF26-4DF7-2723CC5B2834}"/>
              </a:ext>
            </a:extLst>
          </p:cNvPr>
          <p:cNvSpPr txBox="1"/>
          <p:nvPr/>
        </p:nvSpPr>
        <p:spPr>
          <a:xfrm>
            <a:off x="5819775" y="4581525"/>
            <a:ext cx="496252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a:solidFill>
                  <a:srgbClr val="0070C0"/>
                </a:solidFill>
              </a:rPr>
              <a:t>"I should get 120-240 clicks for that spend but I’m more focused on leads than clicks"</a:t>
            </a:r>
            <a:r>
              <a:rPr lang="en-US" sz="1600">
                <a:solidFill>
                  <a:srgbClr val="0070C0"/>
                </a:solidFill>
                <a:ea typeface="Calibri"/>
                <a:cs typeface="Calibri"/>
              </a:rPr>
              <a:t>​</a:t>
            </a:r>
            <a:endParaRPr lang="en-US">
              <a:solidFill>
                <a:srgbClr val="0070C0"/>
              </a:solidFill>
            </a:endParaRPr>
          </a:p>
        </p:txBody>
      </p:sp>
      <p:sp>
        <p:nvSpPr>
          <p:cNvPr id="10" name="TextBox 9">
            <a:extLst>
              <a:ext uri="{FF2B5EF4-FFF2-40B4-BE49-F238E27FC236}">
                <a16:creationId xmlns:a16="http://schemas.microsoft.com/office/drawing/2014/main" id="{A04FF3F4-C89F-3523-036E-7A070D4D2391}"/>
              </a:ext>
            </a:extLst>
          </p:cNvPr>
          <p:cNvSpPr txBox="1"/>
          <p:nvPr/>
        </p:nvSpPr>
        <p:spPr>
          <a:xfrm>
            <a:off x="561975" y="5385171"/>
            <a:ext cx="1084262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i="1" dirty="0"/>
              <a:t>Once you’ve gone through what you knew in advance, ask </a:t>
            </a:r>
            <a:r>
              <a:rPr lang="en-US" sz="1600" b="1" i="1" dirty="0"/>
              <a:t>what are other things you didn’t see in advance of the meeting</a:t>
            </a:r>
            <a:r>
              <a:rPr lang="en-US" sz="1600" i="1" dirty="0"/>
              <a:t>.  Then ask the same questions and keep going until you have uncovered </a:t>
            </a:r>
            <a:r>
              <a:rPr lang="en-US" sz="1600" b="1" i="1" dirty="0">
                <a:solidFill>
                  <a:srgbClr val="D92929"/>
                </a:solidFill>
              </a:rPr>
              <a:t>all their marketing </a:t>
            </a:r>
            <a:r>
              <a:rPr lang="en-US" sz="1600" i="1" dirty="0"/>
              <a:t>to achieve whatever goal you’ve been assigned</a:t>
            </a:r>
            <a:r>
              <a:rPr lang="en-US" sz="1400" i="1" dirty="0"/>
              <a:t>. </a:t>
            </a:r>
            <a:endParaRPr lang="en-US" sz="1400" dirty="0"/>
          </a:p>
        </p:txBody>
      </p:sp>
      <p:sp>
        <p:nvSpPr>
          <p:cNvPr id="11" name="TextBox 10">
            <a:extLst>
              <a:ext uri="{FF2B5EF4-FFF2-40B4-BE49-F238E27FC236}">
                <a16:creationId xmlns:a16="http://schemas.microsoft.com/office/drawing/2014/main" id="{AC657522-79A7-527F-7ED8-A7658C8A5F0E}"/>
              </a:ext>
            </a:extLst>
          </p:cNvPr>
          <p:cNvSpPr txBox="1"/>
          <p:nvPr/>
        </p:nvSpPr>
        <p:spPr>
          <a:xfrm>
            <a:off x="561975" y="2676525"/>
            <a:ext cx="5362575" cy="2239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u="sng" dirty="0">
                <a:cs typeface="Segoe UI"/>
              </a:rPr>
              <a:t>For all current marketing, ask them for each:</a:t>
            </a:r>
            <a:r>
              <a:rPr lang="en-US" sz="1200" i="1" dirty="0">
                <a:cs typeface="Segoe UI"/>
              </a:rPr>
              <a:t> </a:t>
            </a:r>
            <a:r>
              <a:rPr lang="en-US" sz="1200" dirty="0">
                <a:cs typeface="Segoe UI"/>
              </a:rPr>
              <a:t>​</a:t>
            </a:r>
          </a:p>
          <a:p>
            <a:pPr marL="342900" indent="-342900">
              <a:lnSpc>
                <a:spcPct val="200000"/>
              </a:lnSpc>
              <a:buFont typeface=""/>
              <a:buAutoNum type="arabicPeriod"/>
            </a:pPr>
            <a:r>
              <a:rPr lang="en-US" sz="1600" i="1" dirty="0">
                <a:cs typeface="Arial"/>
              </a:rPr>
              <a:t>What was the goal of this marketing channel? </a:t>
            </a:r>
            <a:r>
              <a:rPr lang="en-US" sz="1600" dirty="0">
                <a:cs typeface="Arial"/>
              </a:rPr>
              <a:t>​</a:t>
            </a:r>
            <a:endParaRPr lang="en-US" sz="1600" dirty="0">
              <a:ea typeface="Calibri" panose="020F0502020204030204"/>
              <a:cs typeface="Arial"/>
            </a:endParaRPr>
          </a:p>
          <a:p>
            <a:pPr marL="342900" indent="-342900">
              <a:lnSpc>
                <a:spcPct val="200000"/>
              </a:lnSpc>
              <a:buFont typeface=""/>
              <a:buAutoNum type="arabicPeriod"/>
            </a:pPr>
            <a:r>
              <a:rPr lang="en-US" sz="1600" i="1" dirty="0">
                <a:cs typeface="Arial"/>
              </a:rPr>
              <a:t>What is your opinion of how that’s working? </a:t>
            </a:r>
            <a:r>
              <a:rPr lang="en-US" sz="1600" dirty="0">
                <a:cs typeface="Arial"/>
              </a:rPr>
              <a:t>​</a:t>
            </a:r>
            <a:endParaRPr lang="en-US" sz="1600" dirty="0">
              <a:ea typeface="Calibri" panose="020F0502020204030204"/>
              <a:cs typeface="Arial"/>
            </a:endParaRPr>
          </a:p>
          <a:p>
            <a:pPr marL="342900" indent="-342900">
              <a:lnSpc>
                <a:spcPct val="200000"/>
              </a:lnSpc>
              <a:buFont typeface=""/>
              <a:buAutoNum type="arabicPeriod"/>
            </a:pPr>
            <a:r>
              <a:rPr lang="en-US" sz="1600" i="1" dirty="0">
                <a:cs typeface="Arial"/>
              </a:rPr>
              <a:t>What is your monthly SEM budget?</a:t>
            </a:r>
            <a:r>
              <a:rPr lang="en-US" sz="1600" dirty="0">
                <a:cs typeface="Arial"/>
              </a:rPr>
              <a:t>​</a:t>
            </a:r>
            <a:endParaRPr lang="en-US" sz="1600" dirty="0">
              <a:ea typeface="Calibri" panose="020F0502020204030204"/>
              <a:cs typeface="Arial"/>
            </a:endParaRPr>
          </a:p>
          <a:p>
            <a:pPr marL="342900" indent="-342900">
              <a:lnSpc>
                <a:spcPct val="200000"/>
              </a:lnSpc>
              <a:buFont typeface=""/>
              <a:buAutoNum type="arabicPeriod"/>
            </a:pPr>
            <a:r>
              <a:rPr lang="en-US" sz="1600" i="1" dirty="0">
                <a:cs typeface="Arial"/>
              </a:rPr>
              <a:t> What do you get for that? </a:t>
            </a:r>
            <a:endParaRPr lang="en-US" sz="1600" i="1" dirty="0">
              <a:ea typeface="Calibri" panose="020F0502020204030204"/>
              <a:cs typeface="Arial"/>
            </a:endParaRPr>
          </a:p>
        </p:txBody>
      </p:sp>
      <p:sp>
        <p:nvSpPr>
          <p:cNvPr id="12" name="TextBox 11">
            <a:extLst>
              <a:ext uri="{FF2B5EF4-FFF2-40B4-BE49-F238E27FC236}">
                <a16:creationId xmlns:a16="http://schemas.microsoft.com/office/drawing/2014/main" id="{F24E9E38-43FF-7C53-48DB-EC79A8BD1AB3}"/>
              </a:ext>
            </a:extLst>
          </p:cNvPr>
          <p:cNvSpPr txBox="1"/>
          <p:nvPr/>
        </p:nvSpPr>
        <p:spPr>
          <a:xfrm>
            <a:off x="7210425" y="2676525"/>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u="sng" dirty="0">
                <a:solidFill>
                  <a:srgbClr val="0070C0"/>
                </a:solidFill>
              </a:rPr>
              <a:t>You'll hear things like:</a:t>
            </a:r>
            <a:endParaRPr lang="en-US" dirty="0">
              <a:solidFill>
                <a:srgbClr val="0070C0"/>
              </a:solidFill>
            </a:endParaRPr>
          </a:p>
        </p:txBody>
      </p:sp>
    </p:spTree>
    <p:extLst>
      <p:ext uri="{BB962C8B-B14F-4D97-AF65-F5344CB8AC3E}">
        <p14:creationId xmlns:p14="http://schemas.microsoft.com/office/powerpoint/2010/main" val="354383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BE2C99-4A8B-7D5F-6649-91A056681DE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4C9C5D6-657F-095F-B51D-3DE83FB98133}"/>
              </a:ext>
            </a:extLst>
          </p:cNvPr>
          <p:cNvSpPr txBox="1"/>
          <p:nvPr/>
        </p:nvSpPr>
        <p:spPr>
          <a:xfrm>
            <a:off x="534670" y="190749"/>
            <a:ext cx="4968677"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400" b="1" dirty="0">
                <a:latin typeface="Arial"/>
                <a:ea typeface="+mj-ea"/>
                <a:cs typeface="Arial"/>
              </a:rPr>
              <a:t>Discovery</a:t>
            </a:r>
            <a:r>
              <a:rPr lang="en-US" sz="5400" b="1" dirty="0">
                <a:solidFill>
                  <a:srgbClr val="FF0000"/>
                </a:solidFill>
                <a:latin typeface="Arial"/>
                <a:ea typeface="+mj-ea"/>
                <a:cs typeface="Arial"/>
              </a:rPr>
              <a:t> 101</a:t>
            </a:r>
            <a:endParaRPr lang="en-US" dirty="0">
              <a:solidFill>
                <a:srgbClr val="FF0000"/>
              </a:solidFill>
            </a:endParaRPr>
          </a:p>
          <a:p>
            <a:pPr>
              <a:lnSpc>
                <a:spcPct val="90000"/>
              </a:lnSpc>
              <a:spcBef>
                <a:spcPct val="0"/>
              </a:spcBef>
              <a:spcAft>
                <a:spcPts val="600"/>
              </a:spcAft>
            </a:pPr>
            <a:r>
              <a:rPr lang="en-US" sz="5400" b="1" dirty="0">
                <a:latin typeface="Arial"/>
                <a:ea typeface="+mj-ea"/>
                <a:cs typeface="Arial"/>
              </a:rPr>
              <a:t> Agenda</a:t>
            </a:r>
            <a:endParaRPr lang="en-US" dirty="0">
              <a:ea typeface="+mj-ea"/>
            </a:endParaRPr>
          </a:p>
        </p:txBody>
      </p:sp>
      <p:sp>
        <p:nvSpPr>
          <p:cNvPr id="3" name="TextBox 2">
            <a:extLst>
              <a:ext uri="{FF2B5EF4-FFF2-40B4-BE49-F238E27FC236}">
                <a16:creationId xmlns:a16="http://schemas.microsoft.com/office/drawing/2014/main" id="{67C41F7F-2B3A-8DCB-5B37-0FEF0F744019}"/>
              </a:ext>
            </a:extLst>
          </p:cNvPr>
          <p:cNvSpPr txBox="1"/>
          <p:nvPr/>
        </p:nvSpPr>
        <p:spPr>
          <a:xfrm>
            <a:off x="534062" y="2663623"/>
            <a:ext cx="4243589" cy="332066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marL="457200" indent="-228600">
              <a:lnSpc>
                <a:spcPct val="90000"/>
              </a:lnSpc>
              <a:spcAft>
                <a:spcPts val="600"/>
              </a:spcAft>
              <a:buFont typeface="Arial" panose="020B0604020202020204" pitchFamily="34" charset="0"/>
              <a:buChar char="•"/>
            </a:pPr>
            <a:r>
              <a:rPr lang="en-US" sz="2400" dirty="0">
                <a:ea typeface="Calibri"/>
                <a:cs typeface="Calibri"/>
              </a:rPr>
              <a:t>Define your Moment</a:t>
            </a:r>
          </a:p>
          <a:p>
            <a:pPr marL="457200" indent="-228600">
              <a:lnSpc>
                <a:spcPct val="90000"/>
              </a:lnSpc>
              <a:spcAft>
                <a:spcPts val="600"/>
              </a:spcAft>
              <a:buFont typeface="Arial" panose="020B0604020202020204" pitchFamily="34" charset="0"/>
              <a:buChar char="•"/>
            </a:pPr>
            <a:endParaRPr lang="en-US" sz="2400" dirty="0">
              <a:ea typeface="Calibri"/>
              <a:cs typeface="Calibri"/>
            </a:endParaRPr>
          </a:p>
          <a:p>
            <a:pPr marL="457200" indent="-228600">
              <a:lnSpc>
                <a:spcPct val="90000"/>
              </a:lnSpc>
              <a:spcAft>
                <a:spcPts val="600"/>
              </a:spcAft>
              <a:buFont typeface="Arial" panose="020B0604020202020204" pitchFamily="34" charset="0"/>
              <a:buChar char="•"/>
            </a:pPr>
            <a:r>
              <a:rPr lang="en-US" sz="2400" dirty="0">
                <a:ea typeface="Calibri"/>
                <a:cs typeface="Calibri"/>
              </a:rPr>
              <a:t>Notes Shape Opportunities</a:t>
            </a:r>
            <a:endParaRPr lang="en-US" sz="2000" dirty="0"/>
          </a:p>
          <a:p>
            <a:pPr marL="457200" indent="-228600">
              <a:lnSpc>
                <a:spcPct val="90000"/>
              </a:lnSpc>
              <a:spcAft>
                <a:spcPts val="600"/>
              </a:spcAft>
              <a:buFont typeface="Arial" panose="020B0604020202020204" pitchFamily="34" charset="0"/>
              <a:buChar char="•"/>
            </a:pPr>
            <a:endParaRPr lang="en-US" sz="2400" dirty="0">
              <a:ea typeface="Calibri"/>
              <a:cs typeface="Calibri"/>
            </a:endParaRPr>
          </a:p>
          <a:p>
            <a:pPr marL="457200" indent="-228600">
              <a:lnSpc>
                <a:spcPct val="90000"/>
              </a:lnSpc>
              <a:spcAft>
                <a:spcPts val="600"/>
              </a:spcAft>
              <a:buFont typeface="Arial" panose="020B0604020202020204" pitchFamily="34" charset="0"/>
              <a:buChar char="•"/>
            </a:pPr>
            <a:r>
              <a:rPr lang="en-US" sz="2400" dirty="0">
                <a:ea typeface="Calibri"/>
                <a:cs typeface="Calibri"/>
              </a:rPr>
              <a:t>Dropping their Guard</a:t>
            </a:r>
            <a:endParaRPr lang="en-US" sz="2400" dirty="0"/>
          </a:p>
          <a:p>
            <a:pPr marL="457200" indent="-228600">
              <a:lnSpc>
                <a:spcPct val="90000"/>
              </a:lnSpc>
              <a:spcAft>
                <a:spcPts val="600"/>
              </a:spcAft>
              <a:buFont typeface="Arial" panose="020B0604020202020204" pitchFamily="34" charset="0"/>
              <a:buChar char="•"/>
            </a:pPr>
            <a:endParaRPr lang="en-US" sz="2400" dirty="0"/>
          </a:p>
          <a:p>
            <a:pPr marL="457200" indent="-228600">
              <a:lnSpc>
                <a:spcPct val="90000"/>
              </a:lnSpc>
              <a:spcAft>
                <a:spcPts val="600"/>
              </a:spcAft>
              <a:buFont typeface="Arial" panose="020B0604020202020204" pitchFamily="34" charset="0"/>
              <a:buChar char="•"/>
            </a:pPr>
            <a:r>
              <a:rPr lang="en-US" sz="2400" dirty="0"/>
              <a:t>The Essential 6</a:t>
            </a:r>
            <a:endParaRPr lang="en-US" sz="2000" dirty="0"/>
          </a:p>
          <a:p>
            <a:pPr marL="457200" indent="-228600">
              <a:lnSpc>
                <a:spcPct val="90000"/>
              </a:lnSpc>
              <a:spcAft>
                <a:spcPts val="600"/>
              </a:spcAft>
              <a:buFont typeface="Arial" panose="020B0604020202020204" pitchFamily="34" charset="0"/>
              <a:buChar char="•"/>
            </a:pPr>
            <a:endParaRPr lang="en-US" sz="2400" dirty="0">
              <a:ea typeface="Calibri"/>
              <a:cs typeface="Calibri"/>
            </a:endParaRPr>
          </a:p>
          <a:p>
            <a:pPr marL="457200" indent="-228600">
              <a:lnSpc>
                <a:spcPct val="90000"/>
              </a:lnSpc>
              <a:spcAft>
                <a:spcPts val="600"/>
              </a:spcAft>
              <a:buFont typeface="Arial" panose="020B0604020202020204" pitchFamily="34" charset="0"/>
              <a:buChar char="•"/>
            </a:pPr>
            <a:r>
              <a:rPr lang="en-US" sz="2400" dirty="0">
                <a:ea typeface="Calibri"/>
                <a:cs typeface="Calibri"/>
              </a:rPr>
              <a:t>Unpacking the 6</a:t>
            </a:r>
          </a:p>
          <a:p>
            <a:pPr marL="228600">
              <a:lnSpc>
                <a:spcPct val="90000"/>
              </a:lnSpc>
              <a:spcAft>
                <a:spcPts val="600"/>
              </a:spcAft>
            </a:pPr>
            <a:endParaRPr lang="en-US" sz="2400">
              <a:ea typeface="Calibri" panose="020F0502020204030204"/>
              <a:cs typeface="Calibri" panose="020F0502020204030204"/>
            </a:endParaRPr>
          </a:p>
          <a:p>
            <a:pPr marL="457200" indent="-228600">
              <a:lnSpc>
                <a:spcPct val="90000"/>
              </a:lnSpc>
              <a:spcAft>
                <a:spcPts val="600"/>
              </a:spcAft>
              <a:buFont typeface="Arial" panose="020B0604020202020204" pitchFamily="34" charset="0"/>
              <a:buChar char="•"/>
            </a:pPr>
            <a:endParaRPr lang="en-US" sz="2400">
              <a:ea typeface="Calibri" panose="020F0502020204030204"/>
              <a:cs typeface="Calibri" panose="020F0502020204030204"/>
            </a:endParaRPr>
          </a:p>
          <a:p>
            <a:pPr marL="457200" indent="-228600">
              <a:lnSpc>
                <a:spcPct val="90000"/>
              </a:lnSpc>
              <a:spcAft>
                <a:spcPts val="600"/>
              </a:spcAft>
              <a:buFont typeface="Arial" panose="020B0604020202020204" pitchFamily="34" charset="0"/>
              <a:buChar char="•"/>
            </a:pPr>
            <a:endParaRPr lang="en-US" sz="2400" i="1" dirty="0">
              <a:ea typeface="Calibri"/>
              <a:cs typeface="Calibri"/>
            </a:endParaRPr>
          </a:p>
          <a:p>
            <a:pPr indent="-228600">
              <a:lnSpc>
                <a:spcPct val="90000"/>
              </a:lnSpc>
              <a:spcAft>
                <a:spcPts val="600"/>
              </a:spcAft>
              <a:buFont typeface="Arial" panose="020B0604020202020204" pitchFamily="34" charset="0"/>
              <a:buChar char="•"/>
            </a:pPr>
            <a:endParaRPr lang="en-US" sz="2400">
              <a:ea typeface="Calibri"/>
              <a:cs typeface="Calibri"/>
            </a:endParaRPr>
          </a:p>
        </p:txBody>
      </p:sp>
      <p:pic>
        <p:nvPicPr>
          <p:cNvPr id="5" name="Picture 4" descr="View through the telescope at the 5 - metres high cyclorama | Die Welt der  Habsburger">
            <a:extLst>
              <a:ext uri="{FF2B5EF4-FFF2-40B4-BE49-F238E27FC236}">
                <a16:creationId xmlns:a16="http://schemas.microsoft.com/office/drawing/2014/main" id="{9D040937-B079-B5FC-D5F2-966140C21F5E}"/>
              </a:ext>
            </a:extLst>
          </p:cNvPr>
          <p:cNvPicPr>
            <a:picLocks noChangeAspect="1"/>
          </p:cNvPicPr>
          <p:nvPr/>
        </p:nvPicPr>
        <p:blipFill>
          <a:blip r:embed="rId2"/>
          <a:stretch>
            <a:fillRect/>
          </a:stretch>
        </p:blipFill>
        <p:spPr>
          <a:xfrm>
            <a:off x="5300663" y="-38100"/>
            <a:ext cx="6886575" cy="6858000"/>
          </a:xfrm>
          <a:prstGeom prst="rect">
            <a:avLst/>
          </a:prstGeom>
        </p:spPr>
      </p:pic>
      <p:sp>
        <p:nvSpPr>
          <p:cNvPr id="7" name="Oval 6">
            <a:extLst>
              <a:ext uri="{FF2B5EF4-FFF2-40B4-BE49-F238E27FC236}">
                <a16:creationId xmlns:a16="http://schemas.microsoft.com/office/drawing/2014/main" id="{5B9CC648-88F0-BFF8-4F85-B4B41BCC10BF}"/>
              </a:ext>
            </a:extLst>
          </p:cNvPr>
          <p:cNvSpPr/>
          <p:nvPr/>
        </p:nvSpPr>
        <p:spPr>
          <a:xfrm>
            <a:off x="5800725" y="1809749"/>
            <a:ext cx="2409825" cy="2400300"/>
          </a:xfrm>
          <a:prstGeom prst="ellipse">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63CED12-01CF-05C2-615C-2FE713FD66BF}"/>
              </a:ext>
            </a:extLst>
          </p:cNvPr>
          <p:cNvPicPr>
            <a:picLocks noChangeAspect="1"/>
          </p:cNvPicPr>
          <p:nvPr/>
        </p:nvPicPr>
        <p:blipFill>
          <a:blip r:embed="rId3"/>
          <a:stretch>
            <a:fillRect/>
          </a:stretch>
        </p:blipFill>
        <p:spPr>
          <a:xfrm>
            <a:off x="5843588" y="2146911"/>
            <a:ext cx="2324100" cy="1628775"/>
          </a:xfrm>
          <a:prstGeom prst="rect">
            <a:avLst/>
          </a:prstGeom>
        </p:spPr>
      </p:pic>
      <p:pic>
        <p:nvPicPr>
          <p:cNvPr id="8" name="Picture 7" descr="A black and red text&#10;&#10;Description automatically generated">
            <a:extLst>
              <a:ext uri="{FF2B5EF4-FFF2-40B4-BE49-F238E27FC236}">
                <a16:creationId xmlns:a16="http://schemas.microsoft.com/office/drawing/2014/main" id="{93B41782-BB8A-169A-A321-927C1C891DA1}"/>
              </a:ext>
            </a:extLst>
          </p:cNvPr>
          <p:cNvPicPr>
            <a:picLocks noChangeAspect="1"/>
          </p:cNvPicPr>
          <p:nvPr/>
        </p:nvPicPr>
        <p:blipFill>
          <a:blip r:embed="rId4"/>
          <a:stretch>
            <a:fillRect/>
          </a:stretch>
        </p:blipFill>
        <p:spPr>
          <a:xfrm>
            <a:off x="10148888" y="5757863"/>
            <a:ext cx="1647825" cy="800100"/>
          </a:xfrm>
          <a:prstGeom prst="rect">
            <a:avLst/>
          </a:prstGeom>
        </p:spPr>
      </p:pic>
    </p:spTree>
    <p:extLst>
      <p:ext uri="{BB962C8B-B14F-4D97-AF65-F5344CB8AC3E}">
        <p14:creationId xmlns:p14="http://schemas.microsoft.com/office/powerpoint/2010/main" val="860704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71E65E-EF49-4484-B911-F3BD4C115520}"/>
              </a:ext>
            </a:extLst>
          </p:cNvPr>
          <p:cNvSpPr txBox="1"/>
          <p:nvPr/>
        </p:nvSpPr>
        <p:spPr>
          <a:xfrm>
            <a:off x="453006" y="327171"/>
            <a:ext cx="4983865" cy="646331"/>
          </a:xfrm>
          <a:prstGeom prst="rect">
            <a:avLst/>
          </a:prstGeom>
          <a:noFill/>
        </p:spPr>
        <p:txBody>
          <a:bodyPr wrap="none" rtlCol="0">
            <a:spAutoFit/>
          </a:bodyPr>
          <a:lstStyle/>
          <a:p>
            <a:r>
              <a:rPr lang="en-US" sz="3600" b="1"/>
              <a:t>Discovery Meeting Notes</a:t>
            </a:r>
          </a:p>
        </p:txBody>
      </p:sp>
      <p:sp>
        <p:nvSpPr>
          <p:cNvPr id="9" name="TextBox 8">
            <a:extLst>
              <a:ext uri="{FF2B5EF4-FFF2-40B4-BE49-F238E27FC236}">
                <a16:creationId xmlns:a16="http://schemas.microsoft.com/office/drawing/2014/main" id="{F1CBB184-BA26-48E9-B184-5571F4499239}"/>
              </a:ext>
            </a:extLst>
          </p:cNvPr>
          <p:cNvSpPr txBox="1"/>
          <p:nvPr/>
        </p:nvSpPr>
        <p:spPr>
          <a:xfrm>
            <a:off x="6433474" y="0"/>
            <a:ext cx="6094602" cy="1140569"/>
          </a:xfrm>
          <a:prstGeom prst="rect">
            <a:avLst/>
          </a:prstGeom>
          <a:noFill/>
        </p:spPr>
        <p:txBody>
          <a:bodyPr wrap="square" lIns="91440" tIns="45720" rIns="91440" bIns="45720" anchor="t">
            <a:spAutoFit/>
          </a:bodyPr>
          <a:lstStyle/>
          <a:p>
            <a:pPr marL="0" marR="0" algn="ctr">
              <a:lnSpc>
                <a:spcPct val="107000"/>
              </a:lnSpc>
              <a:spcBef>
                <a:spcPts val="0"/>
              </a:spcBef>
              <a:spcAft>
                <a:spcPts val="800"/>
              </a:spcAft>
            </a:pPr>
            <a:endParaRPr lang="en-US"/>
          </a:p>
          <a:p>
            <a:pPr>
              <a:lnSpc>
                <a:spcPct val="107000"/>
              </a:lnSpc>
              <a:spcAft>
                <a:spcPts val="800"/>
              </a:spcAft>
            </a:pPr>
            <a:r>
              <a:rPr lang="en-US" sz="1600" b="1" u="sng" dirty="0">
                <a:ea typeface="+mn-lt"/>
                <a:cs typeface="+mn-lt"/>
              </a:rPr>
              <a:t>Cornerstone Roofing &amp; Gutter</a:t>
            </a:r>
            <a:r>
              <a:rPr lang="en-US" sz="1600" dirty="0">
                <a:ea typeface="+mn-lt"/>
                <a:cs typeface="+mn-lt"/>
              </a:rPr>
              <a:t> </a:t>
            </a:r>
            <a:endParaRPr lang="en-US" sz="1600" dirty="0">
              <a:cs typeface="Calibri"/>
            </a:endParaRPr>
          </a:p>
          <a:p>
            <a:pPr>
              <a:lnSpc>
                <a:spcPct val="107000"/>
              </a:lnSpc>
              <a:spcAft>
                <a:spcPts val="800"/>
              </a:spcAft>
            </a:pPr>
            <a:r>
              <a:rPr lang="en-US" sz="1800" i="1" dirty="0">
                <a:effectLst/>
                <a:ea typeface="+mn-lt"/>
                <a:cs typeface="+mn-lt"/>
                <a:hlinkClick r:id="rId2"/>
              </a:rPr>
              <a:t>https://www.</a:t>
            </a:r>
            <a:r>
              <a:rPr lang="en-US" i="1" dirty="0">
                <a:ea typeface="+mn-lt"/>
                <a:cs typeface="+mn-lt"/>
                <a:hlinkClick r:id="rId2"/>
              </a:rPr>
              <a:t>cornerstoneroof</a:t>
            </a:r>
            <a:r>
              <a:rPr lang="en-US" sz="1800" i="1" dirty="0">
                <a:effectLst/>
                <a:ea typeface="+mn-lt"/>
                <a:cs typeface="+mn-lt"/>
                <a:hlinkClick r:id="rId2"/>
              </a:rPr>
              <a:t>.com</a:t>
            </a:r>
            <a:r>
              <a:rPr lang="en-US" i="1" dirty="0">
                <a:ea typeface="+mn-lt"/>
                <a:cs typeface="+mn-lt"/>
              </a:rPr>
              <a:t> </a:t>
            </a:r>
            <a:endParaRPr lang="en-US" i="1" dirty="0">
              <a:cs typeface="Calibri"/>
            </a:endParaRPr>
          </a:p>
        </p:txBody>
      </p:sp>
      <p:sp>
        <p:nvSpPr>
          <p:cNvPr id="11" name="TextBox 10">
            <a:extLst>
              <a:ext uri="{FF2B5EF4-FFF2-40B4-BE49-F238E27FC236}">
                <a16:creationId xmlns:a16="http://schemas.microsoft.com/office/drawing/2014/main" id="{C288A8FD-53C4-442D-B631-B52B86F87116}"/>
              </a:ext>
            </a:extLst>
          </p:cNvPr>
          <p:cNvSpPr txBox="1"/>
          <p:nvPr/>
        </p:nvSpPr>
        <p:spPr>
          <a:xfrm>
            <a:off x="311622" y="1129460"/>
            <a:ext cx="5275603" cy="5026761"/>
          </a:xfrm>
          <a:prstGeom prst="rect">
            <a:avLst/>
          </a:prstGeom>
          <a:noFill/>
        </p:spPr>
        <p:txBody>
          <a:bodyPr wrap="square" lIns="91440" tIns="45720" rIns="91440" bIns="45720" anchor="t">
            <a:spAutoFit/>
          </a:bodyPr>
          <a:lstStyle/>
          <a:p>
            <a:pPr>
              <a:lnSpc>
                <a:spcPct val="107000"/>
              </a:lnSpc>
              <a:spcAft>
                <a:spcPts val="800"/>
              </a:spcAft>
            </a:pPr>
            <a:r>
              <a:rPr lang="en-US" sz="1400" b="1" dirty="0">
                <a:effectLst/>
                <a:latin typeface="Calibri"/>
                <a:ea typeface="Calibri"/>
                <a:cs typeface="Calibri"/>
              </a:rPr>
              <a:t>Goal</a:t>
            </a:r>
            <a:r>
              <a:rPr lang="en-US" sz="1400" b="1" dirty="0">
                <a:latin typeface="Calibri"/>
                <a:ea typeface="Calibri"/>
                <a:cs typeface="Calibri"/>
              </a:rPr>
              <a:t>:</a:t>
            </a:r>
            <a:r>
              <a:rPr lang="en-US" sz="1400" dirty="0">
                <a:latin typeface="Calibri"/>
                <a:ea typeface="Calibri"/>
                <a:cs typeface="Calibri"/>
              </a:rPr>
              <a:t>   He needs to</a:t>
            </a:r>
            <a:r>
              <a:rPr lang="en-US" sz="1400" b="1" dirty="0">
                <a:solidFill>
                  <a:srgbClr val="C00000"/>
                </a:solidFill>
                <a:latin typeface="Calibri"/>
                <a:ea typeface="Calibri"/>
                <a:cs typeface="Calibri"/>
              </a:rPr>
              <a:t>  increase my leads per month</a:t>
            </a:r>
            <a:r>
              <a:rPr lang="en-US" sz="1400" dirty="0">
                <a:latin typeface="Calibri"/>
                <a:ea typeface="Calibri"/>
                <a:cs typeface="Calibri"/>
              </a:rPr>
              <a:t>.</a:t>
            </a:r>
            <a:endParaRPr lang="en-US" sz="1400" dirty="0">
              <a:effectLst/>
              <a:latin typeface="Calibri"/>
              <a:ea typeface="Calibri"/>
              <a:cs typeface="Calibri"/>
            </a:endParaRPr>
          </a:p>
          <a:p>
            <a:pPr>
              <a:lnSpc>
                <a:spcPct val="107000"/>
              </a:lnSpc>
              <a:spcAft>
                <a:spcPts val="800"/>
              </a:spcAft>
            </a:pPr>
            <a:r>
              <a:rPr lang="en-US" sz="1400" b="1" u="sng" dirty="0">
                <a:latin typeface="Calibri"/>
                <a:ea typeface="Calibri"/>
                <a:cs typeface="Calibri"/>
              </a:rPr>
              <a:t>KPI</a:t>
            </a:r>
            <a:r>
              <a:rPr lang="en-US" sz="1400" b="1" u="sng" dirty="0">
                <a:effectLst/>
                <a:latin typeface="Calibri"/>
                <a:ea typeface="Calibri"/>
                <a:cs typeface="Calibri"/>
              </a:rPr>
              <a:t>:</a:t>
            </a:r>
            <a:r>
              <a:rPr lang="en-US" sz="1400" b="1" dirty="0">
                <a:latin typeface="Calibri"/>
                <a:ea typeface="Calibri"/>
                <a:cs typeface="Calibri"/>
              </a:rPr>
              <a:t> </a:t>
            </a:r>
            <a:r>
              <a:rPr lang="en-US" sz="1400" dirty="0">
                <a:latin typeface="Calibri"/>
                <a:ea typeface="Calibri"/>
                <a:cs typeface="Calibri"/>
              </a:rPr>
              <a:t> Leads are 90% phone calls.   </a:t>
            </a:r>
            <a:r>
              <a:rPr lang="en-US" sz="1400" b="1" dirty="0">
                <a:solidFill>
                  <a:srgbClr val="C00000"/>
                </a:solidFill>
                <a:latin typeface="Calibri"/>
                <a:ea typeface="Calibri"/>
                <a:cs typeface="Calibri"/>
              </a:rPr>
              <a:t>KPI = calls</a:t>
            </a:r>
            <a:endParaRPr lang="en-US" sz="1400" dirty="0">
              <a:solidFill>
                <a:srgbClr val="C00000"/>
              </a:solidFill>
              <a:effectLst/>
              <a:latin typeface="Calibri"/>
              <a:ea typeface="Calibri"/>
              <a:cs typeface="Calibri"/>
            </a:endParaRPr>
          </a:p>
          <a:p>
            <a:pPr>
              <a:lnSpc>
                <a:spcPct val="107000"/>
              </a:lnSpc>
              <a:spcAft>
                <a:spcPts val="800"/>
              </a:spcAft>
            </a:pPr>
            <a:r>
              <a:rPr lang="en-US" sz="1400" b="1" u="sng" dirty="0">
                <a:latin typeface="Calibri"/>
                <a:ea typeface="Calibri"/>
                <a:cs typeface="Calibri"/>
              </a:rPr>
              <a:t>Audience:</a:t>
            </a:r>
            <a:r>
              <a:rPr lang="en-US" sz="1400" b="1" dirty="0">
                <a:latin typeface="Calibri"/>
                <a:ea typeface="Calibri"/>
                <a:cs typeface="Calibri"/>
              </a:rPr>
              <a:t> </a:t>
            </a:r>
            <a:r>
              <a:rPr lang="en-US" sz="1400" dirty="0">
                <a:latin typeface="Calibri"/>
                <a:ea typeface="Calibri"/>
                <a:cs typeface="Calibri"/>
              </a:rPr>
              <a:t>Homeowners with </a:t>
            </a:r>
            <a:r>
              <a:rPr lang="en-US" sz="1400" dirty="0">
                <a:solidFill>
                  <a:srgbClr val="000000"/>
                </a:solidFill>
                <a:latin typeface="Calibri"/>
                <a:ea typeface="Calibri"/>
                <a:cs typeface="Calibri"/>
              </a:rPr>
              <a:t>homes 10+ years</a:t>
            </a:r>
            <a:r>
              <a:rPr lang="en-US" sz="1400" dirty="0">
                <a:latin typeface="Calibri"/>
                <a:ea typeface="Calibri"/>
                <a:cs typeface="Calibri"/>
              </a:rPr>
              <a:t> old</a:t>
            </a:r>
            <a:endParaRPr lang="en-US" sz="1400" dirty="0">
              <a:effectLst/>
              <a:latin typeface="Calibri" panose="020F0502020204030204" pitchFamily="34" charset="0"/>
              <a:ea typeface="Calibri" panose="020F0502020204030204" pitchFamily="34" charset="0"/>
              <a:cs typeface="Calibri"/>
            </a:endParaRPr>
          </a:p>
          <a:p>
            <a:pPr>
              <a:lnSpc>
                <a:spcPct val="107000"/>
              </a:lnSpc>
              <a:spcAft>
                <a:spcPts val="800"/>
              </a:spcAft>
            </a:pPr>
            <a:r>
              <a:rPr lang="en-US" sz="1400" b="1" u="sng" dirty="0">
                <a:latin typeface="Calibri"/>
                <a:ea typeface="Calibri"/>
                <a:cs typeface="Calibri"/>
              </a:rPr>
              <a:t>Geo:</a:t>
            </a:r>
            <a:r>
              <a:rPr lang="en-US" sz="1400" dirty="0">
                <a:latin typeface="Calibri"/>
                <a:ea typeface="Calibri"/>
                <a:cs typeface="Calibri"/>
              </a:rPr>
              <a:t> </a:t>
            </a:r>
            <a:r>
              <a:rPr lang="en-US" sz="1400" dirty="0">
                <a:solidFill>
                  <a:srgbClr val="000000"/>
                </a:solidFill>
                <a:latin typeface="Calibri"/>
                <a:ea typeface="Calibri"/>
                <a:cs typeface="Calibri"/>
              </a:rPr>
              <a:t>Pueblo, Colorado Springs &amp; Castle Rock Colorado</a:t>
            </a:r>
            <a:endParaRPr lang="en-US" dirty="0"/>
          </a:p>
          <a:p>
            <a:pPr>
              <a:lnSpc>
                <a:spcPct val="107000"/>
              </a:lnSpc>
              <a:spcAft>
                <a:spcPts val="800"/>
              </a:spcAft>
            </a:pPr>
            <a:endParaRPr lang="en-US" sz="1400" b="1" u="sng" dirty="0">
              <a:latin typeface="Calibri"/>
              <a:ea typeface="Calibri"/>
              <a:cs typeface="Calibri"/>
            </a:endParaRPr>
          </a:p>
          <a:p>
            <a:pPr>
              <a:lnSpc>
                <a:spcPct val="107000"/>
              </a:lnSpc>
              <a:spcAft>
                <a:spcPts val="800"/>
              </a:spcAft>
            </a:pPr>
            <a:endParaRPr lang="en-US" sz="1400" b="1" u="sng" dirty="0">
              <a:latin typeface="Calibri"/>
              <a:ea typeface="Calibri"/>
              <a:cs typeface="Calibri"/>
            </a:endParaRPr>
          </a:p>
          <a:p>
            <a:pPr>
              <a:lnSpc>
                <a:spcPct val="107000"/>
              </a:lnSpc>
              <a:spcAft>
                <a:spcPts val="800"/>
              </a:spcAft>
            </a:pPr>
            <a:r>
              <a:rPr lang="en-US" sz="1400" b="1" u="sng" dirty="0">
                <a:latin typeface="Calibri"/>
                <a:ea typeface="Calibri"/>
                <a:cs typeface="Calibri"/>
              </a:rPr>
              <a:t>Current Marketing:</a:t>
            </a:r>
            <a:endParaRPr lang="en-US" sz="1400" dirty="0">
              <a:ea typeface="+mn-lt"/>
              <a:cs typeface="+mn-lt"/>
            </a:endParaRPr>
          </a:p>
          <a:p>
            <a:pPr>
              <a:lnSpc>
                <a:spcPct val="107000"/>
              </a:lnSpc>
              <a:spcAft>
                <a:spcPts val="800"/>
              </a:spcAft>
            </a:pPr>
            <a:r>
              <a:rPr lang="en-US" sz="1400" b="1" dirty="0">
                <a:latin typeface="Calibri"/>
                <a:ea typeface="Calibri"/>
                <a:cs typeface="Calibri"/>
              </a:rPr>
              <a:t>SEO</a:t>
            </a:r>
            <a:r>
              <a:rPr lang="en-US" sz="1400" dirty="0">
                <a:latin typeface="Calibri"/>
                <a:ea typeface="Calibri"/>
                <a:cs typeface="Calibri"/>
              </a:rPr>
              <a:t> – Our SEO has been handled by a local agency for about 5 years, they do a great job and are inexpensive only about $600.00 per month.    </a:t>
            </a:r>
            <a:endParaRPr lang="en-US" sz="1400" dirty="0">
              <a:ea typeface="+mn-lt"/>
              <a:cs typeface="+mn-lt"/>
            </a:endParaRPr>
          </a:p>
          <a:p>
            <a:pPr>
              <a:lnSpc>
                <a:spcPct val="107000"/>
              </a:lnSpc>
              <a:spcAft>
                <a:spcPts val="800"/>
              </a:spcAft>
            </a:pPr>
            <a:r>
              <a:rPr lang="en-US" sz="1400" b="1" dirty="0">
                <a:latin typeface="Calibri"/>
                <a:ea typeface="Calibri"/>
                <a:cs typeface="Calibri"/>
              </a:rPr>
              <a:t>FB</a:t>
            </a:r>
            <a:r>
              <a:rPr lang="en-US" sz="1400" dirty="0">
                <a:latin typeface="Calibri"/>
                <a:ea typeface="Calibri"/>
                <a:cs typeface="Calibri"/>
              </a:rPr>
              <a:t> – We have an industry specific firm who handles our Facebook marketing. </a:t>
            </a:r>
            <a:r>
              <a:rPr lang="en-US" sz="1400" b="1" dirty="0">
                <a:latin typeface="Calibri"/>
                <a:ea typeface="Calibri"/>
                <a:cs typeface="Calibri"/>
              </a:rPr>
              <a:t> Goal is to get more exposure</a:t>
            </a:r>
            <a:r>
              <a:rPr lang="en-US" sz="1400" dirty="0">
                <a:latin typeface="Calibri"/>
                <a:ea typeface="Calibri"/>
                <a:cs typeface="Calibri"/>
              </a:rPr>
              <a:t> and leads and I feel like I get some but </a:t>
            </a:r>
            <a:r>
              <a:rPr lang="en-US" sz="1400" b="1" dirty="0">
                <a:latin typeface="Calibri"/>
                <a:ea typeface="Calibri"/>
                <a:cs typeface="Calibri"/>
              </a:rPr>
              <a:t>don't have a way to track</a:t>
            </a:r>
            <a:r>
              <a:rPr lang="en-US" sz="1400" dirty="0">
                <a:latin typeface="Calibri"/>
                <a:ea typeface="Calibri"/>
                <a:cs typeface="Calibri"/>
              </a:rPr>
              <a:t>.  I know it's important to be on Facebook.  I pay about </a:t>
            </a:r>
            <a:r>
              <a:rPr lang="en-US" sz="1400" b="1" dirty="0">
                <a:latin typeface="Calibri"/>
                <a:ea typeface="Calibri"/>
                <a:cs typeface="Calibri"/>
              </a:rPr>
              <a:t>$1800 per month</a:t>
            </a:r>
            <a:r>
              <a:rPr lang="en-US" sz="1400" dirty="0">
                <a:latin typeface="Calibri"/>
                <a:ea typeface="Calibri"/>
                <a:cs typeface="Calibri"/>
              </a:rPr>
              <a:t> for this.</a:t>
            </a:r>
            <a:endParaRPr lang="en-US" sz="2000" dirty="0"/>
          </a:p>
          <a:p>
            <a:pPr>
              <a:lnSpc>
                <a:spcPct val="107000"/>
              </a:lnSpc>
              <a:spcAft>
                <a:spcPts val="800"/>
              </a:spcAft>
            </a:pPr>
            <a:endParaRPr lang="en-US" sz="1400" dirty="0">
              <a:effectLst/>
              <a:latin typeface="Calibri"/>
              <a:ea typeface="Calibri"/>
              <a:cs typeface="Calibri"/>
            </a:endParaRP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Calibri"/>
            </a:endParaRPr>
          </a:p>
        </p:txBody>
      </p:sp>
      <p:sp>
        <p:nvSpPr>
          <p:cNvPr id="13" name="TextBox 12">
            <a:extLst>
              <a:ext uri="{FF2B5EF4-FFF2-40B4-BE49-F238E27FC236}">
                <a16:creationId xmlns:a16="http://schemas.microsoft.com/office/drawing/2014/main" id="{DFEFAAA4-28BF-45AD-A4D5-D4C5F704D1F2}"/>
              </a:ext>
            </a:extLst>
          </p:cNvPr>
          <p:cNvSpPr txBox="1"/>
          <p:nvPr/>
        </p:nvSpPr>
        <p:spPr>
          <a:xfrm>
            <a:off x="6195106" y="1263717"/>
            <a:ext cx="5586100" cy="4949496"/>
          </a:xfrm>
          <a:prstGeom prst="rect">
            <a:avLst/>
          </a:prstGeom>
          <a:noFill/>
        </p:spPr>
        <p:txBody>
          <a:bodyPr wrap="square" lIns="91440" tIns="45720" rIns="91440" bIns="45720" anchor="t">
            <a:spAutoFit/>
          </a:bodyPr>
          <a:lstStyle/>
          <a:p>
            <a:pPr>
              <a:lnSpc>
                <a:spcPct val="107000"/>
              </a:lnSpc>
              <a:spcAft>
                <a:spcPts val="800"/>
              </a:spcAft>
            </a:pPr>
            <a:r>
              <a:rPr lang="en-US" sz="1400" b="1" dirty="0">
                <a:latin typeface="Calibri"/>
                <a:ea typeface="Calibri"/>
                <a:cs typeface="Calibri"/>
              </a:rPr>
              <a:t>Local News Weather:</a:t>
            </a:r>
            <a:r>
              <a:rPr lang="en-US" sz="1400" dirty="0">
                <a:latin typeface="Calibri"/>
                <a:ea typeface="Calibri"/>
                <a:cs typeface="Calibri"/>
              </a:rPr>
              <a:t> I am the paid sponsor of the evening weather for 2 of the 3 main networks here.   This is </a:t>
            </a:r>
            <a:r>
              <a:rPr lang="en-US" sz="1400" b="1" dirty="0">
                <a:latin typeface="Calibri"/>
                <a:ea typeface="Calibri"/>
                <a:cs typeface="Calibri"/>
              </a:rPr>
              <a:t>all about exposure</a:t>
            </a:r>
            <a:r>
              <a:rPr lang="en-US" sz="1400" dirty="0">
                <a:latin typeface="Calibri"/>
                <a:ea typeface="Calibri"/>
                <a:cs typeface="Calibri"/>
              </a:rPr>
              <a:t> and I feel like everyone knows my brand, </a:t>
            </a:r>
            <a:r>
              <a:rPr lang="en-US" sz="1400" b="1" dirty="0">
                <a:latin typeface="Calibri"/>
                <a:ea typeface="Calibri"/>
                <a:cs typeface="Calibri"/>
              </a:rPr>
              <a:t>but I am also reaching a lot of non-homeowners</a:t>
            </a:r>
            <a:r>
              <a:rPr lang="en-US" sz="1400" dirty="0">
                <a:latin typeface="Calibri"/>
                <a:ea typeface="Calibri"/>
                <a:cs typeface="Calibri"/>
              </a:rPr>
              <a:t>.  I pay about </a:t>
            </a:r>
            <a:r>
              <a:rPr lang="en-US" sz="1400" b="1" dirty="0">
                <a:latin typeface="Calibri"/>
                <a:ea typeface="Calibri"/>
                <a:cs typeface="Calibri"/>
              </a:rPr>
              <a:t>$6,500 per month</a:t>
            </a:r>
            <a:r>
              <a:rPr lang="en-US" sz="1400" dirty="0">
                <a:latin typeface="Calibri"/>
                <a:ea typeface="Calibri"/>
                <a:cs typeface="Calibri"/>
              </a:rPr>
              <a:t> and it comes with a TV schedule and banner ads on the News sites as well.</a:t>
            </a:r>
            <a:endParaRPr lang="en-US" sz="2000" dirty="0"/>
          </a:p>
          <a:p>
            <a:pPr>
              <a:lnSpc>
                <a:spcPct val="107000"/>
              </a:lnSpc>
              <a:spcAft>
                <a:spcPts val="800"/>
              </a:spcAft>
            </a:pPr>
            <a:r>
              <a:rPr lang="en-US" sz="1400" b="1" dirty="0">
                <a:effectLst/>
                <a:latin typeface="Calibri"/>
                <a:ea typeface="Calibri"/>
                <a:cs typeface="Calibri"/>
              </a:rPr>
              <a:t>Direct Mail</a:t>
            </a:r>
            <a:r>
              <a:rPr lang="en-US" sz="1400" dirty="0">
                <a:effectLst/>
                <a:latin typeface="Calibri"/>
                <a:ea typeface="Calibri"/>
                <a:cs typeface="Calibri"/>
              </a:rPr>
              <a:t> – 1 drop per quarter </a:t>
            </a:r>
            <a:r>
              <a:rPr lang="en-US" sz="1400" dirty="0">
                <a:latin typeface="Calibri"/>
                <a:ea typeface="Calibri"/>
                <a:cs typeface="Calibri"/>
              </a:rPr>
              <a:t>that</a:t>
            </a:r>
            <a:r>
              <a:rPr lang="en-US" sz="1400" dirty="0">
                <a:effectLst/>
                <a:latin typeface="Calibri"/>
                <a:ea typeface="Calibri"/>
                <a:cs typeface="Calibri"/>
              </a:rPr>
              <a:t> delivers about 2,500 pieces to reach </a:t>
            </a:r>
            <a:r>
              <a:rPr lang="en-US" sz="1400" dirty="0">
                <a:latin typeface="Calibri"/>
                <a:ea typeface="Calibri"/>
                <a:cs typeface="Calibri"/>
              </a:rPr>
              <a:t>homeowners in the area at about </a:t>
            </a:r>
            <a:r>
              <a:rPr lang="en-US" sz="1400" b="1" dirty="0">
                <a:latin typeface="Calibri"/>
                <a:ea typeface="Calibri"/>
                <a:cs typeface="Calibri"/>
              </a:rPr>
              <a:t>$3,500 per drop</a:t>
            </a:r>
            <a:r>
              <a:rPr lang="en-US" sz="1400" dirty="0">
                <a:latin typeface="Calibri"/>
                <a:ea typeface="Calibri"/>
                <a:cs typeface="Calibri"/>
              </a:rPr>
              <a:t>.  I get a  </a:t>
            </a:r>
            <a:r>
              <a:rPr lang="en-US" sz="1400" dirty="0">
                <a:effectLst/>
                <a:latin typeface="Calibri"/>
                <a:ea typeface="Calibri"/>
                <a:cs typeface="Calibri"/>
              </a:rPr>
              <a:t>1.5% or so come back</a:t>
            </a:r>
            <a:r>
              <a:rPr lang="en-US" sz="1400" dirty="0">
                <a:latin typeface="Calibri"/>
                <a:ea typeface="Calibri"/>
                <a:cs typeface="Calibri"/>
              </a:rPr>
              <a:t>, </a:t>
            </a:r>
            <a:r>
              <a:rPr lang="en-US" sz="1400" dirty="0">
                <a:effectLst/>
                <a:latin typeface="Calibri"/>
                <a:ea typeface="Calibri"/>
                <a:cs typeface="Calibri"/>
              </a:rPr>
              <a:t>so </a:t>
            </a:r>
            <a:r>
              <a:rPr lang="en-US" sz="1400" u="sng" dirty="0">
                <a:effectLst/>
                <a:latin typeface="Calibri"/>
                <a:ea typeface="Calibri"/>
                <a:cs typeface="Calibri"/>
              </a:rPr>
              <a:t>it’s OKAY</a:t>
            </a:r>
            <a:r>
              <a:rPr lang="en-US" sz="1400" dirty="0">
                <a:effectLst/>
                <a:latin typeface="Calibri"/>
                <a:ea typeface="Calibri"/>
                <a:cs typeface="Calibri"/>
              </a:rPr>
              <a:t>.  </a:t>
            </a:r>
            <a:r>
              <a:rPr lang="en-US" sz="1400" b="1" dirty="0">
                <a:effectLst/>
                <a:latin typeface="Calibri"/>
                <a:ea typeface="Calibri"/>
                <a:cs typeface="Calibri"/>
              </a:rPr>
              <a:t>Not a huge fan</a:t>
            </a:r>
            <a:r>
              <a:rPr lang="en-US" sz="1400" dirty="0">
                <a:effectLst/>
                <a:latin typeface="Calibri"/>
                <a:ea typeface="Calibri"/>
                <a:cs typeface="Calibri"/>
              </a:rPr>
              <a:t> of this type of marketing but we know what we </a:t>
            </a:r>
            <a:r>
              <a:rPr lang="en-US" sz="1400" dirty="0">
                <a:latin typeface="Calibri"/>
                <a:ea typeface="Calibri"/>
                <a:cs typeface="Calibri"/>
              </a:rPr>
              <a:t>get</a:t>
            </a:r>
            <a:r>
              <a:rPr lang="en-US" sz="1400" dirty="0">
                <a:effectLst/>
                <a:latin typeface="Calibri"/>
                <a:ea typeface="Calibri"/>
                <a:cs typeface="Calibri"/>
              </a:rPr>
              <a:t>.</a:t>
            </a:r>
            <a:endParaRPr lang="en-US" sz="2000" dirty="0">
              <a:ea typeface="Calibri"/>
              <a:cs typeface="Calibri"/>
            </a:endParaRPr>
          </a:p>
          <a:p>
            <a:pPr>
              <a:lnSpc>
                <a:spcPct val="107000"/>
              </a:lnSpc>
              <a:spcAft>
                <a:spcPts val="800"/>
              </a:spcAft>
            </a:pPr>
            <a:r>
              <a:rPr lang="en-US" sz="1400" b="1" dirty="0">
                <a:latin typeface="Calibri"/>
                <a:ea typeface="Calibri"/>
                <a:cs typeface="Calibri"/>
              </a:rPr>
              <a:t>YouTube Channel </a:t>
            </a:r>
            <a:r>
              <a:rPr lang="en-US" sz="1400" dirty="0">
                <a:latin typeface="Calibri"/>
                <a:ea typeface="Calibri"/>
                <a:cs typeface="Calibri"/>
              </a:rPr>
              <a:t>– We are hoping to </a:t>
            </a:r>
            <a:r>
              <a:rPr lang="en-US" sz="1400" b="1" dirty="0">
                <a:latin typeface="Calibri"/>
                <a:ea typeface="Calibri"/>
                <a:cs typeface="Calibri"/>
              </a:rPr>
              <a:t>capture the attention</a:t>
            </a:r>
            <a:r>
              <a:rPr lang="en-US" sz="1400" dirty="0">
                <a:latin typeface="Calibri"/>
                <a:ea typeface="Calibri"/>
                <a:cs typeface="Calibri"/>
              </a:rPr>
              <a:t> of people by making this content and share our story.  </a:t>
            </a:r>
            <a:r>
              <a:rPr lang="en-US" sz="1400" b="1" dirty="0">
                <a:latin typeface="Calibri"/>
                <a:ea typeface="Calibri"/>
                <a:cs typeface="Calibri"/>
              </a:rPr>
              <a:t>It's hard to get people on the channel</a:t>
            </a:r>
            <a:r>
              <a:rPr lang="en-US" sz="1400" dirty="0">
                <a:latin typeface="Calibri"/>
                <a:ea typeface="Calibri"/>
                <a:cs typeface="Calibri"/>
              </a:rPr>
              <a:t>.  There really isn't any cost associated with this, my video production is </a:t>
            </a:r>
            <a:r>
              <a:rPr lang="en-US" sz="1400" b="1" dirty="0">
                <a:latin typeface="Calibri"/>
                <a:ea typeface="Calibri"/>
                <a:cs typeface="Calibri"/>
              </a:rPr>
              <a:t>done on trade</a:t>
            </a:r>
            <a:r>
              <a:rPr lang="en-US" sz="1400" dirty="0">
                <a:latin typeface="Calibri"/>
                <a:ea typeface="Calibri"/>
                <a:cs typeface="Calibri"/>
              </a:rPr>
              <a:t>.</a:t>
            </a:r>
          </a:p>
          <a:p>
            <a:pPr marL="0" marR="0">
              <a:lnSpc>
                <a:spcPct val="107000"/>
              </a:lnSpc>
              <a:spcBef>
                <a:spcPts val="0"/>
              </a:spcBef>
              <a:spcAft>
                <a:spcPts val="800"/>
              </a:spcAft>
            </a:pPr>
            <a:endParaRPr lang="en-US" sz="1400" b="1" dirty="0">
              <a:latin typeface="Calibri" panose="020F0502020204030204" pitchFamily="34" charset="0"/>
              <a:ea typeface="Calibri" panose="020F0502020204030204" pitchFamily="34" charset="0"/>
            </a:endParaRPr>
          </a:p>
          <a:p>
            <a:pPr>
              <a:lnSpc>
                <a:spcPct val="107000"/>
              </a:lnSpc>
              <a:spcAft>
                <a:spcPts val="800"/>
              </a:spcAft>
            </a:pPr>
            <a:endParaRPr lang="en-US" sz="1400" b="1" dirty="0">
              <a:latin typeface="Calibri"/>
              <a:ea typeface="Calibri"/>
              <a:cs typeface="Calibri"/>
            </a:endParaRPr>
          </a:p>
          <a:p>
            <a:pPr>
              <a:lnSpc>
                <a:spcPct val="107000"/>
              </a:lnSpc>
              <a:spcAft>
                <a:spcPts val="800"/>
              </a:spcAft>
            </a:pPr>
            <a:r>
              <a:rPr lang="en-US" sz="1400" b="1" u="sng" dirty="0">
                <a:latin typeface="Calibri"/>
                <a:ea typeface="Calibri"/>
                <a:cs typeface="Calibri"/>
              </a:rPr>
              <a:t>Goals &amp; Assets: </a:t>
            </a:r>
            <a:endParaRPr lang="en-US" sz="1400" dirty="0">
              <a:effectLst/>
              <a:latin typeface="Calibri"/>
              <a:ea typeface="Calibri"/>
              <a:cs typeface="Calibri"/>
            </a:endParaRPr>
          </a:p>
          <a:p>
            <a:pPr>
              <a:lnSpc>
                <a:spcPct val="107000"/>
              </a:lnSpc>
              <a:spcAft>
                <a:spcPts val="800"/>
              </a:spcAft>
            </a:pPr>
            <a:endParaRPr lang="en-US" sz="1400" dirty="0">
              <a:effectLst/>
              <a:highlight>
                <a:srgbClr val="FFFF00"/>
              </a:highlight>
              <a:latin typeface="Calibri"/>
              <a:ea typeface="Calibri"/>
              <a:cs typeface="Calibri"/>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68C5458C-A6A6-40F7-B6C6-9229D9A65D19}"/>
              </a:ext>
            </a:extLst>
          </p:cNvPr>
          <p:cNvCxnSpPr/>
          <p:nvPr/>
        </p:nvCxnSpPr>
        <p:spPr>
          <a:xfrm>
            <a:off x="5922236" y="1124813"/>
            <a:ext cx="0" cy="511785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043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71E65E-EF49-4484-B911-F3BD4C115520}"/>
              </a:ext>
            </a:extLst>
          </p:cNvPr>
          <p:cNvSpPr txBox="1"/>
          <p:nvPr/>
        </p:nvSpPr>
        <p:spPr>
          <a:xfrm>
            <a:off x="453006" y="327171"/>
            <a:ext cx="3932743" cy="646331"/>
          </a:xfrm>
          <a:prstGeom prst="rect">
            <a:avLst/>
          </a:prstGeom>
          <a:noFill/>
        </p:spPr>
        <p:txBody>
          <a:bodyPr wrap="none" lIns="91440" tIns="45720" rIns="91440" bIns="45720" rtlCol="0" anchor="t">
            <a:spAutoFit/>
          </a:bodyPr>
          <a:lstStyle/>
          <a:p>
            <a:r>
              <a:rPr lang="en-US" sz="3600" b="1" dirty="0"/>
              <a:t>#6 – </a:t>
            </a:r>
            <a:r>
              <a:rPr lang="en-US" sz="3600" b="1" u="sng" dirty="0"/>
              <a:t>Assets &amp; Pixels</a:t>
            </a:r>
            <a:endParaRPr lang="en-US" sz="3600" b="1" dirty="0"/>
          </a:p>
        </p:txBody>
      </p:sp>
      <p:sp>
        <p:nvSpPr>
          <p:cNvPr id="7" name="TextBox 6">
            <a:extLst>
              <a:ext uri="{FF2B5EF4-FFF2-40B4-BE49-F238E27FC236}">
                <a16:creationId xmlns:a16="http://schemas.microsoft.com/office/drawing/2014/main" id="{F58A5F1A-8029-9E10-B0EC-409E4612D5EB}"/>
              </a:ext>
            </a:extLst>
          </p:cNvPr>
          <p:cNvSpPr txBox="1"/>
          <p:nvPr/>
        </p:nvSpPr>
        <p:spPr>
          <a:xfrm>
            <a:off x="687799" y="1174868"/>
            <a:ext cx="10818401" cy="8925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We need to find out if they are using </a:t>
            </a:r>
            <a:r>
              <a:rPr lang="en-US" b="1" dirty="0"/>
              <a:t>Google Analytics (GA)</a:t>
            </a:r>
            <a:r>
              <a:rPr lang="en-US" dirty="0"/>
              <a:t> and have </a:t>
            </a:r>
            <a:r>
              <a:rPr lang="en-US" b="1" dirty="0"/>
              <a:t>Google Tag Manager (GTM) </a:t>
            </a:r>
            <a:r>
              <a:rPr lang="en-US" dirty="0"/>
              <a:t>set-up for their website.  </a:t>
            </a:r>
            <a:r>
              <a:rPr lang="en-US" u="sng" dirty="0"/>
              <a:t>Don't worry, you don't need to be knowledgeable with </a:t>
            </a:r>
            <a:r>
              <a:rPr lang="en-US" b="1" u="sng" dirty="0"/>
              <a:t>GA or GTM </a:t>
            </a:r>
            <a:r>
              <a:rPr lang="en-US" u="sng" dirty="0"/>
              <a:t>to collect this information!</a:t>
            </a:r>
            <a:endParaRPr lang="en-US" b="1" u="sng" dirty="0">
              <a:ea typeface="Calibri"/>
              <a:cs typeface="Calibri"/>
            </a:endParaRPr>
          </a:p>
          <a:p>
            <a:endParaRPr lang="en-US" sz="1600" dirty="0"/>
          </a:p>
        </p:txBody>
      </p:sp>
      <p:sp>
        <p:nvSpPr>
          <p:cNvPr id="8" name="TextBox 7">
            <a:extLst>
              <a:ext uri="{FF2B5EF4-FFF2-40B4-BE49-F238E27FC236}">
                <a16:creationId xmlns:a16="http://schemas.microsoft.com/office/drawing/2014/main" id="{CBE71DAF-8234-0CA1-A841-3CEF8E275F11}"/>
              </a:ext>
            </a:extLst>
          </p:cNvPr>
          <p:cNvSpPr txBox="1"/>
          <p:nvPr/>
        </p:nvSpPr>
        <p:spPr>
          <a:xfrm>
            <a:off x="587836" y="2522975"/>
            <a:ext cx="10072827" cy="2939266"/>
          </a:xfrm>
          <a:prstGeom prst="rect">
            <a:avLst/>
          </a:prstGeom>
          <a:noFill/>
        </p:spPr>
        <p:txBody>
          <a:bodyPr wrap="square" lIns="91440" tIns="45720" rIns="91440" bIns="45720" anchor="t">
            <a:spAutoFit/>
          </a:bodyPr>
          <a:lstStyle/>
          <a:p>
            <a:pPr marL="342900" indent="-342900">
              <a:spcAft>
                <a:spcPts val="800"/>
              </a:spcAft>
              <a:buAutoNum type="arabicPeriod"/>
            </a:pPr>
            <a:r>
              <a:rPr lang="en-US" sz="1700" i="1" dirty="0">
                <a:latin typeface="Calibri"/>
                <a:ea typeface="Calibri"/>
                <a:cs typeface="Calibri"/>
              </a:rPr>
              <a:t>“Thank you for all of this information a few more things, do you have Google Analytics in place for your website?”</a:t>
            </a:r>
          </a:p>
          <a:p>
            <a:pPr marL="342900" indent="-342900">
              <a:spcAft>
                <a:spcPts val="800"/>
              </a:spcAft>
              <a:buAutoNum type="arabicPeriod"/>
            </a:pPr>
            <a:endParaRPr lang="en-US" sz="700" i="1" dirty="0">
              <a:latin typeface="Calibri"/>
              <a:ea typeface="Calibri"/>
              <a:cs typeface="Calibri"/>
            </a:endParaRPr>
          </a:p>
          <a:p>
            <a:pPr marL="800100" lvl="1" indent="-342900">
              <a:spcAft>
                <a:spcPts val="800"/>
              </a:spcAft>
              <a:buAutoNum type="arabicPeriod"/>
            </a:pPr>
            <a:r>
              <a:rPr lang="en-US" sz="1700" b="1" dirty="0">
                <a:latin typeface="Calibri"/>
                <a:ea typeface="Calibri"/>
                <a:cs typeface="Calibri"/>
              </a:rPr>
              <a:t>IF NO: “</a:t>
            </a:r>
            <a:r>
              <a:rPr lang="en-US" sz="1700" i="1" dirty="0">
                <a:latin typeface="Calibri"/>
                <a:ea typeface="Calibri"/>
                <a:cs typeface="Calibri"/>
              </a:rPr>
              <a:t>We recommend that you set up Google Analytics which will help us see progress within the campaign and is a great tool for you to see how consumers behave on your website.  It’s very easy to do, here is a short tutorial which may help: </a:t>
            </a:r>
            <a:r>
              <a:rPr lang="en-US" sz="1700" i="1" dirty="0">
                <a:latin typeface="Calibri"/>
                <a:ea typeface="Calibri"/>
                <a:cs typeface="Calibri"/>
                <a:hlinkClick r:id="rId2"/>
              </a:rPr>
              <a:t>GA4 setup tutorial video</a:t>
            </a:r>
            <a:endParaRPr lang="en-US" sz="1700" i="1" dirty="0">
              <a:latin typeface="Calibri"/>
              <a:ea typeface="Calibri"/>
              <a:cs typeface="Calibri"/>
            </a:endParaRPr>
          </a:p>
          <a:p>
            <a:pPr marL="800100" lvl="1" indent="-342900">
              <a:spcAft>
                <a:spcPts val="800"/>
              </a:spcAft>
              <a:buAutoNum type="arabicPeriod"/>
            </a:pPr>
            <a:endParaRPr lang="en-US" sz="800" i="1" dirty="0">
              <a:latin typeface="Calibri"/>
              <a:ea typeface="Calibri"/>
              <a:cs typeface="Calibri"/>
            </a:endParaRPr>
          </a:p>
          <a:p>
            <a:pPr marL="800100" lvl="1" indent="-342900">
              <a:spcAft>
                <a:spcPts val="800"/>
              </a:spcAft>
              <a:buFont typeface="Arial" panose="020B0604020202020204" pitchFamily="34" charset="0"/>
              <a:buChar char="•"/>
            </a:pPr>
            <a:r>
              <a:rPr lang="en-US" sz="1700" b="1" dirty="0">
                <a:latin typeface="Calibri"/>
                <a:ea typeface="Calibri"/>
                <a:cs typeface="Calibri"/>
              </a:rPr>
              <a:t>IF YES:  </a:t>
            </a:r>
            <a:r>
              <a:rPr lang="en-US" sz="1700" dirty="0">
                <a:latin typeface="Calibri"/>
                <a:ea typeface="Calibri"/>
                <a:cs typeface="Calibri"/>
              </a:rPr>
              <a:t>“</a:t>
            </a:r>
            <a:r>
              <a:rPr lang="en-US" sz="1700" i="1" dirty="0">
                <a:latin typeface="Calibri"/>
                <a:ea typeface="Calibri"/>
                <a:cs typeface="Calibri"/>
              </a:rPr>
              <a:t>Are you open to pixels being placed so we can retarget people who visit your website?”  </a:t>
            </a:r>
          </a:p>
          <a:p>
            <a:pPr marL="800100" lvl="1" indent="-342900">
              <a:spcAft>
                <a:spcPts val="800"/>
              </a:spcAft>
              <a:buFont typeface="Arial" panose="020B0604020202020204" pitchFamily="34" charset="0"/>
              <a:buChar char="•"/>
            </a:pPr>
            <a:endParaRPr lang="en-US" sz="900" i="1" dirty="0">
              <a:latin typeface="Calibri"/>
              <a:ea typeface="Calibri"/>
              <a:cs typeface="Calibri"/>
            </a:endParaRPr>
          </a:p>
          <a:p>
            <a:pPr>
              <a:spcAft>
                <a:spcPts val="800"/>
              </a:spcAft>
            </a:pPr>
            <a:r>
              <a:rPr lang="en-US" sz="1700" i="1" dirty="0">
                <a:latin typeface="Calibri"/>
                <a:ea typeface="Calibri"/>
                <a:cs typeface="Calibri"/>
              </a:rPr>
              <a:t>2.   “Do you have previous ads, videos, images, logos or specific creative guidelines?”</a:t>
            </a:r>
          </a:p>
        </p:txBody>
      </p:sp>
      <p:pic>
        <p:nvPicPr>
          <p:cNvPr id="5122" name="Picture 2">
            <a:extLst>
              <a:ext uri="{FF2B5EF4-FFF2-40B4-BE49-F238E27FC236}">
                <a16:creationId xmlns:a16="http://schemas.microsoft.com/office/drawing/2014/main" id="{D9B76B9C-2BC5-C7B0-1CB7-7C0DD418B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264" y="5084033"/>
            <a:ext cx="1394725" cy="48068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alistic film reel rendered illustration. 3D icon on isolated transparent  background. 10286335 PNG">
            <a:extLst>
              <a:ext uri="{FF2B5EF4-FFF2-40B4-BE49-F238E27FC236}">
                <a16:creationId xmlns:a16="http://schemas.microsoft.com/office/drawing/2014/main" id="{423D8997-D6EA-CA5E-05AA-13CEFF563E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0663" y="5554224"/>
            <a:ext cx="738255" cy="73825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Banner Ads | SportzStudio">
            <a:extLst>
              <a:ext uri="{FF2B5EF4-FFF2-40B4-BE49-F238E27FC236}">
                <a16:creationId xmlns:a16="http://schemas.microsoft.com/office/drawing/2014/main" id="{CEEE2E31-827A-9BB4-8A79-9F640B2533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02156" y="5622419"/>
            <a:ext cx="658507" cy="670060"/>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0AABCD18-35E9-447E-8924-94E8839C1C2A}"/>
              </a:ext>
            </a:extLst>
          </p:cNvPr>
          <p:cNvSpPr/>
          <p:nvPr/>
        </p:nvSpPr>
        <p:spPr>
          <a:xfrm>
            <a:off x="9674297" y="4699000"/>
            <a:ext cx="1972733" cy="1837267"/>
          </a:xfrm>
          <a:prstGeom prst="ellipse">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450EBE3-4194-3FE2-D2D3-E9083A716A2D}"/>
              </a:ext>
            </a:extLst>
          </p:cNvPr>
          <p:cNvSpPr txBox="1"/>
          <p:nvPr/>
        </p:nvSpPr>
        <p:spPr>
          <a:xfrm>
            <a:off x="535906" y="215364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a:t>
            </a:r>
            <a:r>
              <a:rPr lang="en-US" b="1" u="sng" dirty="0"/>
              <a:t>Try asking:</a:t>
            </a:r>
            <a:endParaRPr lang="en-US" dirty="0"/>
          </a:p>
        </p:txBody>
      </p:sp>
    </p:spTree>
    <p:extLst>
      <p:ext uri="{BB962C8B-B14F-4D97-AF65-F5344CB8AC3E}">
        <p14:creationId xmlns:p14="http://schemas.microsoft.com/office/powerpoint/2010/main" val="404620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71E65E-EF49-4484-B911-F3BD4C115520}"/>
              </a:ext>
            </a:extLst>
          </p:cNvPr>
          <p:cNvSpPr txBox="1"/>
          <p:nvPr/>
        </p:nvSpPr>
        <p:spPr>
          <a:xfrm>
            <a:off x="453006" y="327171"/>
            <a:ext cx="4983865" cy="646331"/>
          </a:xfrm>
          <a:prstGeom prst="rect">
            <a:avLst/>
          </a:prstGeom>
          <a:noFill/>
        </p:spPr>
        <p:txBody>
          <a:bodyPr wrap="none" rtlCol="0">
            <a:spAutoFit/>
          </a:bodyPr>
          <a:lstStyle/>
          <a:p>
            <a:r>
              <a:rPr lang="en-US" sz="3600" b="1"/>
              <a:t>Discovery Meeting Notes</a:t>
            </a:r>
          </a:p>
        </p:txBody>
      </p:sp>
      <p:sp>
        <p:nvSpPr>
          <p:cNvPr id="9" name="TextBox 8">
            <a:extLst>
              <a:ext uri="{FF2B5EF4-FFF2-40B4-BE49-F238E27FC236}">
                <a16:creationId xmlns:a16="http://schemas.microsoft.com/office/drawing/2014/main" id="{F1CBB184-BA26-48E9-B184-5571F4499239}"/>
              </a:ext>
            </a:extLst>
          </p:cNvPr>
          <p:cNvSpPr txBox="1"/>
          <p:nvPr/>
        </p:nvSpPr>
        <p:spPr>
          <a:xfrm>
            <a:off x="6433474" y="0"/>
            <a:ext cx="6094602" cy="1140569"/>
          </a:xfrm>
          <a:prstGeom prst="rect">
            <a:avLst/>
          </a:prstGeom>
          <a:noFill/>
        </p:spPr>
        <p:txBody>
          <a:bodyPr wrap="square" lIns="91440" tIns="45720" rIns="91440" bIns="45720" anchor="t">
            <a:spAutoFit/>
          </a:bodyPr>
          <a:lstStyle/>
          <a:p>
            <a:pPr marL="0" marR="0" algn="ctr">
              <a:lnSpc>
                <a:spcPct val="107000"/>
              </a:lnSpc>
              <a:spcBef>
                <a:spcPts val="0"/>
              </a:spcBef>
              <a:spcAft>
                <a:spcPts val="800"/>
              </a:spcAft>
            </a:pPr>
            <a:endParaRPr lang="en-US"/>
          </a:p>
          <a:p>
            <a:pPr>
              <a:lnSpc>
                <a:spcPct val="107000"/>
              </a:lnSpc>
              <a:spcAft>
                <a:spcPts val="800"/>
              </a:spcAft>
            </a:pPr>
            <a:r>
              <a:rPr lang="en-US" sz="1600" b="1" u="sng" dirty="0">
                <a:ea typeface="+mn-lt"/>
                <a:cs typeface="+mn-lt"/>
              </a:rPr>
              <a:t>Cornerstone Roofing &amp; Gutter</a:t>
            </a:r>
            <a:r>
              <a:rPr lang="en-US" sz="1600" dirty="0">
                <a:ea typeface="+mn-lt"/>
                <a:cs typeface="+mn-lt"/>
              </a:rPr>
              <a:t> </a:t>
            </a:r>
            <a:endParaRPr lang="en-US" sz="1600" dirty="0">
              <a:cs typeface="Calibri"/>
            </a:endParaRPr>
          </a:p>
          <a:p>
            <a:pPr>
              <a:lnSpc>
                <a:spcPct val="107000"/>
              </a:lnSpc>
              <a:spcAft>
                <a:spcPts val="800"/>
              </a:spcAft>
            </a:pPr>
            <a:r>
              <a:rPr lang="en-US" sz="1800" i="1" dirty="0">
                <a:effectLst/>
                <a:ea typeface="+mn-lt"/>
                <a:cs typeface="+mn-lt"/>
                <a:hlinkClick r:id="rId2"/>
              </a:rPr>
              <a:t>https://www.</a:t>
            </a:r>
            <a:r>
              <a:rPr lang="en-US" i="1" dirty="0">
                <a:ea typeface="+mn-lt"/>
                <a:cs typeface="+mn-lt"/>
                <a:hlinkClick r:id="rId2"/>
              </a:rPr>
              <a:t>cornerstoneroof</a:t>
            </a:r>
            <a:r>
              <a:rPr lang="en-US" sz="1800" i="1" dirty="0">
                <a:effectLst/>
                <a:ea typeface="+mn-lt"/>
                <a:cs typeface="+mn-lt"/>
                <a:hlinkClick r:id="rId2"/>
              </a:rPr>
              <a:t>.com</a:t>
            </a:r>
            <a:r>
              <a:rPr lang="en-US" i="1" dirty="0">
                <a:ea typeface="+mn-lt"/>
                <a:cs typeface="+mn-lt"/>
              </a:rPr>
              <a:t> </a:t>
            </a:r>
            <a:endParaRPr lang="en-US" i="1" dirty="0">
              <a:cs typeface="Calibri"/>
            </a:endParaRPr>
          </a:p>
        </p:txBody>
      </p:sp>
      <p:sp>
        <p:nvSpPr>
          <p:cNvPr id="11" name="TextBox 10">
            <a:extLst>
              <a:ext uri="{FF2B5EF4-FFF2-40B4-BE49-F238E27FC236}">
                <a16:creationId xmlns:a16="http://schemas.microsoft.com/office/drawing/2014/main" id="{C288A8FD-53C4-442D-B631-B52B86F87116}"/>
              </a:ext>
            </a:extLst>
          </p:cNvPr>
          <p:cNvSpPr txBox="1"/>
          <p:nvPr/>
        </p:nvSpPr>
        <p:spPr>
          <a:xfrm>
            <a:off x="311622" y="1129460"/>
            <a:ext cx="5275603" cy="5359865"/>
          </a:xfrm>
          <a:prstGeom prst="rect">
            <a:avLst/>
          </a:prstGeom>
          <a:noFill/>
        </p:spPr>
        <p:txBody>
          <a:bodyPr wrap="square" lIns="91440" tIns="45720" rIns="91440" bIns="45720" anchor="t">
            <a:spAutoFit/>
          </a:bodyPr>
          <a:lstStyle/>
          <a:p>
            <a:pPr>
              <a:lnSpc>
                <a:spcPct val="107000"/>
              </a:lnSpc>
              <a:spcAft>
                <a:spcPts val="800"/>
              </a:spcAft>
            </a:pPr>
            <a:r>
              <a:rPr lang="en-US" sz="1400" b="1" dirty="0">
                <a:effectLst/>
                <a:latin typeface="Calibri"/>
                <a:ea typeface="Calibri"/>
                <a:cs typeface="Calibri"/>
              </a:rPr>
              <a:t>Goal</a:t>
            </a:r>
            <a:r>
              <a:rPr lang="en-US" sz="1400" b="1" dirty="0">
                <a:latin typeface="Calibri"/>
                <a:ea typeface="Calibri"/>
                <a:cs typeface="Calibri"/>
              </a:rPr>
              <a:t>:</a:t>
            </a:r>
            <a:r>
              <a:rPr lang="en-US" sz="1400" dirty="0">
                <a:latin typeface="Calibri"/>
                <a:ea typeface="Calibri"/>
                <a:cs typeface="Calibri"/>
              </a:rPr>
              <a:t>   He needs to</a:t>
            </a:r>
            <a:r>
              <a:rPr lang="en-US" sz="1400" b="1" dirty="0">
                <a:solidFill>
                  <a:srgbClr val="C00000"/>
                </a:solidFill>
                <a:latin typeface="Calibri"/>
                <a:ea typeface="Calibri"/>
                <a:cs typeface="Calibri"/>
              </a:rPr>
              <a:t>  increase my leads per month</a:t>
            </a:r>
            <a:r>
              <a:rPr lang="en-US" sz="1400" dirty="0">
                <a:latin typeface="Calibri"/>
                <a:ea typeface="Calibri"/>
                <a:cs typeface="Calibri"/>
              </a:rPr>
              <a:t>.</a:t>
            </a:r>
            <a:endParaRPr lang="en-US" sz="1400" dirty="0">
              <a:effectLst/>
              <a:latin typeface="Calibri"/>
              <a:ea typeface="Calibri"/>
              <a:cs typeface="Calibri"/>
            </a:endParaRPr>
          </a:p>
          <a:p>
            <a:pPr>
              <a:lnSpc>
                <a:spcPct val="107000"/>
              </a:lnSpc>
              <a:spcAft>
                <a:spcPts val="800"/>
              </a:spcAft>
            </a:pPr>
            <a:r>
              <a:rPr lang="en-US" sz="1400" b="1" u="sng" dirty="0">
                <a:latin typeface="Calibri"/>
                <a:ea typeface="Calibri"/>
                <a:cs typeface="Calibri"/>
              </a:rPr>
              <a:t>KPI</a:t>
            </a:r>
            <a:r>
              <a:rPr lang="en-US" sz="1400" b="1" u="sng" dirty="0">
                <a:effectLst/>
                <a:latin typeface="Calibri"/>
                <a:ea typeface="Calibri"/>
                <a:cs typeface="Calibri"/>
              </a:rPr>
              <a:t>:</a:t>
            </a:r>
            <a:r>
              <a:rPr lang="en-US" sz="1400" b="1" dirty="0">
                <a:latin typeface="Calibri"/>
                <a:ea typeface="Calibri"/>
                <a:cs typeface="Calibri"/>
              </a:rPr>
              <a:t> </a:t>
            </a:r>
            <a:r>
              <a:rPr lang="en-US" sz="1400" dirty="0">
                <a:latin typeface="Calibri"/>
                <a:ea typeface="Calibri"/>
                <a:cs typeface="Calibri"/>
              </a:rPr>
              <a:t> Leads are 90% phone calls.   </a:t>
            </a:r>
            <a:r>
              <a:rPr lang="en-US" sz="1400" b="1" dirty="0">
                <a:solidFill>
                  <a:srgbClr val="C00000"/>
                </a:solidFill>
                <a:latin typeface="Calibri"/>
                <a:ea typeface="Calibri"/>
                <a:cs typeface="Calibri"/>
              </a:rPr>
              <a:t>KPI = calls</a:t>
            </a:r>
            <a:endParaRPr lang="en-US" sz="1400" dirty="0">
              <a:solidFill>
                <a:srgbClr val="C00000"/>
              </a:solidFill>
              <a:effectLst/>
              <a:latin typeface="Calibri"/>
              <a:ea typeface="Calibri"/>
              <a:cs typeface="Calibri"/>
            </a:endParaRPr>
          </a:p>
          <a:p>
            <a:pPr>
              <a:lnSpc>
                <a:spcPct val="107000"/>
              </a:lnSpc>
              <a:spcAft>
                <a:spcPts val="800"/>
              </a:spcAft>
            </a:pPr>
            <a:r>
              <a:rPr lang="en-US" sz="1400" b="1" u="sng" dirty="0">
                <a:latin typeface="Calibri"/>
                <a:ea typeface="Calibri"/>
                <a:cs typeface="Calibri"/>
              </a:rPr>
              <a:t>Audience:</a:t>
            </a:r>
            <a:r>
              <a:rPr lang="en-US" sz="1400" b="1" dirty="0">
                <a:latin typeface="Calibri"/>
                <a:ea typeface="Calibri"/>
                <a:cs typeface="Calibri"/>
              </a:rPr>
              <a:t> </a:t>
            </a:r>
            <a:r>
              <a:rPr lang="en-US" sz="1400" dirty="0">
                <a:latin typeface="Calibri"/>
                <a:ea typeface="Calibri"/>
                <a:cs typeface="Calibri"/>
              </a:rPr>
              <a:t>Homeowners with </a:t>
            </a:r>
            <a:r>
              <a:rPr lang="en-US" sz="1400" dirty="0">
                <a:solidFill>
                  <a:srgbClr val="000000"/>
                </a:solidFill>
                <a:latin typeface="Calibri"/>
                <a:ea typeface="Calibri"/>
                <a:cs typeface="Calibri"/>
              </a:rPr>
              <a:t>homes 10+ years</a:t>
            </a:r>
            <a:r>
              <a:rPr lang="en-US" sz="1400" dirty="0">
                <a:latin typeface="Calibri"/>
                <a:ea typeface="Calibri"/>
                <a:cs typeface="Calibri"/>
              </a:rPr>
              <a:t> old</a:t>
            </a:r>
            <a:endParaRPr lang="en-US" sz="1400" dirty="0">
              <a:effectLst/>
              <a:latin typeface="Calibri" panose="020F0502020204030204" pitchFamily="34" charset="0"/>
              <a:ea typeface="Calibri" panose="020F0502020204030204" pitchFamily="34" charset="0"/>
              <a:cs typeface="Calibri"/>
            </a:endParaRPr>
          </a:p>
          <a:p>
            <a:pPr>
              <a:lnSpc>
                <a:spcPct val="107000"/>
              </a:lnSpc>
              <a:spcAft>
                <a:spcPts val="800"/>
              </a:spcAft>
            </a:pPr>
            <a:r>
              <a:rPr lang="en-US" sz="1400" b="1" u="sng" dirty="0">
                <a:latin typeface="Calibri"/>
                <a:ea typeface="Calibri"/>
                <a:cs typeface="Calibri"/>
              </a:rPr>
              <a:t>Geo:</a:t>
            </a:r>
            <a:r>
              <a:rPr lang="en-US" sz="1400" dirty="0">
                <a:latin typeface="Calibri"/>
                <a:ea typeface="Calibri"/>
                <a:cs typeface="Calibri"/>
              </a:rPr>
              <a:t> </a:t>
            </a:r>
            <a:r>
              <a:rPr lang="en-US" sz="1400" dirty="0">
                <a:solidFill>
                  <a:srgbClr val="000000"/>
                </a:solidFill>
                <a:latin typeface="Calibri"/>
                <a:ea typeface="Calibri"/>
                <a:cs typeface="Calibri"/>
              </a:rPr>
              <a:t>Pueblo, Colorado Springs &amp; Castle Rock Colorado</a:t>
            </a:r>
            <a:endParaRPr lang="en-US" dirty="0"/>
          </a:p>
          <a:p>
            <a:pPr>
              <a:lnSpc>
                <a:spcPct val="107000"/>
              </a:lnSpc>
              <a:spcAft>
                <a:spcPts val="800"/>
              </a:spcAft>
            </a:pPr>
            <a:endParaRPr lang="en-US" sz="1400" b="1" u="sng" dirty="0">
              <a:latin typeface="Calibri"/>
              <a:ea typeface="Calibri"/>
              <a:cs typeface="Calibri"/>
            </a:endParaRPr>
          </a:p>
          <a:p>
            <a:pPr>
              <a:lnSpc>
                <a:spcPct val="107000"/>
              </a:lnSpc>
              <a:spcAft>
                <a:spcPts val="800"/>
              </a:spcAft>
            </a:pPr>
            <a:endParaRPr lang="en-US" sz="1400" b="1" u="sng" dirty="0">
              <a:latin typeface="Calibri"/>
              <a:ea typeface="Calibri"/>
              <a:cs typeface="Calibri"/>
            </a:endParaRPr>
          </a:p>
          <a:p>
            <a:pPr>
              <a:lnSpc>
                <a:spcPct val="107000"/>
              </a:lnSpc>
              <a:spcAft>
                <a:spcPts val="800"/>
              </a:spcAft>
            </a:pPr>
            <a:r>
              <a:rPr lang="en-US" sz="1400" b="1" u="sng" dirty="0">
                <a:latin typeface="Calibri"/>
                <a:ea typeface="Calibri"/>
                <a:cs typeface="Calibri"/>
              </a:rPr>
              <a:t>Current Marketing:</a:t>
            </a:r>
            <a:endParaRPr lang="en-US" sz="1400" dirty="0">
              <a:ea typeface="+mn-lt"/>
              <a:cs typeface="+mn-lt"/>
            </a:endParaRPr>
          </a:p>
          <a:p>
            <a:pPr>
              <a:lnSpc>
                <a:spcPct val="107000"/>
              </a:lnSpc>
              <a:spcAft>
                <a:spcPts val="800"/>
              </a:spcAft>
            </a:pPr>
            <a:r>
              <a:rPr lang="en-US" sz="1400" b="1" dirty="0">
                <a:latin typeface="Calibri"/>
                <a:ea typeface="Calibri"/>
                <a:cs typeface="Calibri"/>
              </a:rPr>
              <a:t>SEO</a:t>
            </a:r>
            <a:r>
              <a:rPr lang="en-US" sz="1400" dirty="0">
                <a:latin typeface="Calibri"/>
                <a:ea typeface="Calibri"/>
                <a:cs typeface="Calibri"/>
              </a:rPr>
              <a:t> – Our SEO has been handled by a local agency for about 5 years, they do a great job and are inexpensive only about $600.00 per month.    </a:t>
            </a:r>
            <a:endParaRPr lang="en-US" sz="1400" dirty="0">
              <a:ea typeface="+mn-lt"/>
              <a:cs typeface="+mn-lt"/>
            </a:endParaRPr>
          </a:p>
          <a:p>
            <a:pPr>
              <a:lnSpc>
                <a:spcPct val="107000"/>
              </a:lnSpc>
              <a:spcAft>
                <a:spcPts val="800"/>
              </a:spcAft>
            </a:pPr>
            <a:r>
              <a:rPr lang="en-US" sz="1400" b="1" dirty="0">
                <a:latin typeface="Calibri"/>
                <a:ea typeface="Calibri"/>
                <a:cs typeface="Calibri"/>
              </a:rPr>
              <a:t>FB</a:t>
            </a:r>
            <a:r>
              <a:rPr lang="en-US" sz="1400" dirty="0">
                <a:latin typeface="Calibri"/>
                <a:ea typeface="Calibri"/>
                <a:cs typeface="Calibri"/>
              </a:rPr>
              <a:t> – We have an industry specific firm who handles our Facebook marketing. </a:t>
            </a:r>
            <a:r>
              <a:rPr lang="en-US" sz="1400" b="1" dirty="0">
                <a:latin typeface="Calibri"/>
                <a:ea typeface="Calibri"/>
                <a:cs typeface="Calibri"/>
              </a:rPr>
              <a:t> Goal is to get more exposure</a:t>
            </a:r>
            <a:r>
              <a:rPr lang="en-US" sz="1400" dirty="0">
                <a:latin typeface="Calibri"/>
                <a:ea typeface="Calibri"/>
                <a:cs typeface="Calibri"/>
              </a:rPr>
              <a:t> and leads and I feel like I get some but </a:t>
            </a:r>
            <a:r>
              <a:rPr lang="en-US" sz="1400" b="1" dirty="0">
                <a:latin typeface="Calibri"/>
                <a:ea typeface="Calibri"/>
                <a:cs typeface="Calibri"/>
              </a:rPr>
              <a:t>don't have a way to track</a:t>
            </a:r>
            <a:r>
              <a:rPr lang="en-US" sz="1400" dirty="0">
                <a:latin typeface="Calibri"/>
                <a:ea typeface="Calibri"/>
                <a:cs typeface="Calibri"/>
              </a:rPr>
              <a:t>.  I know it's important to be on Facebook.  I pay about </a:t>
            </a:r>
            <a:r>
              <a:rPr lang="en-US" sz="1400" b="1" dirty="0">
                <a:latin typeface="Calibri"/>
                <a:ea typeface="Calibri"/>
                <a:cs typeface="Calibri"/>
              </a:rPr>
              <a:t>$1800 per month</a:t>
            </a:r>
            <a:r>
              <a:rPr lang="en-US" sz="1400" dirty="0">
                <a:latin typeface="Calibri"/>
                <a:ea typeface="Calibri"/>
                <a:cs typeface="Calibri"/>
              </a:rPr>
              <a:t> for this.</a:t>
            </a:r>
          </a:p>
          <a:p>
            <a:pPr>
              <a:lnSpc>
                <a:spcPct val="107000"/>
              </a:lnSpc>
              <a:spcAft>
                <a:spcPts val="800"/>
              </a:spcAft>
            </a:pPr>
            <a:endParaRPr lang="en-US" sz="1400" dirty="0">
              <a:ea typeface="Calibri"/>
              <a:cs typeface="Calibri"/>
            </a:endParaRPr>
          </a:p>
          <a:p>
            <a:pPr>
              <a:lnSpc>
                <a:spcPct val="107000"/>
              </a:lnSpc>
              <a:spcAft>
                <a:spcPts val="800"/>
              </a:spcAft>
            </a:pPr>
            <a:endParaRPr lang="en-US" sz="1400" dirty="0">
              <a:effectLst/>
              <a:latin typeface="Calibri"/>
              <a:ea typeface="Calibri"/>
              <a:cs typeface="Calibri"/>
            </a:endParaRPr>
          </a:p>
          <a:p>
            <a:pPr>
              <a:lnSpc>
                <a:spcPct val="107000"/>
              </a:lnSpc>
              <a:spcAft>
                <a:spcPts val="800"/>
              </a:spcAft>
            </a:pPr>
            <a:endParaRPr lang="en-US" sz="1400" dirty="0">
              <a:effectLst/>
              <a:latin typeface="Calibri" panose="020F0502020204030204" pitchFamily="34" charset="0"/>
              <a:ea typeface="Calibri" panose="020F0502020204030204" pitchFamily="34" charset="0"/>
              <a:cs typeface="Calibri"/>
            </a:endParaRPr>
          </a:p>
        </p:txBody>
      </p:sp>
      <p:sp>
        <p:nvSpPr>
          <p:cNvPr id="13" name="TextBox 12">
            <a:extLst>
              <a:ext uri="{FF2B5EF4-FFF2-40B4-BE49-F238E27FC236}">
                <a16:creationId xmlns:a16="http://schemas.microsoft.com/office/drawing/2014/main" id="{DFEFAAA4-28BF-45AD-A4D5-D4C5F704D1F2}"/>
              </a:ext>
            </a:extLst>
          </p:cNvPr>
          <p:cNvSpPr txBox="1"/>
          <p:nvPr/>
        </p:nvSpPr>
        <p:spPr>
          <a:xfrm>
            <a:off x="6185581" y="1216092"/>
            <a:ext cx="5586100" cy="5641031"/>
          </a:xfrm>
          <a:prstGeom prst="rect">
            <a:avLst/>
          </a:prstGeom>
          <a:noFill/>
        </p:spPr>
        <p:txBody>
          <a:bodyPr wrap="square" lIns="91440" tIns="45720" rIns="91440" bIns="45720" anchor="t">
            <a:spAutoFit/>
          </a:bodyPr>
          <a:lstStyle/>
          <a:p>
            <a:pPr>
              <a:lnSpc>
                <a:spcPct val="107000"/>
              </a:lnSpc>
              <a:spcAft>
                <a:spcPts val="800"/>
              </a:spcAft>
            </a:pPr>
            <a:r>
              <a:rPr lang="en-US" sz="1400" b="1" dirty="0">
                <a:latin typeface="Calibri"/>
                <a:ea typeface="Calibri"/>
                <a:cs typeface="Calibri"/>
              </a:rPr>
              <a:t>Local News Weather:</a:t>
            </a:r>
            <a:r>
              <a:rPr lang="en-US" sz="1400" dirty="0">
                <a:latin typeface="Calibri"/>
                <a:ea typeface="Calibri"/>
                <a:cs typeface="Calibri"/>
              </a:rPr>
              <a:t> I am the paid sponsor of the evening weather for 2 of the 3 main networks here.   This is </a:t>
            </a:r>
            <a:r>
              <a:rPr lang="en-US" sz="1400" b="1" dirty="0">
                <a:latin typeface="Calibri"/>
                <a:ea typeface="Calibri"/>
                <a:cs typeface="Calibri"/>
              </a:rPr>
              <a:t>all about exposure</a:t>
            </a:r>
            <a:r>
              <a:rPr lang="en-US" sz="1400" dirty="0">
                <a:latin typeface="Calibri"/>
                <a:ea typeface="Calibri"/>
                <a:cs typeface="Calibri"/>
              </a:rPr>
              <a:t> and I feel like everyone knows my brand, </a:t>
            </a:r>
            <a:r>
              <a:rPr lang="en-US" sz="1400" b="1" dirty="0">
                <a:latin typeface="Calibri"/>
                <a:ea typeface="Calibri"/>
                <a:cs typeface="Calibri"/>
              </a:rPr>
              <a:t>but I am also reaching a lot of non-homeowners</a:t>
            </a:r>
            <a:r>
              <a:rPr lang="en-US" sz="1400" dirty="0">
                <a:latin typeface="Calibri"/>
                <a:ea typeface="Calibri"/>
                <a:cs typeface="Calibri"/>
              </a:rPr>
              <a:t>.  I pay about </a:t>
            </a:r>
            <a:r>
              <a:rPr lang="en-US" sz="1400" b="1" dirty="0">
                <a:latin typeface="Calibri"/>
                <a:ea typeface="Calibri"/>
                <a:cs typeface="Calibri"/>
              </a:rPr>
              <a:t>$6,500 per month</a:t>
            </a:r>
            <a:r>
              <a:rPr lang="en-US" sz="1400" dirty="0">
                <a:latin typeface="Calibri"/>
                <a:ea typeface="Calibri"/>
                <a:cs typeface="Calibri"/>
              </a:rPr>
              <a:t> and it comes with a TV schedule and banner ads on the News sites as well.</a:t>
            </a:r>
            <a:endParaRPr lang="en-US" sz="1400" dirty="0">
              <a:ea typeface="Calibri"/>
              <a:cs typeface="Calibri"/>
            </a:endParaRPr>
          </a:p>
          <a:p>
            <a:pPr>
              <a:lnSpc>
                <a:spcPct val="107000"/>
              </a:lnSpc>
              <a:spcAft>
                <a:spcPts val="800"/>
              </a:spcAft>
            </a:pPr>
            <a:r>
              <a:rPr lang="en-US" sz="1400" b="1" dirty="0">
                <a:effectLst/>
                <a:latin typeface="Calibri"/>
                <a:ea typeface="Calibri"/>
                <a:cs typeface="Calibri"/>
              </a:rPr>
              <a:t>Direct Mail</a:t>
            </a:r>
            <a:r>
              <a:rPr lang="en-US" sz="1400" dirty="0">
                <a:latin typeface="Calibri"/>
                <a:ea typeface="Calibri"/>
                <a:cs typeface="Calibri"/>
              </a:rPr>
              <a:t> </a:t>
            </a:r>
            <a:r>
              <a:rPr lang="en-US" sz="1400" dirty="0">
                <a:effectLst/>
                <a:latin typeface="Calibri"/>
                <a:ea typeface="Calibri"/>
                <a:cs typeface="Calibri"/>
              </a:rPr>
              <a:t>– 1 drop per quarter </a:t>
            </a:r>
            <a:r>
              <a:rPr lang="en-US" sz="1400" dirty="0">
                <a:latin typeface="Calibri"/>
                <a:ea typeface="Calibri"/>
                <a:cs typeface="Calibri"/>
              </a:rPr>
              <a:t>that</a:t>
            </a:r>
            <a:r>
              <a:rPr lang="en-US" sz="1400" dirty="0">
                <a:effectLst/>
                <a:latin typeface="Calibri"/>
                <a:ea typeface="Calibri"/>
                <a:cs typeface="Calibri"/>
              </a:rPr>
              <a:t> delivers about 2,500 pieces to reach</a:t>
            </a:r>
            <a:r>
              <a:rPr lang="en-US" sz="1400" dirty="0">
                <a:latin typeface="Calibri"/>
                <a:ea typeface="Calibri"/>
                <a:cs typeface="Calibri"/>
              </a:rPr>
              <a:t> homeowners in the area at about </a:t>
            </a:r>
            <a:r>
              <a:rPr lang="en-US" sz="1400" b="1" dirty="0">
                <a:latin typeface="Calibri"/>
                <a:ea typeface="Calibri"/>
                <a:cs typeface="Calibri"/>
              </a:rPr>
              <a:t>$3,500 per drop</a:t>
            </a:r>
            <a:r>
              <a:rPr lang="en-US" sz="1400" dirty="0">
                <a:latin typeface="Calibri"/>
                <a:ea typeface="Calibri"/>
                <a:cs typeface="Calibri"/>
              </a:rPr>
              <a:t>.  I get a  </a:t>
            </a:r>
            <a:r>
              <a:rPr lang="en-US" sz="1400" dirty="0">
                <a:effectLst/>
                <a:latin typeface="Calibri"/>
                <a:ea typeface="Calibri"/>
                <a:cs typeface="Calibri"/>
              </a:rPr>
              <a:t>1.5% or so</a:t>
            </a:r>
            <a:r>
              <a:rPr lang="en-US" sz="1400" dirty="0">
                <a:latin typeface="Calibri"/>
                <a:ea typeface="Calibri"/>
                <a:cs typeface="Calibri"/>
              </a:rPr>
              <a:t> </a:t>
            </a:r>
            <a:r>
              <a:rPr lang="en-US" sz="1400" dirty="0">
                <a:effectLst/>
                <a:latin typeface="Calibri"/>
                <a:ea typeface="Calibri"/>
                <a:cs typeface="Calibri"/>
              </a:rPr>
              <a:t>come back</a:t>
            </a:r>
            <a:r>
              <a:rPr lang="en-US" sz="1400" dirty="0">
                <a:latin typeface="Calibri"/>
                <a:ea typeface="Calibri"/>
                <a:cs typeface="Calibri"/>
              </a:rPr>
              <a:t>, </a:t>
            </a:r>
            <a:r>
              <a:rPr lang="en-US" sz="1400" dirty="0">
                <a:effectLst/>
                <a:latin typeface="Calibri"/>
                <a:ea typeface="Calibri"/>
                <a:cs typeface="Calibri"/>
              </a:rPr>
              <a:t>so</a:t>
            </a:r>
            <a:r>
              <a:rPr lang="en-US" sz="1400" dirty="0">
                <a:latin typeface="Calibri"/>
                <a:ea typeface="Calibri"/>
                <a:cs typeface="Calibri"/>
              </a:rPr>
              <a:t> </a:t>
            </a:r>
            <a:r>
              <a:rPr lang="en-US" sz="1400" u="sng" dirty="0">
                <a:effectLst/>
                <a:latin typeface="Calibri"/>
                <a:ea typeface="Calibri"/>
                <a:cs typeface="Calibri"/>
              </a:rPr>
              <a:t>it’s</a:t>
            </a:r>
            <a:r>
              <a:rPr lang="en-US" sz="1400" u="sng" dirty="0">
                <a:latin typeface="Calibri"/>
                <a:ea typeface="Calibri"/>
                <a:cs typeface="Calibri"/>
              </a:rPr>
              <a:t> </a:t>
            </a:r>
            <a:r>
              <a:rPr lang="en-US" sz="1400" u="sng" dirty="0">
                <a:effectLst/>
                <a:latin typeface="Calibri"/>
                <a:ea typeface="Calibri"/>
                <a:cs typeface="Calibri"/>
              </a:rPr>
              <a:t>OKAY</a:t>
            </a:r>
            <a:r>
              <a:rPr lang="en-US" sz="1400" dirty="0">
                <a:effectLst/>
                <a:latin typeface="Calibri"/>
                <a:ea typeface="Calibri"/>
                <a:cs typeface="Calibri"/>
              </a:rPr>
              <a:t>. </a:t>
            </a:r>
            <a:r>
              <a:rPr lang="en-US" sz="1400" dirty="0">
                <a:latin typeface="Calibri"/>
                <a:ea typeface="Calibri"/>
                <a:cs typeface="Calibri"/>
              </a:rPr>
              <a:t> </a:t>
            </a:r>
            <a:r>
              <a:rPr lang="en-US" sz="1400" b="1" dirty="0">
                <a:effectLst/>
                <a:latin typeface="Calibri"/>
                <a:ea typeface="Calibri"/>
                <a:cs typeface="Calibri"/>
              </a:rPr>
              <a:t>Not a huge fan</a:t>
            </a:r>
            <a:r>
              <a:rPr lang="en-US" sz="1400" dirty="0">
                <a:latin typeface="Calibri"/>
                <a:ea typeface="Calibri"/>
                <a:cs typeface="Calibri"/>
              </a:rPr>
              <a:t> </a:t>
            </a:r>
            <a:r>
              <a:rPr lang="en-US" sz="1400" dirty="0">
                <a:effectLst/>
                <a:latin typeface="Calibri"/>
                <a:ea typeface="Calibri"/>
                <a:cs typeface="Calibri"/>
              </a:rPr>
              <a:t>of this type of marketing but we</a:t>
            </a:r>
            <a:r>
              <a:rPr lang="en-US" sz="1400" dirty="0">
                <a:latin typeface="Calibri"/>
                <a:ea typeface="Calibri"/>
                <a:cs typeface="Calibri"/>
              </a:rPr>
              <a:t> </a:t>
            </a:r>
            <a:r>
              <a:rPr lang="en-US" sz="1400" dirty="0">
                <a:effectLst/>
                <a:latin typeface="Calibri"/>
                <a:ea typeface="Calibri"/>
                <a:cs typeface="Calibri"/>
              </a:rPr>
              <a:t>know what we </a:t>
            </a:r>
            <a:r>
              <a:rPr lang="en-US" sz="1400" dirty="0">
                <a:latin typeface="Calibri"/>
                <a:ea typeface="Calibri"/>
                <a:cs typeface="Calibri"/>
              </a:rPr>
              <a:t>get</a:t>
            </a:r>
            <a:r>
              <a:rPr lang="en-US" sz="1400" dirty="0">
                <a:effectLst/>
                <a:latin typeface="Calibri"/>
                <a:ea typeface="Calibri"/>
                <a:cs typeface="Calibri"/>
              </a:rPr>
              <a:t>.</a:t>
            </a:r>
            <a:endParaRPr lang="en-US" sz="1400" dirty="0">
              <a:ea typeface="Calibri"/>
              <a:cs typeface="Calibri"/>
            </a:endParaRPr>
          </a:p>
          <a:p>
            <a:pPr>
              <a:lnSpc>
                <a:spcPct val="107000"/>
              </a:lnSpc>
              <a:spcAft>
                <a:spcPts val="800"/>
              </a:spcAft>
            </a:pPr>
            <a:r>
              <a:rPr lang="en-US" sz="1400" b="1" dirty="0">
                <a:latin typeface="Calibri"/>
                <a:ea typeface="Calibri"/>
                <a:cs typeface="Calibri"/>
              </a:rPr>
              <a:t>YouTube Channel </a:t>
            </a:r>
            <a:r>
              <a:rPr lang="en-US" sz="1400" dirty="0">
                <a:latin typeface="Calibri"/>
                <a:ea typeface="Calibri"/>
                <a:cs typeface="Calibri"/>
              </a:rPr>
              <a:t>– We are hoping to </a:t>
            </a:r>
            <a:r>
              <a:rPr lang="en-US" sz="1400" b="1" dirty="0">
                <a:latin typeface="Calibri"/>
                <a:ea typeface="Calibri"/>
                <a:cs typeface="Calibri"/>
              </a:rPr>
              <a:t>capture the attention</a:t>
            </a:r>
            <a:r>
              <a:rPr lang="en-US" sz="1400" dirty="0">
                <a:latin typeface="Calibri"/>
                <a:ea typeface="Calibri"/>
                <a:cs typeface="Calibri"/>
              </a:rPr>
              <a:t> of people by making this content and share our story.  </a:t>
            </a:r>
            <a:r>
              <a:rPr lang="en-US" sz="1400" b="1" dirty="0">
                <a:latin typeface="Calibri"/>
                <a:ea typeface="Calibri"/>
                <a:cs typeface="Calibri"/>
              </a:rPr>
              <a:t>It's hard to get people on the channel</a:t>
            </a:r>
            <a:r>
              <a:rPr lang="en-US" sz="1400" dirty="0">
                <a:latin typeface="Calibri"/>
                <a:ea typeface="Calibri"/>
                <a:cs typeface="Calibri"/>
              </a:rPr>
              <a:t>.  There really isn't any cost associated with this, my video production is </a:t>
            </a:r>
            <a:r>
              <a:rPr lang="en-US" sz="1400" b="1" dirty="0">
                <a:latin typeface="Calibri"/>
                <a:ea typeface="Calibri"/>
                <a:cs typeface="Calibri"/>
              </a:rPr>
              <a:t>done on trade</a:t>
            </a:r>
            <a:r>
              <a:rPr lang="en-US" sz="1400" dirty="0">
                <a:latin typeface="Calibri"/>
                <a:ea typeface="Calibri"/>
                <a:cs typeface="Calibri"/>
              </a:rPr>
              <a:t>.</a:t>
            </a:r>
          </a:p>
          <a:p>
            <a:pPr>
              <a:lnSpc>
                <a:spcPct val="107000"/>
              </a:lnSpc>
              <a:spcAft>
                <a:spcPts val="800"/>
              </a:spcAft>
            </a:pPr>
            <a:endParaRPr lang="en-US" sz="1400" dirty="0">
              <a:latin typeface="Calibri"/>
              <a:ea typeface="Calibri"/>
              <a:cs typeface="Calibri"/>
            </a:endParaRPr>
          </a:p>
          <a:p>
            <a:pPr marL="0" marR="0">
              <a:lnSpc>
                <a:spcPct val="107000"/>
              </a:lnSpc>
              <a:spcBef>
                <a:spcPts val="0"/>
              </a:spcBef>
              <a:spcAft>
                <a:spcPts val="800"/>
              </a:spcAft>
            </a:pPr>
            <a:endParaRPr lang="en-US" sz="1400" b="1" dirty="0">
              <a:latin typeface="Calibri" panose="020F0502020204030204" pitchFamily="34" charset="0"/>
              <a:ea typeface="Calibri" panose="020F0502020204030204" pitchFamily="34" charset="0"/>
              <a:cs typeface="Calibri"/>
            </a:endParaRPr>
          </a:p>
          <a:p>
            <a:pPr>
              <a:lnSpc>
                <a:spcPct val="107000"/>
              </a:lnSpc>
              <a:spcAft>
                <a:spcPts val="800"/>
              </a:spcAft>
            </a:pPr>
            <a:r>
              <a:rPr lang="en-US" sz="1400" b="1" u="sng" dirty="0">
                <a:latin typeface="Calibri"/>
                <a:ea typeface="Calibri"/>
                <a:cs typeface="Calibri"/>
              </a:rPr>
              <a:t>Goals &amp; Assets:</a:t>
            </a:r>
            <a:r>
              <a:rPr lang="en-US" sz="1400" dirty="0">
                <a:latin typeface="Calibri"/>
                <a:ea typeface="Calibri"/>
                <a:cs typeface="Calibri"/>
              </a:rPr>
              <a:t>  They do have Google Analytics, but no goals set. We can be provided high quality logos and some images for ads.  Client has video but it's old, would need to create more.  Good with setting up GTM for pixels if need be.</a:t>
            </a:r>
            <a:endParaRPr lang="en-US" sz="1400" dirty="0">
              <a:effectLst/>
              <a:latin typeface="Calibri"/>
              <a:ea typeface="Calibri"/>
              <a:cs typeface="Calibri"/>
            </a:endParaRPr>
          </a:p>
          <a:p>
            <a:pPr>
              <a:lnSpc>
                <a:spcPct val="107000"/>
              </a:lnSpc>
              <a:spcAft>
                <a:spcPts val="800"/>
              </a:spcAft>
            </a:pPr>
            <a:endParaRPr lang="en-US" sz="1400" dirty="0">
              <a:effectLst/>
              <a:highlight>
                <a:srgbClr val="FFFF00"/>
              </a:highlight>
              <a:latin typeface="Calibri"/>
              <a:ea typeface="Calibri"/>
              <a:cs typeface="Calibri"/>
            </a:endParaRPr>
          </a:p>
          <a:p>
            <a:pPr marL="0" marR="0">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endParaRPr>
          </a:p>
        </p:txBody>
      </p:sp>
      <p:cxnSp>
        <p:nvCxnSpPr>
          <p:cNvPr id="14" name="Straight Connector 13">
            <a:extLst>
              <a:ext uri="{FF2B5EF4-FFF2-40B4-BE49-F238E27FC236}">
                <a16:creationId xmlns:a16="http://schemas.microsoft.com/office/drawing/2014/main" id="{68C5458C-A6A6-40F7-B6C6-9229D9A65D19}"/>
              </a:ext>
            </a:extLst>
          </p:cNvPr>
          <p:cNvCxnSpPr/>
          <p:nvPr/>
        </p:nvCxnSpPr>
        <p:spPr>
          <a:xfrm>
            <a:off x="5922236" y="1124813"/>
            <a:ext cx="0" cy="511785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5602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59209-44DC-4BB0-397A-1B348C46E3F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0476E418-6FDB-475B-651F-8FD28A832206}"/>
              </a:ext>
            </a:extLst>
          </p:cNvPr>
          <p:cNvSpPr txBox="1"/>
          <p:nvPr/>
        </p:nvSpPr>
        <p:spPr>
          <a:xfrm>
            <a:off x="7088554" y="2926861"/>
            <a:ext cx="41792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230" rtl="0" eaLnBrk="1" latinLnBrk="0" hangingPunct="1">
              <a:defRPr sz="1800" kern="1200">
                <a:solidFill>
                  <a:schemeClr val="tx1"/>
                </a:solidFill>
                <a:latin typeface="+mn-lt"/>
                <a:ea typeface="+mn-ea"/>
                <a:cs typeface="+mn-cs"/>
              </a:defRPr>
            </a:lvl1pPr>
            <a:lvl2pPr marL="457116" algn="l" defTabSz="914230" rtl="0" eaLnBrk="1" latinLnBrk="0" hangingPunct="1">
              <a:defRPr sz="1800" kern="1200">
                <a:solidFill>
                  <a:schemeClr val="tx1"/>
                </a:solidFill>
                <a:latin typeface="+mn-lt"/>
                <a:ea typeface="+mn-ea"/>
                <a:cs typeface="+mn-cs"/>
              </a:defRPr>
            </a:lvl2pPr>
            <a:lvl3pPr marL="914230" algn="l" defTabSz="914230" rtl="0" eaLnBrk="1" latinLnBrk="0" hangingPunct="1">
              <a:defRPr sz="1800" kern="1200">
                <a:solidFill>
                  <a:schemeClr val="tx1"/>
                </a:solidFill>
                <a:latin typeface="+mn-lt"/>
                <a:ea typeface="+mn-ea"/>
                <a:cs typeface="+mn-cs"/>
              </a:defRPr>
            </a:lvl3pPr>
            <a:lvl4pPr marL="1371345" algn="l" defTabSz="914230" rtl="0" eaLnBrk="1" latinLnBrk="0" hangingPunct="1">
              <a:defRPr sz="1800" kern="1200">
                <a:solidFill>
                  <a:schemeClr val="tx1"/>
                </a:solidFill>
                <a:latin typeface="+mn-lt"/>
                <a:ea typeface="+mn-ea"/>
                <a:cs typeface="+mn-cs"/>
              </a:defRPr>
            </a:lvl4pPr>
            <a:lvl5pPr marL="1828460" algn="l" defTabSz="914230" rtl="0" eaLnBrk="1" latinLnBrk="0" hangingPunct="1">
              <a:defRPr sz="1800" kern="1200">
                <a:solidFill>
                  <a:schemeClr val="tx1"/>
                </a:solidFill>
                <a:latin typeface="+mn-lt"/>
                <a:ea typeface="+mn-ea"/>
                <a:cs typeface="+mn-cs"/>
              </a:defRPr>
            </a:lvl5pPr>
            <a:lvl6pPr marL="2285575" algn="l" defTabSz="914230" rtl="0" eaLnBrk="1" latinLnBrk="0" hangingPunct="1">
              <a:defRPr sz="1800" kern="1200">
                <a:solidFill>
                  <a:schemeClr val="tx1"/>
                </a:solidFill>
                <a:latin typeface="+mn-lt"/>
                <a:ea typeface="+mn-ea"/>
                <a:cs typeface="+mn-cs"/>
              </a:defRPr>
            </a:lvl6pPr>
            <a:lvl7pPr marL="2742690" algn="l" defTabSz="914230" rtl="0" eaLnBrk="1" latinLnBrk="0" hangingPunct="1">
              <a:defRPr sz="1800" kern="1200">
                <a:solidFill>
                  <a:schemeClr val="tx1"/>
                </a:solidFill>
                <a:latin typeface="+mn-lt"/>
                <a:ea typeface="+mn-ea"/>
                <a:cs typeface="+mn-cs"/>
              </a:defRPr>
            </a:lvl7pPr>
            <a:lvl8pPr marL="3199805" algn="l" defTabSz="914230" rtl="0" eaLnBrk="1" latinLnBrk="0" hangingPunct="1">
              <a:defRPr sz="1800" kern="1200">
                <a:solidFill>
                  <a:schemeClr val="tx1"/>
                </a:solidFill>
                <a:latin typeface="+mn-lt"/>
                <a:ea typeface="+mn-ea"/>
                <a:cs typeface="+mn-cs"/>
              </a:defRPr>
            </a:lvl8pPr>
            <a:lvl9pPr marL="3656920" algn="l" defTabSz="914230" rtl="0" eaLnBrk="1" latinLnBrk="0" hangingPunct="1">
              <a:defRPr sz="1800" kern="1200">
                <a:solidFill>
                  <a:schemeClr val="tx1"/>
                </a:solidFill>
                <a:latin typeface="+mn-lt"/>
                <a:ea typeface="+mn-ea"/>
                <a:cs typeface="+mn-cs"/>
              </a:defRPr>
            </a:lvl9pPr>
          </a:lstStyle>
          <a:p>
            <a:endParaRPr lang="en-US" sz="2160" i="1">
              <a:solidFill>
                <a:srgbClr val="0070C0"/>
              </a:solidFill>
              <a:ea typeface="Calibri"/>
              <a:cs typeface="Calibri"/>
            </a:endParaRPr>
          </a:p>
        </p:txBody>
      </p:sp>
      <p:sp>
        <p:nvSpPr>
          <p:cNvPr id="5" name="TextBox 4">
            <a:extLst>
              <a:ext uri="{FF2B5EF4-FFF2-40B4-BE49-F238E27FC236}">
                <a16:creationId xmlns:a16="http://schemas.microsoft.com/office/drawing/2014/main" id="{3ADF468F-3D74-E397-7B56-3C7A78351915}"/>
              </a:ext>
            </a:extLst>
          </p:cNvPr>
          <p:cNvSpPr txBox="1"/>
          <p:nvPr/>
        </p:nvSpPr>
        <p:spPr>
          <a:xfrm>
            <a:off x="592668" y="512252"/>
            <a:ext cx="8302273" cy="646331"/>
          </a:xfrm>
          <a:prstGeom prst="rect">
            <a:avLst/>
          </a:prstGeom>
          <a:noFill/>
        </p:spPr>
        <p:txBody>
          <a:bodyPr wrap="square" lIns="91440" tIns="45720" rIns="91440" bIns="45720" rtlCol="0" anchor="t">
            <a:spAutoFit/>
          </a:bodyPr>
          <a:lstStyle>
            <a:defPPr>
              <a:defRPr lang="en-US"/>
            </a:defPPr>
            <a:lvl1pPr marL="0" algn="l" defTabSz="914230" rtl="0" eaLnBrk="1" latinLnBrk="0" hangingPunct="1">
              <a:defRPr sz="1800" kern="1200">
                <a:solidFill>
                  <a:schemeClr val="tx1"/>
                </a:solidFill>
                <a:latin typeface="+mn-lt"/>
                <a:ea typeface="+mn-ea"/>
                <a:cs typeface="+mn-cs"/>
              </a:defRPr>
            </a:lvl1pPr>
            <a:lvl2pPr marL="457116" algn="l" defTabSz="914230" rtl="0" eaLnBrk="1" latinLnBrk="0" hangingPunct="1">
              <a:defRPr sz="1800" kern="1200">
                <a:solidFill>
                  <a:schemeClr val="tx1"/>
                </a:solidFill>
                <a:latin typeface="+mn-lt"/>
                <a:ea typeface="+mn-ea"/>
                <a:cs typeface="+mn-cs"/>
              </a:defRPr>
            </a:lvl2pPr>
            <a:lvl3pPr marL="914230" algn="l" defTabSz="914230" rtl="0" eaLnBrk="1" latinLnBrk="0" hangingPunct="1">
              <a:defRPr sz="1800" kern="1200">
                <a:solidFill>
                  <a:schemeClr val="tx1"/>
                </a:solidFill>
                <a:latin typeface="+mn-lt"/>
                <a:ea typeface="+mn-ea"/>
                <a:cs typeface="+mn-cs"/>
              </a:defRPr>
            </a:lvl3pPr>
            <a:lvl4pPr marL="1371345" algn="l" defTabSz="914230" rtl="0" eaLnBrk="1" latinLnBrk="0" hangingPunct="1">
              <a:defRPr sz="1800" kern="1200">
                <a:solidFill>
                  <a:schemeClr val="tx1"/>
                </a:solidFill>
                <a:latin typeface="+mn-lt"/>
                <a:ea typeface="+mn-ea"/>
                <a:cs typeface="+mn-cs"/>
              </a:defRPr>
            </a:lvl4pPr>
            <a:lvl5pPr marL="1828460" algn="l" defTabSz="914230" rtl="0" eaLnBrk="1" latinLnBrk="0" hangingPunct="1">
              <a:defRPr sz="1800" kern="1200">
                <a:solidFill>
                  <a:schemeClr val="tx1"/>
                </a:solidFill>
                <a:latin typeface="+mn-lt"/>
                <a:ea typeface="+mn-ea"/>
                <a:cs typeface="+mn-cs"/>
              </a:defRPr>
            </a:lvl5pPr>
            <a:lvl6pPr marL="2285575" algn="l" defTabSz="914230" rtl="0" eaLnBrk="1" latinLnBrk="0" hangingPunct="1">
              <a:defRPr sz="1800" kern="1200">
                <a:solidFill>
                  <a:schemeClr val="tx1"/>
                </a:solidFill>
                <a:latin typeface="+mn-lt"/>
                <a:ea typeface="+mn-ea"/>
                <a:cs typeface="+mn-cs"/>
              </a:defRPr>
            </a:lvl6pPr>
            <a:lvl7pPr marL="2742690" algn="l" defTabSz="914230" rtl="0" eaLnBrk="1" latinLnBrk="0" hangingPunct="1">
              <a:defRPr sz="1800" kern="1200">
                <a:solidFill>
                  <a:schemeClr val="tx1"/>
                </a:solidFill>
                <a:latin typeface="+mn-lt"/>
                <a:ea typeface="+mn-ea"/>
                <a:cs typeface="+mn-cs"/>
              </a:defRPr>
            </a:lvl7pPr>
            <a:lvl8pPr marL="3199805" algn="l" defTabSz="914230" rtl="0" eaLnBrk="1" latinLnBrk="0" hangingPunct="1">
              <a:defRPr sz="1800" kern="1200">
                <a:solidFill>
                  <a:schemeClr val="tx1"/>
                </a:solidFill>
                <a:latin typeface="+mn-lt"/>
                <a:ea typeface="+mn-ea"/>
                <a:cs typeface="+mn-cs"/>
              </a:defRPr>
            </a:lvl8pPr>
            <a:lvl9pPr marL="3656920" algn="l" defTabSz="914230" rtl="0" eaLnBrk="1" latinLnBrk="0" hangingPunct="1">
              <a:defRPr sz="1800" kern="1200">
                <a:solidFill>
                  <a:schemeClr val="tx1"/>
                </a:solidFill>
                <a:latin typeface="+mn-lt"/>
                <a:ea typeface="+mn-ea"/>
                <a:cs typeface="+mn-cs"/>
              </a:defRPr>
            </a:lvl9pPr>
          </a:lstStyle>
          <a:p>
            <a:r>
              <a:rPr lang="en-US" sz="3550" dirty="0">
                <a:latin typeface="Oswald"/>
                <a:cs typeface="Calibri"/>
              </a:rPr>
              <a:t>Discovery 101 Practice (AE)</a:t>
            </a:r>
            <a:endParaRPr lang="en-US" sz="3550" dirty="0">
              <a:latin typeface="Oswald" panose="00000500000000000000" pitchFamily="2" charset="0"/>
              <a:cs typeface="Calibri"/>
            </a:endParaRPr>
          </a:p>
        </p:txBody>
      </p:sp>
      <p:sp>
        <p:nvSpPr>
          <p:cNvPr id="3" name="TextBox 2">
            <a:extLst>
              <a:ext uri="{FF2B5EF4-FFF2-40B4-BE49-F238E27FC236}">
                <a16:creationId xmlns:a16="http://schemas.microsoft.com/office/drawing/2014/main" id="{CDEAC1C7-43CE-F215-44F3-7BBA82318C97}"/>
              </a:ext>
            </a:extLst>
          </p:cNvPr>
          <p:cNvSpPr txBox="1"/>
          <p:nvPr/>
        </p:nvSpPr>
        <p:spPr>
          <a:xfrm>
            <a:off x="658490" y="1408659"/>
            <a:ext cx="10638418" cy="5693866"/>
          </a:xfrm>
          <a:prstGeom prst="rect">
            <a:avLst/>
          </a:prstGeom>
          <a:noFill/>
        </p:spPr>
        <p:txBody>
          <a:bodyPr wrap="square" lIns="91440" tIns="45720" rIns="91440" bIns="45720" anchor="t">
            <a:spAutoFit/>
          </a:bodyPr>
          <a:lstStyle>
            <a:defPPr>
              <a:defRPr lang="en-US"/>
            </a:defPPr>
            <a:lvl1pPr marL="0" algn="l" defTabSz="914230" rtl="0" eaLnBrk="1" latinLnBrk="0" hangingPunct="1">
              <a:defRPr sz="1800" kern="1200">
                <a:solidFill>
                  <a:schemeClr val="tx1"/>
                </a:solidFill>
                <a:latin typeface="+mn-lt"/>
                <a:ea typeface="+mn-ea"/>
                <a:cs typeface="+mn-cs"/>
              </a:defRPr>
            </a:lvl1pPr>
            <a:lvl2pPr marL="457116" algn="l" defTabSz="914230" rtl="0" eaLnBrk="1" latinLnBrk="0" hangingPunct="1">
              <a:defRPr sz="1800" kern="1200">
                <a:solidFill>
                  <a:schemeClr val="tx1"/>
                </a:solidFill>
                <a:latin typeface="+mn-lt"/>
                <a:ea typeface="+mn-ea"/>
                <a:cs typeface="+mn-cs"/>
              </a:defRPr>
            </a:lvl2pPr>
            <a:lvl3pPr marL="914230" algn="l" defTabSz="914230" rtl="0" eaLnBrk="1" latinLnBrk="0" hangingPunct="1">
              <a:defRPr sz="1800" kern="1200">
                <a:solidFill>
                  <a:schemeClr val="tx1"/>
                </a:solidFill>
                <a:latin typeface="+mn-lt"/>
                <a:ea typeface="+mn-ea"/>
                <a:cs typeface="+mn-cs"/>
              </a:defRPr>
            </a:lvl3pPr>
            <a:lvl4pPr marL="1371345" algn="l" defTabSz="914230" rtl="0" eaLnBrk="1" latinLnBrk="0" hangingPunct="1">
              <a:defRPr sz="1800" kern="1200">
                <a:solidFill>
                  <a:schemeClr val="tx1"/>
                </a:solidFill>
                <a:latin typeface="+mn-lt"/>
                <a:ea typeface="+mn-ea"/>
                <a:cs typeface="+mn-cs"/>
              </a:defRPr>
            </a:lvl4pPr>
            <a:lvl5pPr marL="1828460" algn="l" defTabSz="914230" rtl="0" eaLnBrk="1" latinLnBrk="0" hangingPunct="1">
              <a:defRPr sz="1800" kern="1200">
                <a:solidFill>
                  <a:schemeClr val="tx1"/>
                </a:solidFill>
                <a:latin typeface="+mn-lt"/>
                <a:ea typeface="+mn-ea"/>
                <a:cs typeface="+mn-cs"/>
              </a:defRPr>
            </a:lvl5pPr>
            <a:lvl6pPr marL="2285575" algn="l" defTabSz="914230" rtl="0" eaLnBrk="1" latinLnBrk="0" hangingPunct="1">
              <a:defRPr sz="1800" kern="1200">
                <a:solidFill>
                  <a:schemeClr val="tx1"/>
                </a:solidFill>
                <a:latin typeface="+mn-lt"/>
                <a:ea typeface="+mn-ea"/>
                <a:cs typeface="+mn-cs"/>
              </a:defRPr>
            </a:lvl6pPr>
            <a:lvl7pPr marL="2742690" algn="l" defTabSz="914230" rtl="0" eaLnBrk="1" latinLnBrk="0" hangingPunct="1">
              <a:defRPr sz="1800" kern="1200">
                <a:solidFill>
                  <a:schemeClr val="tx1"/>
                </a:solidFill>
                <a:latin typeface="+mn-lt"/>
                <a:ea typeface="+mn-ea"/>
                <a:cs typeface="+mn-cs"/>
              </a:defRPr>
            </a:lvl7pPr>
            <a:lvl8pPr marL="3199805" algn="l" defTabSz="914230" rtl="0" eaLnBrk="1" latinLnBrk="0" hangingPunct="1">
              <a:defRPr sz="1800" kern="1200">
                <a:solidFill>
                  <a:schemeClr val="tx1"/>
                </a:solidFill>
                <a:latin typeface="+mn-lt"/>
                <a:ea typeface="+mn-ea"/>
                <a:cs typeface="+mn-cs"/>
              </a:defRPr>
            </a:lvl8pPr>
            <a:lvl9pPr marL="3656920" algn="l" defTabSz="914230" rtl="0" eaLnBrk="1" latinLnBrk="0" hangingPunct="1">
              <a:defRPr sz="1800" kern="1200">
                <a:solidFill>
                  <a:schemeClr val="tx1"/>
                </a:solidFill>
                <a:latin typeface="+mn-lt"/>
                <a:ea typeface="+mn-ea"/>
                <a:cs typeface="+mn-cs"/>
              </a:defRPr>
            </a:lvl9pPr>
          </a:lstStyle>
          <a:p>
            <a:r>
              <a:rPr lang="en-US" sz="1600" dirty="0">
                <a:solidFill>
                  <a:schemeClr val="dk1"/>
                </a:solidFill>
                <a:latin typeface="Arial Nova"/>
                <a:cs typeface="Arial"/>
                <a:sym typeface="Arial"/>
              </a:rPr>
              <a:t>Now it's time practice to be perfect.  </a:t>
            </a:r>
            <a:endParaRPr lang="en-US" sz="1600">
              <a:solidFill>
                <a:schemeClr val="dk1"/>
              </a:solidFill>
              <a:latin typeface="Arial Nova"/>
              <a:cs typeface="Arial"/>
            </a:endParaRPr>
          </a:p>
          <a:p>
            <a:endParaRPr lang="en-US" sz="1600" dirty="0">
              <a:solidFill>
                <a:schemeClr val="dk1"/>
              </a:solidFill>
              <a:latin typeface="Arial Nova"/>
              <a:cs typeface="Arial"/>
            </a:endParaRPr>
          </a:p>
          <a:p>
            <a:r>
              <a:rPr lang="en-US" sz="1600" b="1" u="sng" dirty="0">
                <a:solidFill>
                  <a:schemeClr val="dk1"/>
                </a:solidFill>
                <a:latin typeface="Arial Nova"/>
                <a:cs typeface="Arial"/>
                <a:sym typeface="Arial"/>
              </a:rPr>
              <a:t>Take the following steps:</a:t>
            </a:r>
            <a:endParaRPr lang="en-US" sz="1600" b="1" u="sng" dirty="0">
              <a:solidFill>
                <a:schemeClr val="dk1"/>
              </a:solidFill>
              <a:latin typeface="Arial Nova"/>
              <a:cs typeface="Arial"/>
            </a:endParaRPr>
          </a:p>
          <a:p>
            <a:endParaRPr lang="en-US" sz="1600" dirty="0">
              <a:solidFill>
                <a:schemeClr val="dk1"/>
              </a:solidFill>
              <a:latin typeface="Arial Nova"/>
              <a:cs typeface="Arial"/>
            </a:endParaRPr>
          </a:p>
          <a:p>
            <a:r>
              <a:rPr lang="en-US" sz="1600" dirty="0">
                <a:solidFill>
                  <a:schemeClr val="dk1"/>
                </a:solidFill>
                <a:latin typeface="Arial Nova"/>
                <a:ea typeface="Calibri" panose="020F0502020204030204"/>
                <a:cs typeface="Arial"/>
              </a:rPr>
              <a:t>Practice using the question below, to open the Discovery Meeting, in an attempt uncover a goal to be achieved.  </a:t>
            </a:r>
            <a:endParaRPr lang="en-US" sz="1600">
              <a:solidFill>
                <a:schemeClr val="dk1"/>
              </a:solidFill>
              <a:latin typeface="Arial Nova"/>
              <a:ea typeface="Calibri" panose="020F0502020204030204"/>
              <a:cs typeface="Arial"/>
            </a:endParaRPr>
          </a:p>
          <a:p>
            <a:r>
              <a:rPr lang="en-US" sz="1600" dirty="0">
                <a:solidFill>
                  <a:schemeClr val="dk1"/>
                </a:solidFill>
                <a:latin typeface="Arial Nova"/>
                <a:ea typeface="Calibri" panose="020F0502020204030204"/>
                <a:cs typeface="Arial"/>
              </a:rPr>
              <a:t>  </a:t>
            </a:r>
            <a:endParaRPr lang="en-US" sz="1600">
              <a:solidFill>
                <a:schemeClr val="dk1"/>
              </a:solidFill>
              <a:latin typeface="Arial Nova"/>
            </a:endParaRPr>
          </a:p>
          <a:p>
            <a:endParaRPr lang="en-US" sz="1600" dirty="0">
              <a:solidFill>
                <a:schemeClr val="dk1"/>
              </a:solidFill>
              <a:latin typeface="Arial Nova"/>
              <a:ea typeface="Calibri" panose="020F0502020204030204"/>
              <a:cs typeface="Arial"/>
            </a:endParaRPr>
          </a:p>
          <a:p>
            <a:endParaRPr lang="en-US" sz="1600" b="1" u="sng" dirty="0">
              <a:solidFill>
                <a:schemeClr val="dk1"/>
              </a:solidFill>
              <a:latin typeface="Arial Nova"/>
              <a:ea typeface="Calibri" panose="020F0502020204030204"/>
              <a:cs typeface="Arial"/>
            </a:endParaRPr>
          </a:p>
          <a:p>
            <a:r>
              <a:rPr lang="en-US" sz="1600" b="1" u="sng" dirty="0">
                <a:solidFill>
                  <a:schemeClr val="dk1"/>
                </a:solidFill>
                <a:latin typeface="Arial Nova"/>
                <a:ea typeface="Calibri" panose="020F0502020204030204"/>
                <a:cs typeface="Arial"/>
              </a:rPr>
              <a:t>Use </a:t>
            </a:r>
            <a:r>
              <a:rPr lang="en-US" sz="1600" b="1" u="sng" dirty="0">
                <a:solidFill>
                  <a:schemeClr val="dk1"/>
                </a:solidFill>
                <a:latin typeface="Arial Nova"/>
                <a:cs typeface="Arial"/>
              </a:rPr>
              <a:t>the intro Question:</a:t>
            </a:r>
            <a:endParaRPr lang="en-US" sz="1600" b="1">
              <a:solidFill>
                <a:schemeClr val="dk1"/>
              </a:solidFill>
              <a:latin typeface="Arial Nova"/>
              <a:cs typeface="Arial"/>
            </a:endParaRPr>
          </a:p>
          <a:p>
            <a:endParaRPr lang="en-US" sz="1600" b="1" u="sng" dirty="0">
              <a:solidFill>
                <a:schemeClr val="dk1"/>
              </a:solidFill>
              <a:latin typeface="Arial Nova"/>
              <a:ea typeface="Calibri" panose="020F0502020204030204"/>
              <a:cs typeface="Arial"/>
            </a:endParaRPr>
          </a:p>
          <a:p>
            <a:r>
              <a:rPr lang="en-US" sz="1600" i="1" dirty="0">
                <a:solidFill>
                  <a:schemeClr val="dk1"/>
                </a:solidFill>
                <a:latin typeface="Arial Nova"/>
                <a:ea typeface="Calibri" panose="020F0502020204030204"/>
                <a:cs typeface="Calibri"/>
              </a:rPr>
              <a:t>"Why am I here?  I'm sure you get bombarded by sales calls, but you chose to take time with me, and thank you, but why the yes?"</a:t>
            </a:r>
            <a:endParaRPr lang="en-US" sz="1600" dirty="0">
              <a:solidFill>
                <a:schemeClr val="dk1"/>
              </a:solidFill>
              <a:latin typeface="Arial Nova"/>
              <a:ea typeface="Calibri" panose="020F0502020204030204"/>
              <a:cs typeface="Calibri"/>
            </a:endParaRPr>
          </a:p>
          <a:p>
            <a:endParaRPr lang="en-US" sz="1600" dirty="0">
              <a:solidFill>
                <a:schemeClr val="dk1"/>
              </a:solidFill>
              <a:latin typeface="Arial Nova"/>
              <a:ea typeface="Calibri" panose="020F0502020204030204"/>
              <a:cs typeface="Calibri"/>
            </a:endParaRPr>
          </a:p>
          <a:p>
            <a:r>
              <a:rPr lang="en-US" sz="1600" dirty="0">
                <a:solidFill>
                  <a:schemeClr val="dk1"/>
                </a:solidFill>
                <a:latin typeface="Arial Nova"/>
                <a:ea typeface="Calibri" panose="020F0502020204030204"/>
                <a:cs typeface="Calibri"/>
              </a:rPr>
              <a:t>If you don't uncover a goal, pivot to another question until you get something </a:t>
            </a:r>
            <a:r>
              <a:rPr lang="en-US" sz="1600" b="1" dirty="0">
                <a:solidFill>
                  <a:schemeClr val="dk1"/>
                </a:solidFill>
                <a:latin typeface="Arial Nova"/>
                <a:ea typeface="Calibri" panose="020F0502020204030204"/>
                <a:cs typeface="Calibri"/>
              </a:rPr>
              <a:t>more than awareness</a:t>
            </a:r>
            <a:r>
              <a:rPr lang="en-US" sz="1600" dirty="0">
                <a:solidFill>
                  <a:schemeClr val="dk1"/>
                </a:solidFill>
                <a:latin typeface="Arial Nova"/>
                <a:ea typeface="Calibri" panose="020F0502020204030204"/>
                <a:cs typeface="Calibri"/>
              </a:rPr>
              <a:t>!</a:t>
            </a:r>
          </a:p>
          <a:p>
            <a:endParaRPr lang="en-US" sz="1600" dirty="0">
              <a:solidFill>
                <a:schemeClr val="dk1"/>
              </a:solidFill>
              <a:latin typeface="Arial Nova"/>
              <a:ea typeface="Calibri" panose="020F0502020204030204"/>
              <a:cs typeface="Arial"/>
            </a:endParaRPr>
          </a:p>
          <a:p>
            <a:r>
              <a:rPr lang="en-US" sz="1600" i="1" dirty="0">
                <a:solidFill>
                  <a:schemeClr val="dk1"/>
                </a:solidFill>
                <a:latin typeface="Arial Nova"/>
                <a:ea typeface="Calibri" panose="020F0502020204030204"/>
                <a:cs typeface="Calibri"/>
              </a:rPr>
              <a:t>"I speak with a lot of businesses.  Usually what draws their eyes on a P&amp;L is a problem which could be resolved with more revenue or more employees.  How about for you?"</a:t>
            </a:r>
            <a:endParaRPr lang="en-US" dirty="0">
              <a:solidFill>
                <a:schemeClr val="dk1"/>
              </a:solidFill>
              <a:latin typeface="Arial Nova"/>
              <a:ea typeface="Calibri"/>
              <a:cs typeface="Calibri"/>
            </a:endParaRPr>
          </a:p>
          <a:p>
            <a:pPr marL="342265" indent="-342265">
              <a:buAutoNum type="arabicPeriod"/>
            </a:pPr>
            <a:endParaRPr lang="en-US" sz="1600">
              <a:solidFill>
                <a:schemeClr val="dk1"/>
              </a:solidFill>
              <a:latin typeface="Arial"/>
              <a:cs typeface="Arial"/>
            </a:endParaRPr>
          </a:p>
          <a:p>
            <a:pPr marL="342265" indent="-342265">
              <a:buAutoNum type="arabicPeriod"/>
            </a:pPr>
            <a:endParaRPr lang="en-US" sz="1600">
              <a:solidFill>
                <a:schemeClr val="dk1"/>
              </a:solidFill>
              <a:latin typeface="Arial"/>
              <a:cs typeface="Arial"/>
            </a:endParaRPr>
          </a:p>
          <a:p>
            <a:pPr marL="342265" indent="-342265">
              <a:buAutoNum type="arabicPeriod"/>
            </a:pPr>
            <a:endParaRPr lang="en-US" sz="1600">
              <a:solidFill>
                <a:schemeClr val="dk1"/>
              </a:solidFill>
              <a:latin typeface="Arial"/>
              <a:cs typeface="Arial"/>
            </a:endParaRPr>
          </a:p>
          <a:p>
            <a:pPr marL="342265" indent="-342265">
              <a:buAutoNum type="arabicPeriod"/>
            </a:pPr>
            <a:endParaRPr lang="en-US" sz="1600">
              <a:solidFill>
                <a:schemeClr val="dk1"/>
              </a:solidFill>
              <a:latin typeface="Arial"/>
              <a:cs typeface="Arial"/>
            </a:endParaRPr>
          </a:p>
          <a:p>
            <a:pPr marL="342265" indent="-342265">
              <a:buAutoNum type="arabicPeriod"/>
            </a:pPr>
            <a:endParaRPr lang="en-US" sz="1600">
              <a:solidFill>
                <a:schemeClr val="dk1"/>
              </a:solidFill>
              <a:latin typeface="Arial"/>
              <a:cs typeface="Arial"/>
            </a:endParaRPr>
          </a:p>
        </p:txBody>
      </p:sp>
    </p:spTree>
    <p:extLst>
      <p:ext uri="{BB962C8B-B14F-4D97-AF65-F5344CB8AC3E}">
        <p14:creationId xmlns:p14="http://schemas.microsoft.com/office/powerpoint/2010/main" val="2943814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A9EB7-F53B-3807-2D4E-72605F0F7A9E}"/>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48443E3-6165-8ED0-755C-C659C7A2E047}"/>
              </a:ext>
            </a:extLst>
          </p:cNvPr>
          <p:cNvSpPr txBox="1"/>
          <p:nvPr/>
        </p:nvSpPr>
        <p:spPr>
          <a:xfrm>
            <a:off x="7088554" y="2926861"/>
            <a:ext cx="41792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230" rtl="0" eaLnBrk="1" latinLnBrk="0" hangingPunct="1">
              <a:defRPr sz="1800" kern="1200">
                <a:solidFill>
                  <a:schemeClr val="tx1"/>
                </a:solidFill>
                <a:latin typeface="+mn-lt"/>
                <a:ea typeface="+mn-ea"/>
                <a:cs typeface="+mn-cs"/>
              </a:defRPr>
            </a:lvl1pPr>
            <a:lvl2pPr marL="457116" algn="l" defTabSz="914230" rtl="0" eaLnBrk="1" latinLnBrk="0" hangingPunct="1">
              <a:defRPr sz="1800" kern="1200">
                <a:solidFill>
                  <a:schemeClr val="tx1"/>
                </a:solidFill>
                <a:latin typeface="+mn-lt"/>
                <a:ea typeface="+mn-ea"/>
                <a:cs typeface="+mn-cs"/>
              </a:defRPr>
            </a:lvl2pPr>
            <a:lvl3pPr marL="914230" algn="l" defTabSz="914230" rtl="0" eaLnBrk="1" latinLnBrk="0" hangingPunct="1">
              <a:defRPr sz="1800" kern="1200">
                <a:solidFill>
                  <a:schemeClr val="tx1"/>
                </a:solidFill>
                <a:latin typeface="+mn-lt"/>
                <a:ea typeface="+mn-ea"/>
                <a:cs typeface="+mn-cs"/>
              </a:defRPr>
            </a:lvl3pPr>
            <a:lvl4pPr marL="1371345" algn="l" defTabSz="914230" rtl="0" eaLnBrk="1" latinLnBrk="0" hangingPunct="1">
              <a:defRPr sz="1800" kern="1200">
                <a:solidFill>
                  <a:schemeClr val="tx1"/>
                </a:solidFill>
                <a:latin typeface="+mn-lt"/>
                <a:ea typeface="+mn-ea"/>
                <a:cs typeface="+mn-cs"/>
              </a:defRPr>
            </a:lvl4pPr>
            <a:lvl5pPr marL="1828460" algn="l" defTabSz="914230" rtl="0" eaLnBrk="1" latinLnBrk="0" hangingPunct="1">
              <a:defRPr sz="1800" kern="1200">
                <a:solidFill>
                  <a:schemeClr val="tx1"/>
                </a:solidFill>
                <a:latin typeface="+mn-lt"/>
                <a:ea typeface="+mn-ea"/>
                <a:cs typeface="+mn-cs"/>
              </a:defRPr>
            </a:lvl5pPr>
            <a:lvl6pPr marL="2285575" algn="l" defTabSz="914230" rtl="0" eaLnBrk="1" latinLnBrk="0" hangingPunct="1">
              <a:defRPr sz="1800" kern="1200">
                <a:solidFill>
                  <a:schemeClr val="tx1"/>
                </a:solidFill>
                <a:latin typeface="+mn-lt"/>
                <a:ea typeface="+mn-ea"/>
                <a:cs typeface="+mn-cs"/>
              </a:defRPr>
            </a:lvl6pPr>
            <a:lvl7pPr marL="2742690" algn="l" defTabSz="914230" rtl="0" eaLnBrk="1" latinLnBrk="0" hangingPunct="1">
              <a:defRPr sz="1800" kern="1200">
                <a:solidFill>
                  <a:schemeClr val="tx1"/>
                </a:solidFill>
                <a:latin typeface="+mn-lt"/>
                <a:ea typeface="+mn-ea"/>
                <a:cs typeface="+mn-cs"/>
              </a:defRPr>
            </a:lvl7pPr>
            <a:lvl8pPr marL="3199805" algn="l" defTabSz="914230" rtl="0" eaLnBrk="1" latinLnBrk="0" hangingPunct="1">
              <a:defRPr sz="1800" kern="1200">
                <a:solidFill>
                  <a:schemeClr val="tx1"/>
                </a:solidFill>
                <a:latin typeface="+mn-lt"/>
                <a:ea typeface="+mn-ea"/>
                <a:cs typeface="+mn-cs"/>
              </a:defRPr>
            </a:lvl8pPr>
            <a:lvl9pPr marL="3656920" algn="l" defTabSz="914230" rtl="0" eaLnBrk="1" latinLnBrk="0" hangingPunct="1">
              <a:defRPr sz="1800" kern="1200">
                <a:solidFill>
                  <a:schemeClr val="tx1"/>
                </a:solidFill>
                <a:latin typeface="+mn-lt"/>
                <a:ea typeface="+mn-ea"/>
                <a:cs typeface="+mn-cs"/>
              </a:defRPr>
            </a:lvl9pPr>
          </a:lstStyle>
          <a:p>
            <a:endParaRPr lang="en-US" sz="2160" i="1">
              <a:solidFill>
                <a:srgbClr val="0070C0"/>
              </a:solidFill>
              <a:ea typeface="Calibri"/>
              <a:cs typeface="Calibri"/>
            </a:endParaRPr>
          </a:p>
        </p:txBody>
      </p:sp>
      <p:sp>
        <p:nvSpPr>
          <p:cNvPr id="5" name="TextBox 4">
            <a:extLst>
              <a:ext uri="{FF2B5EF4-FFF2-40B4-BE49-F238E27FC236}">
                <a16:creationId xmlns:a16="http://schemas.microsoft.com/office/drawing/2014/main" id="{D845391C-AF0B-D212-E268-7BA3A632524D}"/>
              </a:ext>
            </a:extLst>
          </p:cNvPr>
          <p:cNvSpPr txBox="1"/>
          <p:nvPr/>
        </p:nvSpPr>
        <p:spPr>
          <a:xfrm>
            <a:off x="592668" y="512252"/>
            <a:ext cx="7370929" cy="646331"/>
          </a:xfrm>
          <a:prstGeom prst="rect">
            <a:avLst/>
          </a:prstGeom>
          <a:noFill/>
        </p:spPr>
        <p:txBody>
          <a:bodyPr wrap="square" lIns="91440" tIns="45720" rIns="91440" bIns="45720" rtlCol="0" anchor="t">
            <a:spAutoFit/>
          </a:bodyPr>
          <a:lstStyle>
            <a:defPPr>
              <a:defRPr lang="en-US"/>
            </a:defPPr>
            <a:lvl1pPr marL="0" algn="l" defTabSz="914230" rtl="0" eaLnBrk="1" latinLnBrk="0" hangingPunct="1">
              <a:defRPr sz="1800" kern="1200">
                <a:solidFill>
                  <a:schemeClr val="tx1"/>
                </a:solidFill>
                <a:latin typeface="+mn-lt"/>
                <a:ea typeface="+mn-ea"/>
                <a:cs typeface="+mn-cs"/>
              </a:defRPr>
            </a:lvl1pPr>
            <a:lvl2pPr marL="457116" algn="l" defTabSz="914230" rtl="0" eaLnBrk="1" latinLnBrk="0" hangingPunct="1">
              <a:defRPr sz="1800" kern="1200">
                <a:solidFill>
                  <a:schemeClr val="tx1"/>
                </a:solidFill>
                <a:latin typeface="+mn-lt"/>
                <a:ea typeface="+mn-ea"/>
                <a:cs typeface="+mn-cs"/>
              </a:defRPr>
            </a:lvl2pPr>
            <a:lvl3pPr marL="914230" algn="l" defTabSz="914230" rtl="0" eaLnBrk="1" latinLnBrk="0" hangingPunct="1">
              <a:defRPr sz="1800" kern="1200">
                <a:solidFill>
                  <a:schemeClr val="tx1"/>
                </a:solidFill>
                <a:latin typeface="+mn-lt"/>
                <a:ea typeface="+mn-ea"/>
                <a:cs typeface="+mn-cs"/>
              </a:defRPr>
            </a:lvl3pPr>
            <a:lvl4pPr marL="1371345" algn="l" defTabSz="914230" rtl="0" eaLnBrk="1" latinLnBrk="0" hangingPunct="1">
              <a:defRPr sz="1800" kern="1200">
                <a:solidFill>
                  <a:schemeClr val="tx1"/>
                </a:solidFill>
                <a:latin typeface="+mn-lt"/>
                <a:ea typeface="+mn-ea"/>
                <a:cs typeface="+mn-cs"/>
              </a:defRPr>
            </a:lvl4pPr>
            <a:lvl5pPr marL="1828460" algn="l" defTabSz="914230" rtl="0" eaLnBrk="1" latinLnBrk="0" hangingPunct="1">
              <a:defRPr sz="1800" kern="1200">
                <a:solidFill>
                  <a:schemeClr val="tx1"/>
                </a:solidFill>
                <a:latin typeface="+mn-lt"/>
                <a:ea typeface="+mn-ea"/>
                <a:cs typeface="+mn-cs"/>
              </a:defRPr>
            </a:lvl5pPr>
            <a:lvl6pPr marL="2285575" algn="l" defTabSz="914230" rtl="0" eaLnBrk="1" latinLnBrk="0" hangingPunct="1">
              <a:defRPr sz="1800" kern="1200">
                <a:solidFill>
                  <a:schemeClr val="tx1"/>
                </a:solidFill>
                <a:latin typeface="+mn-lt"/>
                <a:ea typeface="+mn-ea"/>
                <a:cs typeface="+mn-cs"/>
              </a:defRPr>
            </a:lvl6pPr>
            <a:lvl7pPr marL="2742690" algn="l" defTabSz="914230" rtl="0" eaLnBrk="1" latinLnBrk="0" hangingPunct="1">
              <a:defRPr sz="1800" kern="1200">
                <a:solidFill>
                  <a:schemeClr val="tx1"/>
                </a:solidFill>
                <a:latin typeface="+mn-lt"/>
                <a:ea typeface="+mn-ea"/>
                <a:cs typeface="+mn-cs"/>
              </a:defRPr>
            </a:lvl7pPr>
            <a:lvl8pPr marL="3199805" algn="l" defTabSz="914230" rtl="0" eaLnBrk="1" latinLnBrk="0" hangingPunct="1">
              <a:defRPr sz="1800" kern="1200">
                <a:solidFill>
                  <a:schemeClr val="tx1"/>
                </a:solidFill>
                <a:latin typeface="+mn-lt"/>
                <a:ea typeface="+mn-ea"/>
                <a:cs typeface="+mn-cs"/>
              </a:defRPr>
            </a:lvl8pPr>
            <a:lvl9pPr marL="3656920" algn="l" defTabSz="914230" rtl="0" eaLnBrk="1" latinLnBrk="0" hangingPunct="1">
              <a:defRPr sz="1800" kern="1200">
                <a:solidFill>
                  <a:schemeClr val="tx1"/>
                </a:solidFill>
                <a:latin typeface="+mn-lt"/>
                <a:ea typeface="+mn-ea"/>
                <a:cs typeface="+mn-cs"/>
              </a:defRPr>
            </a:lvl9pPr>
          </a:lstStyle>
          <a:p>
            <a:r>
              <a:rPr lang="en-US" sz="3550" dirty="0">
                <a:latin typeface="Oswald"/>
                <a:cs typeface="Calibri"/>
              </a:rPr>
              <a:t>Discovery 101 </a:t>
            </a:r>
            <a:r>
              <a:rPr lang="en-US" sz="3550" i="1" dirty="0">
                <a:latin typeface="Oswald"/>
                <a:cs typeface="Calibri"/>
              </a:rPr>
              <a:t>(MP/DOS - DP Kit)</a:t>
            </a:r>
            <a:endParaRPr lang="en-US" sz="3550" i="1" dirty="0">
              <a:latin typeface="Oswald" panose="00000500000000000000" pitchFamily="2" charset="0"/>
              <a:cs typeface="Calibri"/>
            </a:endParaRPr>
          </a:p>
        </p:txBody>
      </p:sp>
      <p:sp>
        <p:nvSpPr>
          <p:cNvPr id="3" name="TextBox 2">
            <a:extLst>
              <a:ext uri="{FF2B5EF4-FFF2-40B4-BE49-F238E27FC236}">
                <a16:creationId xmlns:a16="http://schemas.microsoft.com/office/drawing/2014/main" id="{FF7065F5-6879-A020-190E-8FB0C0E4D58E}"/>
              </a:ext>
            </a:extLst>
          </p:cNvPr>
          <p:cNvSpPr txBox="1"/>
          <p:nvPr/>
        </p:nvSpPr>
        <p:spPr>
          <a:xfrm>
            <a:off x="714030" y="1376204"/>
            <a:ext cx="10844060" cy="6532558"/>
          </a:xfrm>
          <a:prstGeom prst="rect">
            <a:avLst/>
          </a:prstGeom>
          <a:noFill/>
        </p:spPr>
        <p:txBody>
          <a:bodyPr wrap="square" lIns="91440" tIns="45720" rIns="91440" bIns="45720" anchor="t">
            <a:spAutoFit/>
          </a:bodyPr>
          <a:lstStyle>
            <a:defPPr>
              <a:defRPr lang="en-US"/>
            </a:defPPr>
            <a:lvl1pPr marL="0" algn="l" defTabSz="914230" rtl="0" eaLnBrk="1" latinLnBrk="0" hangingPunct="1">
              <a:defRPr sz="1800" kern="1200">
                <a:solidFill>
                  <a:schemeClr val="tx1"/>
                </a:solidFill>
                <a:latin typeface="+mn-lt"/>
                <a:ea typeface="+mn-ea"/>
                <a:cs typeface="+mn-cs"/>
              </a:defRPr>
            </a:lvl1pPr>
            <a:lvl2pPr marL="457116" algn="l" defTabSz="914230" rtl="0" eaLnBrk="1" latinLnBrk="0" hangingPunct="1">
              <a:defRPr sz="1800" kern="1200">
                <a:solidFill>
                  <a:schemeClr val="tx1"/>
                </a:solidFill>
                <a:latin typeface="+mn-lt"/>
                <a:ea typeface="+mn-ea"/>
                <a:cs typeface="+mn-cs"/>
              </a:defRPr>
            </a:lvl2pPr>
            <a:lvl3pPr marL="914230" algn="l" defTabSz="914230" rtl="0" eaLnBrk="1" latinLnBrk="0" hangingPunct="1">
              <a:defRPr sz="1800" kern="1200">
                <a:solidFill>
                  <a:schemeClr val="tx1"/>
                </a:solidFill>
                <a:latin typeface="+mn-lt"/>
                <a:ea typeface="+mn-ea"/>
                <a:cs typeface="+mn-cs"/>
              </a:defRPr>
            </a:lvl3pPr>
            <a:lvl4pPr marL="1371345" algn="l" defTabSz="914230" rtl="0" eaLnBrk="1" latinLnBrk="0" hangingPunct="1">
              <a:defRPr sz="1800" kern="1200">
                <a:solidFill>
                  <a:schemeClr val="tx1"/>
                </a:solidFill>
                <a:latin typeface="+mn-lt"/>
                <a:ea typeface="+mn-ea"/>
                <a:cs typeface="+mn-cs"/>
              </a:defRPr>
            </a:lvl4pPr>
            <a:lvl5pPr marL="1828460" algn="l" defTabSz="914230" rtl="0" eaLnBrk="1" latinLnBrk="0" hangingPunct="1">
              <a:defRPr sz="1800" kern="1200">
                <a:solidFill>
                  <a:schemeClr val="tx1"/>
                </a:solidFill>
                <a:latin typeface="+mn-lt"/>
                <a:ea typeface="+mn-ea"/>
                <a:cs typeface="+mn-cs"/>
              </a:defRPr>
            </a:lvl5pPr>
            <a:lvl6pPr marL="2285575" algn="l" defTabSz="914230" rtl="0" eaLnBrk="1" latinLnBrk="0" hangingPunct="1">
              <a:defRPr sz="1800" kern="1200">
                <a:solidFill>
                  <a:schemeClr val="tx1"/>
                </a:solidFill>
                <a:latin typeface="+mn-lt"/>
                <a:ea typeface="+mn-ea"/>
                <a:cs typeface="+mn-cs"/>
              </a:defRPr>
            </a:lvl6pPr>
            <a:lvl7pPr marL="2742690" algn="l" defTabSz="914230" rtl="0" eaLnBrk="1" latinLnBrk="0" hangingPunct="1">
              <a:defRPr sz="1800" kern="1200">
                <a:solidFill>
                  <a:schemeClr val="tx1"/>
                </a:solidFill>
                <a:latin typeface="+mn-lt"/>
                <a:ea typeface="+mn-ea"/>
                <a:cs typeface="+mn-cs"/>
              </a:defRPr>
            </a:lvl7pPr>
            <a:lvl8pPr marL="3199805" algn="l" defTabSz="914230" rtl="0" eaLnBrk="1" latinLnBrk="0" hangingPunct="1">
              <a:defRPr sz="1800" kern="1200">
                <a:solidFill>
                  <a:schemeClr val="tx1"/>
                </a:solidFill>
                <a:latin typeface="+mn-lt"/>
                <a:ea typeface="+mn-ea"/>
                <a:cs typeface="+mn-cs"/>
              </a:defRPr>
            </a:lvl8pPr>
            <a:lvl9pPr marL="3656920" algn="l" defTabSz="914230" rtl="0" eaLnBrk="1" latinLnBrk="0" hangingPunct="1">
              <a:defRPr sz="1800" kern="1200">
                <a:solidFill>
                  <a:schemeClr val="tx1"/>
                </a:solidFill>
                <a:latin typeface="+mn-lt"/>
                <a:ea typeface="+mn-ea"/>
                <a:cs typeface="+mn-cs"/>
              </a:defRPr>
            </a:lvl9pPr>
          </a:lstStyle>
          <a:p>
            <a:r>
              <a:rPr lang="en-US" sz="1550" dirty="0">
                <a:solidFill>
                  <a:schemeClr val="dk1"/>
                </a:solidFill>
                <a:latin typeface="Arial Nova"/>
                <a:cs typeface="Arial"/>
                <a:sym typeface="Arial"/>
              </a:rPr>
              <a:t>Now it's time to demonstrate what they've learned.  </a:t>
            </a:r>
            <a:endParaRPr lang="en-US" sz="1550">
              <a:solidFill>
                <a:schemeClr val="dk1"/>
              </a:solidFill>
              <a:latin typeface="Arial Nova"/>
              <a:cs typeface="Arial"/>
            </a:endParaRPr>
          </a:p>
          <a:p>
            <a:endParaRPr lang="en-US" sz="1550" dirty="0">
              <a:solidFill>
                <a:schemeClr val="dk1"/>
              </a:solidFill>
              <a:latin typeface="Arial Nova"/>
              <a:cs typeface="Arial"/>
            </a:endParaRPr>
          </a:p>
          <a:p>
            <a:r>
              <a:rPr lang="en-US" sz="1550" b="1" u="sng" dirty="0">
                <a:solidFill>
                  <a:schemeClr val="dk1"/>
                </a:solidFill>
                <a:latin typeface="Arial Nova"/>
                <a:cs typeface="Arial"/>
                <a:sym typeface="Arial"/>
              </a:rPr>
              <a:t>Take the following steps:</a:t>
            </a:r>
            <a:endParaRPr lang="en-US" sz="1550" b="1" u="sng" dirty="0">
              <a:solidFill>
                <a:schemeClr val="dk1"/>
              </a:solidFill>
              <a:latin typeface="Arial Nova"/>
              <a:cs typeface="Arial"/>
            </a:endParaRPr>
          </a:p>
          <a:p>
            <a:pPr marL="285115" indent="-285115">
              <a:buFont typeface="Arial"/>
              <a:buChar char="•"/>
            </a:pPr>
            <a:endParaRPr lang="en-US" sz="1550" dirty="0">
              <a:solidFill>
                <a:schemeClr val="dk1"/>
              </a:solidFill>
              <a:latin typeface="Arial Nova"/>
              <a:cs typeface="Arial"/>
            </a:endParaRPr>
          </a:p>
          <a:p>
            <a:pPr marL="285115" indent="-285115">
              <a:buFont typeface="Arial"/>
              <a:buChar char="•"/>
            </a:pPr>
            <a:r>
              <a:rPr lang="en-US" sz="1550" dirty="0">
                <a:solidFill>
                  <a:schemeClr val="dk1"/>
                </a:solidFill>
                <a:latin typeface="Arial Nova"/>
                <a:cs typeface="Arial"/>
                <a:sym typeface="Arial"/>
              </a:rPr>
              <a:t>Your AEs should have practiced using a new question</a:t>
            </a:r>
            <a:r>
              <a:rPr lang="en-US" sz="1550" b="1" dirty="0">
                <a:solidFill>
                  <a:schemeClr val="dk1"/>
                </a:solidFill>
                <a:latin typeface="Arial Nova"/>
                <a:cs typeface="Arial"/>
                <a:sym typeface="Arial"/>
              </a:rPr>
              <a:t> to open the Discovery Meeting</a:t>
            </a:r>
            <a:r>
              <a:rPr lang="en-US" sz="1550" dirty="0">
                <a:solidFill>
                  <a:schemeClr val="dk1"/>
                </a:solidFill>
                <a:latin typeface="Arial Nova"/>
                <a:cs typeface="Arial"/>
                <a:sym typeface="Arial"/>
              </a:rPr>
              <a:t>.  This question is designed to reduce your anxiety as the business owner and get you talking towards a goal to be achieved</a:t>
            </a:r>
            <a:endParaRPr lang="en-US" sz="1550">
              <a:solidFill>
                <a:schemeClr val="dk1"/>
              </a:solidFill>
              <a:latin typeface="Arial Nova"/>
              <a:cs typeface="Arial"/>
            </a:endParaRPr>
          </a:p>
          <a:p>
            <a:pPr marL="285115" indent="-285115">
              <a:buFont typeface="Arial"/>
              <a:buChar char="•"/>
            </a:pPr>
            <a:endParaRPr lang="en-US" sz="1550" dirty="0">
              <a:solidFill>
                <a:schemeClr val="dk1"/>
              </a:solidFill>
              <a:latin typeface="Arial Nova"/>
              <a:cs typeface="Arial"/>
            </a:endParaRPr>
          </a:p>
          <a:p>
            <a:pPr marL="285115" indent="-285115">
              <a:buFont typeface="Arial"/>
              <a:buChar char="•"/>
            </a:pPr>
            <a:r>
              <a:rPr lang="en-US" sz="1550" dirty="0">
                <a:solidFill>
                  <a:schemeClr val="dk1"/>
                </a:solidFill>
                <a:latin typeface="Arial Nova"/>
                <a:cs typeface="Arial"/>
              </a:rPr>
              <a:t>They should have set a meeting with you to role-play this interaction and get feedback afterwards</a:t>
            </a:r>
          </a:p>
          <a:p>
            <a:pPr marL="742315" lvl="1" indent="-285115">
              <a:buFontTx/>
              <a:buAutoNum type="arabicPeriod"/>
            </a:pPr>
            <a:endParaRPr lang="en-US" sz="1550" dirty="0">
              <a:solidFill>
                <a:schemeClr val="dk1"/>
              </a:solidFill>
              <a:latin typeface="Arial Nova"/>
              <a:cs typeface="Arial"/>
            </a:endParaRPr>
          </a:p>
          <a:p>
            <a:r>
              <a:rPr lang="en-US" sz="1550" b="1" u="sng" dirty="0">
                <a:solidFill>
                  <a:schemeClr val="dk1"/>
                </a:solidFill>
                <a:latin typeface="Arial Nova"/>
                <a:cs typeface="Arial"/>
              </a:rPr>
              <a:t>Listen for the following elements:</a:t>
            </a:r>
            <a:endParaRPr lang="en-US" sz="1550" b="1" u="sng">
              <a:solidFill>
                <a:schemeClr val="dk1"/>
              </a:solidFill>
              <a:latin typeface="Arial Nova"/>
              <a:ea typeface="Calibri" panose="020F0502020204030204"/>
              <a:cs typeface="Calibri" panose="020F0502020204030204"/>
            </a:endParaRPr>
          </a:p>
          <a:p>
            <a:pPr marL="742315" lvl="1" indent="-285115">
              <a:buFontTx/>
              <a:buAutoNum type="arabicPeriod"/>
            </a:pPr>
            <a:r>
              <a:rPr lang="en-US" sz="1550" dirty="0">
                <a:solidFill>
                  <a:schemeClr val="dk1"/>
                </a:solidFill>
                <a:latin typeface="Arial Nova"/>
                <a:ea typeface="Calibri"/>
                <a:cs typeface="Arial"/>
              </a:rPr>
              <a:t>After rapport they should start the Discovery with: </a:t>
            </a:r>
            <a:r>
              <a:rPr lang="en-US" sz="1550" i="1" dirty="0">
                <a:solidFill>
                  <a:schemeClr val="dk1"/>
                </a:solidFill>
                <a:latin typeface="Arial Nova"/>
                <a:ea typeface="Calibri"/>
                <a:cs typeface="Calibri"/>
              </a:rPr>
              <a:t>"Why am I here?  I'm sure you get bombarded by sales calls, but you chose to take time with me, and thank you, but why the yes?"</a:t>
            </a:r>
            <a:endParaRPr lang="en-US" sz="1550">
              <a:solidFill>
                <a:schemeClr val="dk1"/>
              </a:solidFill>
              <a:latin typeface="Arial Nova"/>
              <a:ea typeface="Calibri"/>
              <a:cs typeface="Calibri"/>
            </a:endParaRPr>
          </a:p>
          <a:p>
            <a:pPr marL="742315" lvl="1" indent="-285115">
              <a:buFontTx/>
              <a:buAutoNum type="arabicPeriod"/>
            </a:pPr>
            <a:r>
              <a:rPr lang="en-US" sz="1550" dirty="0">
                <a:solidFill>
                  <a:schemeClr val="dk1"/>
                </a:solidFill>
                <a:latin typeface="Arial Nova"/>
                <a:ea typeface="Calibri"/>
                <a:cs typeface="Calibri"/>
              </a:rPr>
              <a:t>Reply with:</a:t>
            </a:r>
            <a:r>
              <a:rPr lang="en-US" sz="1550" i="1" dirty="0">
                <a:solidFill>
                  <a:schemeClr val="dk1"/>
                </a:solidFill>
                <a:latin typeface="Arial Nova"/>
                <a:ea typeface="Calibri"/>
                <a:cs typeface="Calibri"/>
              </a:rPr>
              <a:t> "I need more people to be aware of my business"</a:t>
            </a:r>
          </a:p>
          <a:p>
            <a:pPr marL="742315" lvl="1" indent="-285115">
              <a:buFontTx/>
              <a:buAutoNum type="arabicPeriod"/>
            </a:pPr>
            <a:r>
              <a:rPr lang="en-US" sz="1550" dirty="0">
                <a:solidFill>
                  <a:schemeClr val="dk1"/>
                </a:solidFill>
                <a:latin typeface="Arial Nova"/>
                <a:ea typeface="Calibri"/>
                <a:cs typeface="Calibri"/>
              </a:rPr>
              <a:t>They </a:t>
            </a:r>
            <a:r>
              <a:rPr lang="en-US" sz="1550" b="1" dirty="0">
                <a:solidFill>
                  <a:schemeClr val="dk1"/>
                </a:solidFill>
                <a:latin typeface="Arial Nova"/>
                <a:ea typeface="Calibri"/>
                <a:cs typeface="Calibri"/>
              </a:rPr>
              <a:t>should not</a:t>
            </a:r>
            <a:r>
              <a:rPr lang="en-US" sz="1550" dirty="0">
                <a:solidFill>
                  <a:schemeClr val="dk1"/>
                </a:solidFill>
                <a:latin typeface="Arial Nova"/>
                <a:ea typeface="Calibri"/>
                <a:cs typeface="Calibri"/>
              </a:rPr>
              <a:t> accept awareness as a goal, and should continue to probe until you give one of these:</a:t>
            </a:r>
            <a:endParaRPr lang="en-US" sz="1550" i="1" dirty="0">
              <a:solidFill>
                <a:schemeClr val="dk1"/>
              </a:solidFill>
              <a:latin typeface="Arial Nova"/>
              <a:ea typeface="Calibri"/>
              <a:cs typeface="Calibri"/>
            </a:endParaRPr>
          </a:p>
          <a:p>
            <a:pPr marL="1199515" lvl="2" indent="-285115">
              <a:buFont typeface="Wingdings"/>
              <a:buChar char="§"/>
            </a:pPr>
            <a:r>
              <a:rPr lang="en-US" sz="1550" i="1" dirty="0">
                <a:solidFill>
                  <a:schemeClr val="dk1"/>
                </a:solidFill>
                <a:latin typeface="Arial Nova"/>
                <a:ea typeface="Calibri"/>
                <a:cs typeface="Calibri"/>
              </a:rPr>
              <a:t>Increase in revenue</a:t>
            </a:r>
          </a:p>
          <a:p>
            <a:pPr marL="1199515" lvl="2" indent="-285115">
              <a:buFont typeface="Wingdings"/>
              <a:buChar char="§"/>
            </a:pPr>
            <a:r>
              <a:rPr lang="en-US" sz="1550" i="1" dirty="0">
                <a:solidFill>
                  <a:schemeClr val="dk1"/>
                </a:solidFill>
                <a:latin typeface="Arial Nova"/>
                <a:ea typeface="Calibri"/>
                <a:cs typeface="Calibri"/>
              </a:rPr>
              <a:t>Hire Staff</a:t>
            </a:r>
          </a:p>
          <a:p>
            <a:pPr marL="1199515" lvl="2" indent="-285115">
              <a:buFont typeface="Wingdings"/>
              <a:buChar char="§"/>
            </a:pPr>
            <a:r>
              <a:rPr lang="en-US" sz="1550" i="1" dirty="0">
                <a:solidFill>
                  <a:schemeClr val="dk1"/>
                </a:solidFill>
                <a:latin typeface="Arial Nova"/>
                <a:ea typeface="Calibri"/>
                <a:cs typeface="Calibri"/>
              </a:rPr>
              <a:t>Increase Patient Load</a:t>
            </a:r>
          </a:p>
          <a:p>
            <a:pPr marL="742315" lvl="1" indent="-285115">
              <a:buAutoNum type="arabicPeriod"/>
            </a:pPr>
            <a:r>
              <a:rPr lang="en-US" sz="1550" dirty="0">
                <a:solidFill>
                  <a:schemeClr val="dk1"/>
                </a:solidFill>
                <a:latin typeface="Arial Nova"/>
                <a:ea typeface="Calibri"/>
                <a:cs typeface="Calibri"/>
              </a:rPr>
              <a:t>Once they get to the actual goal the role-play has concluded!</a:t>
            </a:r>
          </a:p>
          <a:p>
            <a:pPr marL="1199515" lvl="2" indent="-285115">
              <a:buFont typeface="Wingdings"/>
              <a:buChar char="§"/>
            </a:pPr>
            <a:endParaRPr lang="en-US" sz="1550" dirty="0">
              <a:solidFill>
                <a:schemeClr val="dk1"/>
              </a:solidFill>
              <a:latin typeface="Arial Nova"/>
              <a:ea typeface="Calibri"/>
              <a:cs typeface="Calibri"/>
            </a:endParaRPr>
          </a:p>
          <a:p>
            <a:pPr marL="285115" indent="-285115">
              <a:buFont typeface="Arial"/>
              <a:buChar char="•"/>
            </a:pPr>
            <a:r>
              <a:rPr lang="en-US" sz="1550" dirty="0">
                <a:solidFill>
                  <a:schemeClr val="dk1"/>
                </a:solidFill>
                <a:latin typeface="Arial Nova"/>
                <a:cs typeface="Arial"/>
              </a:rPr>
              <a:t>Have a brief discussion around their delivery and offer both positive and constructive feedback</a:t>
            </a:r>
            <a:endParaRPr lang="en-US" sz="1550" dirty="0">
              <a:solidFill>
                <a:schemeClr val="dk1"/>
              </a:solidFill>
              <a:latin typeface="Arial Nova"/>
            </a:endParaRPr>
          </a:p>
          <a:p>
            <a:pPr marL="742315" lvl="1" indent="-285115">
              <a:buFontTx/>
              <a:buAutoNum type="arabicPeriod"/>
            </a:pPr>
            <a:endParaRPr lang="en-US" sz="1550">
              <a:solidFill>
                <a:schemeClr val="dk1"/>
              </a:solidFill>
              <a:latin typeface="Arial"/>
              <a:cs typeface="Arial"/>
            </a:endParaRPr>
          </a:p>
          <a:p>
            <a:pPr marL="285115" indent="-285115">
              <a:buFont typeface="Arial"/>
              <a:buChar char="•"/>
            </a:pPr>
            <a:endParaRPr lang="en-US" sz="1550">
              <a:solidFill>
                <a:schemeClr val="dk1"/>
              </a:solidFill>
              <a:latin typeface="Arial"/>
              <a:cs typeface="Arial"/>
            </a:endParaRPr>
          </a:p>
          <a:p>
            <a:pPr marL="799465" lvl="1" indent="-342265">
              <a:buFontTx/>
              <a:buAutoNum type="arabicPeriod"/>
            </a:pPr>
            <a:endParaRPr lang="en-US" sz="1550">
              <a:solidFill>
                <a:schemeClr val="dk1"/>
              </a:solidFill>
              <a:latin typeface="Arial"/>
              <a:cs typeface="Arial"/>
            </a:endParaRPr>
          </a:p>
          <a:p>
            <a:pPr marL="342265" indent="-342265">
              <a:buFont typeface="Arial"/>
              <a:buChar char="•"/>
            </a:pPr>
            <a:endParaRPr lang="en-US" sz="1550">
              <a:solidFill>
                <a:schemeClr val="dk1"/>
              </a:solidFill>
              <a:latin typeface="Arial"/>
              <a:cs typeface="Arial"/>
            </a:endParaRPr>
          </a:p>
          <a:p>
            <a:pPr marL="342265" indent="-342265">
              <a:buFont typeface="Arial"/>
              <a:buChar char="•"/>
            </a:pPr>
            <a:endParaRPr lang="en-US" sz="1550">
              <a:solidFill>
                <a:schemeClr val="dk1"/>
              </a:solidFill>
              <a:latin typeface="Arial"/>
              <a:cs typeface="Arial"/>
            </a:endParaRPr>
          </a:p>
          <a:p>
            <a:endParaRPr lang="en-US" sz="1550">
              <a:solidFill>
                <a:schemeClr val="dk1"/>
              </a:solidFill>
              <a:latin typeface="Arial"/>
              <a:cs typeface="Arial"/>
            </a:endParaRPr>
          </a:p>
          <a:p>
            <a:pPr marL="342265" indent="-342265">
              <a:buFont typeface="Arial"/>
              <a:buChar char="•"/>
            </a:pPr>
            <a:endParaRPr lang="en-US" sz="1550">
              <a:solidFill>
                <a:schemeClr val="dk1"/>
              </a:solidFill>
              <a:latin typeface="Arial"/>
              <a:cs typeface="Arial"/>
            </a:endParaRPr>
          </a:p>
        </p:txBody>
      </p:sp>
    </p:spTree>
    <p:extLst>
      <p:ext uri="{BB962C8B-B14F-4D97-AF65-F5344CB8AC3E}">
        <p14:creationId xmlns:p14="http://schemas.microsoft.com/office/powerpoint/2010/main" val="2074312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9FD87C-AE4C-64C8-EC26-25387B7947EF}"/>
            </a:ext>
          </a:extLst>
        </p:cNvPr>
        <p:cNvGrpSpPr/>
        <p:nvPr/>
      </p:nvGrpSpPr>
      <p:grpSpPr>
        <a:xfrm>
          <a:off x="0" y="0"/>
          <a:ext cx="0" cy="0"/>
          <a:chOff x="0" y="0"/>
          <a:chExt cx="0" cy="0"/>
        </a:xfrm>
      </p:grpSpPr>
      <p:sp>
        <p:nvSpPr>
          <p:cNvPr id="19" name="TextBox 18">
            <a:extLst>
              <a:ext uri="{FF2B5EF4-FFF2-40B4-BE49-F238E27FC236}">
                <a16:creationId xmlns:a16="http://schemas.microsoft.com/office/drawing/2014/main" id="{B1EF2215-9539-6F7E-56C9-DB2FDFD1F340}"/>
              </a:ext>
            </a:extLst>
          </p:cNvPr>
          <p:cNvSpPr txBox="1"/>
          <p:nvPr/>
        </p:nvSpPr>
        <p:spPr>
          <a:xfrm>
            <a:off x="206163" y="-648298"/>
            <a:ext cx="5691518" cy="195684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nSpc>
                <a:spcPct val="90000"/>
              </a:lnSpc>
              <a:spcBef>
                <a:spcPct val="0"/>
              </a:spcBef>
              <a:spcAft>
                <a:spcPts val="600"/>
              </a:spcAft>
            </a:pPr>
            <a:r>
              <a:rPr lang="en-US" sz="5400" dirty="0">
                <a:latin typeface="Oswald"/>
                <a:ea typeface="+mj-ea"/>
                <a:cs typeface="+mj-cs"/>
              </a:rPr>
              <a:t>Define </a:t>
            </a:r>
            <a:r>
              <a:rPr lang="en-US" sz="5400" dirty="0">
                <a:solidFill>
                  <a:srgbClr val="C00000"/>
                </a:solidFill>
                <a:latin typeface="Oswald"/>
                <a:ea typeface="+mj-ea"/>
                <a:cs typeface="+mj-cs"/>
              </a:rPr>
              <a:t>Your</a:t>
            </a:r>
            <a:r>
              <a:rPr lang="en-US" sz="5400" dirty="0">
                <a:latin typeface="Oswald"/>
                <a:ea typeface="+mj-ea"/>
                <a:cs typeface="+mj-cs"/>
              </a:rPr>
              <a:t> Moment</a:t>
            </a:r>
          </a:p>
        </p:txBody>
      </p:sp>
      <p:pic>
        <p:nvPicPr>
          <p:cNvPr id="12" name="Picture 11" descr="Businessman Meditating On Table At Office Photo Background And Picture For  Free Download - Pngtree">
            <a:extLst>
              <a:ext uri="{FF2B5EF4-FFF2-40B4-BE49-F238E27FC236}">
                <a16:creationId xmlns:a16="http://schemas.microsoft.com/office/drawing/2014/main" id="{EF86831C-BFCD-44D5-7BF2-6EB185EB7BA6}"/>
              </a:ext>
            </a:extLst>
          </p:cNvPr>
          <p:cNvPicPr>
            <a:picLocks noChangeAspect="1"/>
          </p:cNvPicPr>
          <p:nvPr/>
        </p:nvPicPr>
        <p:blipFill rotWithShape="1">
          <a:blip r:embed="rId2"/>
          <a:srcRect l="9075" r="2397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TextBox 3">
            <a:extLst>
              <a:ext uri="{FF2B5EF4-FFF2-40B4-BE49-F238E27FC236}">
                <a16:creationId xmlns:a16="http://schemas.microsoft.com/office/drawing/2014/main" id="{B786524C-F9DE-F05B-A322-A1DDE297E475}"/>
              </a:ext>
            </a:extLst>
          </p:cNvPr>
          <p:cNvSpPr txBox="1"/>
          <p:nvPr/>
        </p:nvSpPr>
        <p:spPr>
          <a:xfrm>
            <a:off x="639507" y="2157269"/>
            <a:ext cx="4274069" cy="332066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Aft>
                <a:spcPts val="600"/>
              </a:spcAft>
            </a:pPr>
            <a:r>
              <a:rPr lang="en-US" sz="2200" dirty="0"/>
              <a:t>You've spent hours, days or even months trying to nail down this lead.</a:t>
            </a:r>
            <a:endParaRPr lang="en-US" dirty="0"/>
          </a:p>
          <a:p>
            <a:pPr>
              <a:lnSpc>
                <a:spcPct val="90000"/>
              </a:lnSpc>
              <a:spcAft>
                <a:spcPts val="600"/>
              </a:spcAft>
            </a:pPr>
            <a:endParaRPr lang="en-US" sz="2200" dirty="0"/>
          </a:p>
          <a:p>
            <a:pPr>
              <a:lnSpc>
                <a:spcPct val="90000"/>
              </a:lnSpc>
              <a:spcAft>
                <a:spcPts val="600"/>
              </a:spcAft>
            </a:pPr>
            <a:r>
              <a:rPr lang="en-US" sz="2200" dirty="0"/>
              <a:t>Calls, emails, Voice Mail.  </a:t>
            </a:r>
            <a:endParaRPr lang="en-US" dirty="0">
              <a:cs typeface="Calibri"/>
            </a:endParaRPr>
          </a:p>
          <a:p>
            <a:pPr indent="-228600">
              <a:lnSpc>
                <a:spcPct val="90000"/>
              </a:lnSpc>
              <a:spcAft>
                <a:spcPts val="600"/>
              </a:spcAft>
              <a:buFont typeface="Arial" panose="020B0604020202020204" pitchFamily="34" charset="0"/>
              <a:buChar char="•"/>
            </a:pPr>
            <a:endParaRPr lang="en-US" sz="2200"/>
          </a:p>
          <a:p>
            <a:pPr>
              <a:lnSpc>
                <a:spcPct val="90000"/>
              </a:lnSpc>
              <a:spcAft>
                <a:spcPts val="600"/>
              </a:spcAft>
            </a:pPr>
            <a:r>
              <a:rPr lang="en-US" sz="2200" dirty="0"/>
              <a:t>Now you are here, and it's time, don’t miss the moment</a:t>
            </a:r>
            <a:endParaRPr lang="en-US" sz="2200" dirty="0">
              <a:ea typeface="Calibri" panose="020F0502020204030204"/>
              <a:cs typeface="Calibri" panose="020F0502020204030204"/>
            </a:endParaRPr>
          </a:p>
        </p:txBody>
      </p:sp>
    </p:spTree>
    <p:extLst>
      <p:ext uri="{BB962C8B-B14F-4D97-AF65-F5344CB8AC3E}">
        <p14:creationId xmlns:p14="http://schemas.microsoft.com/office/powerpoint/2010/main" val="2541312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E2C99-4A8B-7D5F-6649-91A056681DE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4C9C5D6-657F-095F-B51D-3DE83FB98133}"/>
              </a:ext>
            </a:extLst>
          </p:cNvPr>
          <p:cNvSpPr txBox="1"/>
          <p:nvPr/>
        </p:nvSpPr>
        <p:spPr>
          <a:xfrm>
            <a:off x="686915" y="762979"/>
            <a:ext cx="7128875" cy="769441"/>
          </a:xfrm>
          <a:prstGeom prst="rect">
            <a:avLst/>
          </a:prstGeom>
          <a:noFill/>
        </p:spPr>
        <p:txBody>
          <a:bodyPr wrap="none" lIns="91440" tIns="45720" rIns="91440" bIns="45720" rtlCol="0" anchor="t">
            <a:spAutoFit/>
          </a:bodyPr>
          <a:lstStyle/>
          <a:p>
            <a:r>
              <a:rPr lang="en-US" sz="4400" b="1" dirty="0">
                <a:solidFill>
                  <a:srgbClr val="FF0000"/>
                </a:solidFill>
                <a:latin typeface="Oswald"/>
              </a:rPr>
              <a:t>What</a:t>
            </a:r>
            <a:r>
              <a:rPr lang="en-US" sz="4400" b="1" dirty="0">
                <a:latin typeface="Oswald"/>
              </a:rPr>
              <a:t> are you to achieve here?</a:t>
            </a:r>
          </a:p>
        </p:txBody>
      </p:sp>
      <p:sp>
        <p:nvSpPr>
          <p:cNvPr id="3" name="TextBox 2">
            <a:extLst>
              <a:ext uri="{FF2B5EF4-FFF2-40B4-BE49-F238E27FC236}">
                <a16:creationId xmlns:a16="http://schemas.microsoft.com/office/drawing/2014/main" id="{67C41F7F-2B3A-8DCB-5B37-0FEF0F744019}"/>
              </a:ext>
            </a:extLst>
          </p:cNvPr>
          <p:cNvSpPr txBox="1"/>
          <p:nvPr/>
        </p:nvSpPr>
        <p:spPr>
          <a:xfrm>
            <a:off x="687907" y="1839517"/>
            <a:ext cx="10506307"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You are in a fact-finding business conversation.  Your goal is to put the business owner at ease so they will be transparent and share relevant information.</a:t>
            </a:r>
            <a:endParaRPr lang="en-US" dirty="0"/>
          </a:p>
          <a:p>
            <a:endParaRPr lang="en-US" dirty="0">
              <a:cs typeface="Calibri"/>
            </a:endParaRPr>
          </a:p>
          <a:p>
            <a:r>
              <a:rPr lang="en-US" dirty="0">
                <a:cs typeface="Calibri"/>
              </a:rPr>
              <a:t>Your first step is to get out of the "</a:t>
            </a:r>
            <a:r>
              <a:rPr lang="en-US" i="1" dirty="0">
                <a:cs typeface="Calibri"/>
              </a:rPr>
              <a:t>typical salesperson</a:t>
            </a:r>
            <a:r>
              <a:rPr lang="en-US" dirty="0">
                <a:cs typeface="Calibri"/>
              </a:rPr>
              <a:t>" box, by setting the tone as a </a:t>
            </a:r>
            <a:r>
              <a:rPr lang="en-US" b="1" dirty="0">
                <a:cs typeface="Calibri"/>
              </a:rPr>
              <a:t>consultant</a:t>
            </a:r>
            <a:r>
              <a:rPr lang="en-US" dirty="0">
                <a:cs typeface="Calibri"/>
              </a:rPr>
              <a:t>. This starts to happen from the time you step into this meeting.</a:t>
            </a:r>
            <a:endParaRPr lang="en-US" dirty="0">
              <a:ea typeface="Calibri"/>
              <a:cs typeface="Calibri"/>
            </a:endParaRPr>
          </a:p>
        </p:txBody>
      </p:sp>
      <p:sp>
        <p:nvSpPr>
          <p:cNvPr id="2" name="TextBox 1">
            <a:extLst>
              <a:ext uri="{FF2B5EF4-FFF2-40B4-BE49-F238E27FC236}">
                <a16:creationId xmlns:a16="http://schemas.microsoft.com/office/drawing/2014/main" id="{CD45D470-791A-ADE2-9826-BA427C7A7040}"/>
              </a:ext>
            </a:extLst>
          </p:cNvPr>
          <p:cNvSpPr txBox="1"/>
          <p:nvPr/>
        </p:nvSpPr>
        <p:spPr>
          <a:xfrm>
            <a:off x="690245" y="3272155"/>
            <a:ext cx="921067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a:p>
            <a:r>
              <a:rPr lang="en-US" b="1" dirty="0"/>
              <a:t>What is so special about being a consultant?</a:t>
            </a:r>
            <a:endParaRPr lang="en-US" b="1" dirty="0">
              <a:cs typeface="Calibri"/>
            </a:endParaRPr>
          </a:p>
          <a:p>
            <a:r>
              <a:rPr lang="en-US" dirty="0"/>
              <a:t>Business owners see consultants as valuable assets, trusted source of information, an educator or expert in their field.  </a:t>
            </a:r>
            <a:endParaRPr lang="en-US" dirty="0">
              <a:ea typeface="Calibri"/>
              <a:cs typeface="Calibri"/>
            </a:endParaRPr>
          </a:p>
          <a:p>
            <a:endParaRPr lang="en-US" i="1" dirty="0">
              <a:ea typeface="Calibri" panose="020F0502020204030204"/>
              <a:cs typeface="Calibri" panose="020F0502020204030204"/>
            </a:endParaRPr>
          </a:p>
          <a:p>
            <a:endParaRPr lang="en-US" dirty="0">
              <a:solidFill>
                <a:srgbClr val="FF0000"/>
              </a:solidFill>
              <a:cs typeface="Calibri"/>
            </a:endParaRPr>
          </a:p>
        </p:txBody>
      </p:sp>
      <p:sp>
        <p:nvSpPr>
          <p:cNvPr id="4" name="Rectangle 3">
            <a:extLst>
              <a:ext uri="{FF2B5EF4-FFF2-40B4-BE49-F238E27FC236}">
                <a16:creationId xmlns:a16="http://schemas.microsoft.com/office/drawing/2014/main" id="{89CC4C16-4607-CF3F-151A-EC861F2D8A4B}"/>
              </a:ext>
            </a:extLst>
          </p:cNvPr>
          <p:cNvSpPr/>
          <p:nvPr/>
        </p:nvSpPr>
        <p:spPr>
          <a:xfrm>
            <a:off x="-131" y="5796418"/>
            <a:ext cx="9763125" cy="1057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in a suit&#10;&#10;Description automatically generated">
            <a:extLst>
              <a:ext uri="{FF2B5EF4-FFF2-40B4-BE49-F238E27FC236}">
                <a16:creationId xmlns:a16="http://schemas.microsoft.com/office/drawing/2014/main" id="{0A108809-B041-2430-FF1F-3F4897B49CE8}"/>
              </a:ext>
            </a:extLst>
          </p:cNvPr>
          <p:cNvPicPr>
            <a:picLocks noChangeAspect="1"/>
          </p:cNvPicPr>
          <p:nvPr/>
        </p:nvPicPr>
        <p:blipFill>
          <a:blip r:embed="rId2"/>
          <a:stretch>
            <a:fillRect/>
          </a:stretch>
        </p:blipFill>
        <p:spPr>
          <a:xfrm>
            <a:off x="9573895" y="4148773"/>
            <a:ext cx="2618105" cy="2704465"/>
          </a:xfrm>
          <a:prstGeom prst="rect">
            <a:avLst/>
          </a:prstGeom>
        </p:spPr>
      </p:pic>
      <p:sp>
        <p:nvSpPr>
          <p:cNvPr id="5" name="TextBox 4">
            <a:extLst>
              <a:ext uri="{FF2B5EF4-FFF2-40B4-BE49-F238E27FC236}">
                <a16:creationId xmlns:a16="http://schemas.microsoft.com/office/drawing/2014/main" id="{58F538C8-197A-1074-AE92-532A34D5D254}"/>
              </a:ext>
            </a:extLst>
          </p:cNvPr>
          <p:cNvSpPr txBox="1"/>
          <p:nvPr/>
        </p:nvSpPr>
        <p:spPr>
          <a:xfrm>
            <a:off x="447675" y="6096000"/>
            <a:ext cx="83820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solidFill>
                  <a:srgbClr val="FF0000"/>
                </a:solidFill>
              </a:rPr>
              <a:t>Let's start earning that CONSULTANT status.... </a:t>
            </a:r>
            <a:r>
              <a:rPr lang="en-US" sz="2400" dirty="0">
                <a:solidFill>
                  <a:srgbClr val="FF0000"/>
                </a:solidFill>
              </a:rPr>
              <a:t> </a:t>
            </a:r>
            <a:endParaRPr lang="en-US" sz="2400" dirty="0"/>
          </a:p>
        </p:txBody>
      </p:sp>
    </p:spTree>
    <p:extLst>
      <p:ext uri="{BB962C8B-B14F-4D97-AF65-F5344CB8AC3E}">
        <p14:creationId xmlns:p14="http://schemas.microsoft.com/office/powerpoint/2010/main" val="426924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216CE6-6CAB-0F7D-460E-19D675A38C9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1FEE259-EE2E-46B7-46FC-6C678C018D95}"/>
              </a:ext>
            </a:extLst>
          </p:cNvPr>
          <p:cNvSpPr/>
          <p:nvPr/>
        </p:nvSpPr>
        <p:spPr>
          <a:xfrm>
            <a:off x="3560522" y="46972"/>
            <a:ext cx="8582025" cy="68103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A1212E2-9D79-82DC-3E6F-9F16DBAE1714}"/>
              </a:ext>
            </a:extLst>
          </p:cNvPr>
          <p:cNvSpPr txBox="1"/>
          <p:nvPr/>
        </p:nvSpPr>
        <p:spPr>
          <a:xfrm>
            <a:off x="4582160" y="538757"/>
            <a:ext cx="6902449" cy="132343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000" b="1" dirty="0">
                <a:solidFill>
                  <a:srgbClr val="C44D4D"/>
                </a:solidFill>
                <a:latin typeface="+mj-lt"/>
                <a:ea typeface="+mj-ea"/>
                <a:cs typeface="+mj-cs"/>
              </a:rPr>
              <a:t>Listening</a:t>
            </a:r>
            <a:r>
              <a:rPr lang="en-US" sz="4000" b="1" dirty="0">
                <a:solidFill>
                  <a:schemeClr val="bg1"/>
                </a:solidFill>
                <a:latin typeface="+mj-lt"/>
                <a:ea typeface="+mj-ea"/>
                <a:cs typeface="+mj-cs"/>
              </a:rPr>
              <a:t>, </a:t>
            </a:r>
            <a:r>
              <a:rPr lang="en-US" sz="4000" b="1" i="1" u="sng" dirty="0">
                <a:solidFill>
                  <a:schemeClr val="bg1"/>
                </a:solidFill>
                <a:latin typeface="+mj-lt"/>
                <a:ea typeface="+mj-ea"/>
                <a:cs typeface="+mj-cs"/>
              </a:rPr>
              <a:t>keeps</a:t>
            </a:r>
            <a:r>
              <a:rPr lang="en-US" sz="4000" b="1" dirty="0">
                <a:solidFill>
                  <a:schemeClr val="bg1"/>
                </a:solidFill>
                <a:latin typeface="+mj-lt"/>
                <a:ea typeface="+mj-ea"/>
                <a:cs typeface="+mj-cs"/>
              </a:rPr>
              <a:t> guards down</a:t>
            </a:r>
          </a:p>
        </p:txBody>
      </p:sp>
      <p:pic>
        <p:nvPicPr>
          <p:cNvPr id="5" name="Picture 4" descr="9,700+ African Boxing Stock Photos, Pictures &amp; Royalty-Free Images - iStock  | Heavyweight boxing, Thai boxing, Male boxing">
            <a:extLst>
              <a:ext uri="{FF2B5EF4-FFF2-40B4-BE49-F238E27FC236}">
                <a16:creationId xmlns:a16="http://schemas.microsoft.com/office/drawing/2014/main" id="{2BC7548E-7D59-365B-4DB8-D2841DD7D88A}"/>
              </a:ext>
            </a:extLst>
          </p:cNvPr>
          <p:cNvPicPr>
            <a:picLocks noChangeAspect="1"/>
          </p:cNvPicPr>
          <p:nvPr/>
        </p:nvPicPr>
        <p:blipFill rotWithShape="1">
          <a:blip r:embed="rId2"/>
          <a:srcRect r="680"/>
          <a:stretch/>
        </p:blipFill>
        <p:spPr>
          <a:xfrm>
            <a:off x="20" y="10"/>
            <a:ext cx="4546582" cy="6857990"/>
          </a:xfrm>
          <a:custGeom>
            <a:avLst/>
            <a:gdLst/>
            <a:ahLst/>
            <a:cxnLst/>
            <a:rect l="l" t="t" r="r" b="b"/>
            <a:pathLst>
              <a:path w="4546602" h="6858000">
                <a:moveTo>
                  <a:pt x="4221600" y="6662544"/>
                </a:moveTo>
                <a:lnTo>
                  <a:pt x="4210150" y="6683027"/>
                </a:lnTo>
                <a:lnTo>
                  <a:pt x="4207002" y="6702976"/>
                </a:lnTo>
                <a:lnTo>
                  <a:pt x="4207002" y="6702977"/>
                </a:lnTo>
                <a:cubicBezTo>
                  <a:pt x="4207407" y="6716169"/>
                  <a:pt x="4212552" y="6729219"/>
                  <a:pt x="4220838" y="6742553"/>
                </a:cubicBezTo>
                <a:lnTo>
                  <a:pt x="4220839" y="6742555"/>
                </a:lnTo>
                <a:lnTo>
                  <a:pt x="4240316" y="6812062"/>
                </a:lnTo>
                <a:lnTo>
                  <a:pt x="4235543" y="6776800"/>
                </a:lnTo>
                <a:lnTo>
                  <a:pt x="4220839" y="6742555"/>
                </a:lnTo>
                <a:lnTo>
                  <a:pt x="4220838" y="6742552"/>
                </a:lnTo>
                <a:lnTo>
                  <a:pt x="4207002" y="6702976"/>
                </a:lnTo>
                <a:close/>
                <a:moveTo>
                  <a:pt x="4189594" y="6564620"/>
                </a:moveTo>
                <a:lnTo>
                  <a:pt x="4189594" y="6564621"/>
                </a:lnTo>
                <a:cubicBezTo>
                  <a:pt x="4199883" y="6575479"/>
                  <a:pt x="4205977" y="6582147"/>
                  <a:pt x="4212073" y="6588626"/>
                </a:cubicBezTo>
                <a:lnTo>
                  <a:pt x="4228695" y="6625225"/>
                </a:lnTo>
                <a:lnTo>
                  <a:pt x="4221601" y="6662541"/>
                </a:lnTo>
                <a:lnTo>
                  <a:pt x="4221600" y="6662541"/>
                </a:lnTo>
                <a:lnTo>
                  <a:pt x="4221600" y="6662542"/>
                </a:lnTo>
                <a:lnTo>
                  <a:pt x="4221601" y="6662541"/>
                </a:lnTo>
                <a:lnTo>
                  <a:pt x="4228684" y="6645552"/>
                </a:lnTo>
                <a:lnTo>
                  <a:pt x="4228695" y="6625225"/>
                </a:lnTo>
                <a:lnTo>
                  <a:pt x="4228695" y="6625224"/>
                </a:lnTo>
                <a:cubicBezTo>
                  <a:pt x="4226599" y="6611342"/>
                  <a:pt x="4220551" y="6597578"/>
                  <a:pt x="4212073" y="6588625"/>
                </a:cubicBezTo>
                <a:close/>
                <a:moveTo>
                  <a:pt x="4269915" y="6438981"/>
                </a:moveTo>
                <a:lnTo>
                  <a:pt x="4249984" y="6463840"/>
                </a:lnTo>
                <a:lnTo>
                  <a:pt x="4249982" y="6463849"/>
                </a:lnTo>
                <a:lnTo>
                  <a:pt x="4236188" y="6513012"/>
                </a:lnTo>
                <a:lnTo>
                  <a:pt x="4217381" y="6546194"/>
                </a:lnTo>
                <a:lnTo>
                  <a:pt x="4217381" y="6546195"/>
                </a:lnTo>
                <a:lnTo>
                  <a:pt x="4233719" y="6521804"/>
                </a:lnTo>
                <a:lnTo>
                  <a:pt x="4236188" y="6513012"/>
                </a:lnTo>
                <a:lnTo>
                  <a:pt x="4238998" y="6508052"/>
                </a:lnTo>
                <a:lnTo>
                  <a:pt x="4249982" y="6463849"/>
                </a:lnTo>
                <a:lnTo>
                  <a:pt x="4249984" y="6463841"/>
                </a:lnTo>
                <a:cubicBezTo>
                  <a:pt x="4252937" y="6451650"/>
                  <a:pt x="4260413" y="6444077"/>
                  <a:pt x="4269915" y="6438981"/>
                </a:cubicBezTo>
                <a:close/>
                <a:moveTo>
                  <a:pt x="4355914" y="6364769"/>
                </a:moveTo>
                <a:lnTo>
                  <a:pt x="4354607" y="6387910"/>
                </a:lnTo>
                <a:lnTo>
                  <a:pt x="4351952" y="6393385"/>
                </a:lnTo>
                <a:lnTo>
                  <a:pt x="4345189" y="6407332"/>
                </a:lnTo>
                <a:lnTo>
                  <a:pt x="4345189" y="6407333"/>
                </a:lnTo>
                <a:lnTo>
                  <a:pt x="4351952" y="6393385"/>
                </a:lnTo>
                <a:lnTo>
                  <a:pt x="4354608" y="6387910"/>
                </a:lnTo>
                <a:close/>
                <a:moveTo>
                  <a:pt x="4116820" y="4221391"/>
                </a:moveTo>
                <a:lnTo>
                  <a:pt x="4116820" y="4221392"/>
                </a:lnTo>
                <a:cubicBezTo>
                  <a:pt x="4117582" y="4232061"/>
                  <a:pt x="4117772" y="4243873"/>
                  <a:pt x="4122536" y="4253015"/>
                </a:cubicBezTo>
                <a:cubicBezTo>
                  <a:pt x="4134729" y="4277402"/>
                  <a:pt x="4150349" y="4300071"/>
                  <a:pt x="4162352" y="4324646"/>
                </a:cubicBezTo>
                <a:lnTo>
                  <a:pt x="4171306" y="4363891"/>
                </a:lnTo>
                <a:lnTo>
                  <a:pt x="4170544" y="4482004"/>
                </a:lnTo>
                <a:cubicBezTo>
                  <a:pt x="4167876" y="4546776"/>
                  <a:pt x="4167304" y="4612500"/>
                  <a:pt x="4110534" y="4659174"/>
                </a:cubicBezTo>
                <a:cubicBezTo>
                  <a:pt x="4105962" y="4662986"/>
                  <a:pt x="4103294" y="4671176"/>
                  <a:pt x="4102532" y="4677655"/>
                </a:cubicBezTo>
                <a:cubicBezTo>
                  <a:pt x="4098913" y="4707564"/>
                  <a:pt x="4098531" y="4738235"/>
                  <a:pt x="4092625" y="4767764"/>
                </a:cubicBezTo>
                <a:cubicBezTo>
                  <a:pt x="4090244" y="4779575"/>
                  <a:pt x="4089435" y="4790386"/>
                  <a:pt x="4091316" y="4800483"/>
                </a:cubicBezTo>
                <a:lnTo>
                  <a:pt x="4091316" y="4800484"/>
                </a:lnTo>
                <a:cubicBezTo>
                  <a:pt x="4093197" y="4810581"/>
                  <a:pt x="4097770" y="4819964"/>
                  <a:pt x="4106152" y="4828917"/>
                </a:cubicBezTo>
                <a:lnTo>
                  <a:pt x="4128333" y="4863343"/>
                </a:lnTo>
                <a:lnTo>
                  <a:pt x="4135862" y="4889275"/>
                </a:lnTo>
                <a:lnTo>
                  <a:pt x="4134157" y="4912168"/>
                </a:lnTo>
                <a:cubicBezTo>
                  <a:pt x="4132442" y="4919978"/>
                  <a:pt x="4132085" y="4927122"/>
                  <a:pt x="4132755" y="4933805"/>
                </a:cubicBezTo>
                <a:lnTo>
                  <a:pt x="4132755" y="4933806"/>
                </a:lnTo>
                <a:lnTo>
                  <a:pt x="4132757" y="4933810"/>
                </a:lnTo>
                <a:lnTo>
                  <a:pt x="4137514" y="4952673"/>
                </a:lnTo>
                <a:lnTo>
                  <a:pt x="4140307" y="4957453"/>
                </a:lnTo>
                <a:lnTo>
                  <a:pt x="4141585" y="4961456"/>
                </a:lnTo>
                <a:cubicBezTo>
                  <a:pt x="4146096" y="4970097"/>
                  <a:pt x="4151802" y="4978393"/>
                  <a:pt x="4157589" y="4987038"/>
                </a:cubicBezTo>
                <a:cubicBezTo>
                  <a:pt x="4168828" y="5003802"/>
                  <a:pt x="4182926" y="5022853"/>
                  <a:pt x="4184068" y="5041522"/>
                </a:cubicBezTo>
                <a:cubicBezTo>
                  <a:pt x="4184687" y="5052096"/>
                  <a:pt x="4187605" y="5062300"/>
                  <a:pt x="4191284" y="5072376"/>
                </a:cubicBezTo>
                <a:lnTo>
                  <a:pt x="4197188" y="5087444"/>
                </a:lnTo>
                <a:lnTo>
                  <a:pt x="4210215" y="5133220"/>
                </a:lnTo>
                <a:lnTo>
                  <a:pt x="4210217" y="5133225"/>
                </a:lnTo>
                <a:lnTo>
                  <a:pt x="4203501" y="5166113"/>
                </a:lnTo>
                <a:lnTo>
                  <a:pt x="4203501" y="5166114"/>
                </a:lnTo>
                <a:cubicBezTo>
                  <a:pt x="4202739" y="5167638"/>
                  <a:pt x="4203311" y="5169781"/>
                  <a:pt x="4204192" y="5172091"/>
                </a:cubicBezTo>
                <a:lnTo>
                  <a:pt x="4206739" y="5179068"/>
                </a:lnTo>
                <a:lnTo>
                  <a:pt x="4206573" y="5229433"/>
                </a:lnTo>
                <a:lnTo>
                  <a:pt x="4196024" y="5248936"/>
                </a:lnTo>
                <a:lnTo>
                  <a:pt x="4183116" y="5272796"/>
                </a:lnTo>
                <a:cubicBezTo>
                  <a:pt x="4171471" y="5285441"/>
                  <a:pt x="4163765" y="5298595"/>
                  <a:pt x="4159213" y="5312288"/>
                </a:cubicBezTo>
                <a:lnTo>
                  <a:pt x="4158157" y="5321350"/>
                </a:lnTo>
                <a:lnTo>
                  <a:pt x="4155683" y="5326163"/>
                </a:lnTo>
                <a:lnTo>
                  <a:pt x="4154237" y="5355014"/>
                </a:lnTo>
                <a:lnTo>
                  <a:pt x="4154237" y="5355015"/>
                </a:lnTo>
                <a:cubicBezTo>
                  <a:pt x="4154886" y="5364883"/>
                  <a:pt x="4156589" y="5375003"/>
                  <a:pt x="4159113" y="5385385"/>
                </a:cubicBezTo>
                <a:cubicBezTo>
                  <a:pt x="4162352" y="5398722"/>
                  <a:pt x="4164638" y="5412058"/>
                  <a:pt x="4167304" y="5425583"/>
                </a:cubicBezTo>
                <a:cubicBezTo>
                  <a:pt x="4171114" y="5443871"/>
                  <a:pt x="4175116" y="5462352"/>
                  <a:pt x="4178926" y="5480638"/>
                </a:cubicBezTo>
                <a:lnTo>
                  <a:pt x="4183450" y="5507668"/>
                </a:lnTo>
                <a:lnTo>
                  <a:pt x="4172831" y="5531692"/>
                </a:lnTo>
                <a:lnTo>
                  <a:pt x="4172830" y="5531693"/>
                </a:lnTo>
                <a:cubicBezTo>
                  <a:pt x="4165781" y="5537600"/>
                  <a:pt x="4162589" y="5542649"/>
                  <a:pt x="4162685" y="5547578"/>
                </a:cubicBezTo>
                <a:lnTo>
                  <a:pt x="4162685" y="5547579"/>
                </a:lnTo>
                <a:cubicBezTo>
                  <a:pt x="4162780" y="5552508"/>
                  <a:pt x="4166162" y="5557318"/>
                  <a:pt x="4172258" y="5562747"/>
                </a:cubicBezTo>
                <a:cubicBezTo>
                  <a:pt x="4214932" y="5600468"/>
                  <a:pt x="4241603" y="5646190"/>
                  <a:pt x="4243506" y="5704484"/>
                </a:cubicBezTo>
                <a:cubicBezTo>
                  <a:pt x="4243888" y="5716486"/>
                  <a:pt x="4246554" y="5728679"/>
                  <a:pt x="4249412" y="5740489"/>
                </a:cubicBezTo>
                <a:cubicBezTo>
                  <a:pt x="4251127" y="5747729"/>
                  <a:pt x="4253033" y="5756494"/>
                  <a:pt x="4258177" y="5760874"/>
                </a:cubicBezTo>
                <a:cubicBezTo>
                  <a:pt x="4297420" y="5794975"/>
                  <a:pt x="4324663" y="5837458"/>
                  <a:pt x="4346573" y="5883752"/>
                </a:cubicBezTo>
                <a:lnTo>
                  <a:pt x="4346575" y="5883756"/>
                </a:lnTo>
                <a:lnTo>
                  <a:pt x="4364477" y="5935946"/>
                </a:lnTo>
                <a:lnTo>
                  <a:pt x="4364478" y="5935950"/>
                </a:lnTo>
                <a:lnTo>
                  <a:pt x="4360859" y="5993290"/>
                </a:lnTo>
                <a:lnTo>
                  <a:pt x="4360858" y="5993291"/>
                </a:lnTo>
                <a:cubicBezTo>
                  <a:pt x="4359717" y="6004531"/>
                  <a:pt x="4359906" y="6017485"/>
                  <a:pt x="4354382" y="6026440"/>
                </a:cubicBezTo>
                <a:cubicBezTo>
                  <a:pt x="4337045" y="6054825"/>
                  <a:pt x="4318377" y="6082258"/>
                  <a:pt x="4298182" y="6108738"/>
                </a:cubicBezTo>
                <a:cubicBezTo>
                  <a:pt x="4289514" y="6120074"/>
                  <a:pt x="4284561" y="6126884"/>
                  <a:pt x="4284490" y="6133314"/>
                </a:cubicBezTo>
                <a:lnTo>
                  <a:pt x="4284490" y="6133315"/>
                </a:lnTo>
                <a:lnTo>
                  <a:pt x="4288190" y="6143190"/>
                </a:lnTo>
                <a:lnTo>
                  <a:pt x="4300086" y="6155600"/>
                </a:lnTo>
                <a:lnTo>
                  <a:pt x="4300088" y="6155603"/>
                </a:lnTo>
                <a:cubicBezTo>
                  <a:pt x="4322377" y="6175798"/>
                  <a:pt x="4333998" y="6200945"/>
                  <a:pt x="4338759" y="6228757"/>
                </a:cubicBezTo>
                <a:lnTo>
                  <a:pt x="4356096" y="6361540"/>
                </a:lnTo>
                <a:lnTo>
                  <a:pt x="4356096" y="6361539"/>
                </a:lnTo>
                <a:cubicBezTo>
                  <a:pt x="4352476" y="6317151"/>
                  <a:pt x="4346190" y="6272764"/>
                  <a:pt x="4338759" y="6228756"/>
                </a:cubicBezTo>
                <a:cubicBezTo>
                  <a:pt x="4333998" y="6200944"/>
                  <a:pt x="4322377" y="6175797"/>
                  <a:pt x="4300088" y="6155602"/>
                </a:cubicBezTo>
                <a:lnTo>
                  <a:pt x="4300086" y="6155600"/>
                </a:lnTo>
                <a:lnTo>
                  <a:pt x="4284490" y="6133315"/>
                </a:lnTo>
                <a:lnTo>
                  <a:pt x="4298182" y="6108739"/>
                </a:lnTo>
                <a:cubicBezTo>
                  <a:pt x="4318377" y="6082259"/>
                  <a:pt x="4337045" y="6054826"/>
                  <a:pt x="4354382" y="6026441"/>
                </a:cubicBezTo>
                <a:cubicBezTo>
                  <a:pt x="4359906" y="6017486"/>
                  <a:pt x="4359717" y="6004532"/>
                  <a:pt x="4360858" y="5993292"/>
                </a:cubicBezTo>
                <a:lnTo>
                  <a:pt x="4360859" y="5993290"/>
                </a:lnTo>
                <a:lnTo>
                  <a:pt x="4364311" y="5964477"/>
                </a:lnTo>
                <a:lnTo>
                  <a:pt x="4364478" y="5935950"/>
                </a:lnTo>
                <a:lnTo>
                  <a:pt x="4364478" y="5935949"/>
                </a:lnTo>
                <a:lnTo>
                  <a:pt x="4364477" y="5935946"/>
                </a:lnTo>
                <a:lnTo>
                  <a:pt x="4357598" y="5909351"/>
                </a:lnTo>
                <a:lnTo>
                  <a:pt x="4346575" y="5883756"/>
                </a:lnTo>
                <a:lnTo>
                  <a:pt x="4346573" y="5883751"/>
                </a:lnTo>
                <a:cubicBezTo>
                  <a:pt x="4324663" y="5837457"/>
                  <a:pt x="4297420" y="5794974"/>
                  <a:pt x="4258177" y="5760873"/>
                </a:cubicBezTo>
                <a:cubicBezTo>
                  <a:pt x="4253033" y="5756493"/>
                  <a:pt x="4251127" y="5747728"/>
                  <a:pt x="4249412" y="5740488"/>
                </a:cubicBezTo>
                <a:cubicBezTo>
                  <a:pt x="4246554" y="5728678"/>
                  <a:pt x="4243888" y="5716485"/>
                  <a:pt x="4243506" y="5704483"/>
                </a:cubicBezTo>
                <a:cubicBezTo>
                  <a:pt x="4241603" y="5646189"/>
                  <a:pt x="4214932" y="5600467"/>
                  <a:pt x="4172258" y="5562746"/>
                </a:cubicBezTo>
                <a:lnTo>
                  <a:pt x="4162685" y="5547578"/>
                </a:lnTo>
                <a:lnTo>
                  <a:pt x="4172830" y="5531694"/>
                </a:lnTo>
                <a:lnTo>
                  <a:pt x="4172831" y="5531692"/>
                </a:lnTo>
                <a:lnTo>
                  <a:pt x="4181230" y="5520422"/>
                </a:lnTo>
                <a:lnTo>
                  <a:pt x="4183450" y="5507668"/>
                </a:lnTo>
                <a:lnTo>
                  <a:pt x="4183450" y="5507667"/>
                </a:lnTo>
                <a:cubicBezTo>
                  <a:pt x="4183403" y="5498832"/>
                  <a:pt x="4180831" y="5489497"/>
                  <a:pt x="4178926" y="5480637"/>
                </a:cubicBezTo>
                <a:cubicBezTo>
                  <a:pt x="4175116" y="5462351"/>
                  <a:pt x="4171114" y="5443870"/>
                  <a:pt x="4167304" y="5425582"/>
                </a:cubicBezTo>
                <a:cubicBezTo>
                  <a:pt x="4164638" y="5412057"/>
                  <a:pt x="4162352" y="5398721"/>
                  <a:pt x="4159113" y="5385384"/>
                </a:cubicBezTo>
                <a:lnTo>
                  <a:pt x="4154237" y="5355014"/>
                </a:lnTo>
                <a:lnTo>
                  <a:pt x="4158157" y="5321350"/>
                </a:lnTo>
                <a:lnTo>
                  <a:pt x="4183116" y="5272797"/>
                </a:lnTo>
                <a:lnTo>
                  <a:pt x="4196024" y="5248936"/>
                </a:lnTo>
                <a:lnTo>
                  <a:pt x="4206573" y="5229434"/>
                </a:lnTo>
                <a:cubicBezTo>
                  <a:pt x="4210407" y="5213598"/>
                  <a:pt x="4210359" y="5196595"/>
                  <a:pt x="4206739" y="5179068"/>
                </a:cubicBezTo>
                <a:lnTo>
                  <a:pt x="4206739" y="5179067"/>
                </a:lnTo>
                <a:cubicBezTo>
                  <a:pt x="4206263" y="5176876"/>
                  <a:pt x="4205074" y="5174400"/>
                  <a:pt x="4204192" y="5172090"/>
                </a:cubicBezTo>
                <a:lnTo>
                  <a:pt x="4203501" y="5166114"/>
                </a:lnTo>
                <a:lnTo>
                  <a:pt x="4210217" y="5133225"/>
                </a:lnTo>
                <a:lnTo>
                  <a:pt x="4210217" y="5133224"/>
                </a:lnTo>
                <a:lnTo>
                  <a:pt x="4210215" y="5133220"/>
                </a:lnTo>
                <a:lnTo>
                  <a:pt x="4203072" y="5102461"/>
                </a:lnTo>
                <a:lnTo>
                  <a:pt x="4197188" y="5087444"/>
                </a:lnTo>
                <a:lnTo>
                  <a:pt x="4197182" y="5087423"/>
                </a:lnTo>
                <a:cubicBezTo>
                  <a:pt x="4191096" y="5072411"/>
                  <a:pt x="4184997" y="5057381"/>
                  <a:pt x="4184068" y="5041521"/>
                </a:cubicBezTo>
                <a:cubicBezTo>
                  <a:pt x="4182926" y="5022852"/>
                  <a:pt x="4168828" y="5003801"/>
                  <a:pt x="4157589" y="4987037"/>
                </a:cubicBezTo>
                <a:lnTo>
                  <a:pt x="4140307" y="4957453"/>
                </a:lnTo>
                <a:lnTo>
                  <a:pt x="4132757" y="4933810"/>
                </a:lnTo>
                <a:lnTo>
                  <a:pt x="4132755" y="4933805"/>
                </a:lnTo>
                <a:lnTo>
                  <a:pt x="4134157" y="4912169"/>
                </a:lnTo>
                <a:cubicBezTo>
                  <a:pt x="4135919" y="4904359"/>
                  <a:pt x="4136431" y="4896714"/>
                  <a:pt x="4135862" y="4889276"/>
                </a:cubicBezTo>
                <a:lnTo>
                  <a:pt x="4135862" y="4889275"/>
                </a:lnTo>
                <a:lnTo>
                  <a:pt x="4131084" y="4867614"/>
                </a:lnTo>
                <a:lnTo>
                  <a:pt x="4128333" y="4863343"/>
                </a:lnTo>
                <a:lnTo>
                  <a:pt x="4126583" y="4857317"/>
                </a:lnTo>
                <a:cubicBezTo>
                  <a:pt x="4121440" y="4847214"/>
                  <a:pt x="4114439" y="4837703"/>
                  <a:pt x="4106152" y="4828916"/>
                </a:cubicBezTo>
                <a:lnTo>
                  <a:pt x="4091316" y="4800483"/>
                </a:lnTo>
                <a:lnTo>
                  <a:pt x="4092625" y="4767765"/>
                </a:lnTo>
                <a:cubicBezTo>
                  <a:pt x="4098531" y="4738236"/>
                  <a:pt x="4098913" y="4707565"/>
                  <a:pt x="4102532" y="4677656"/>
                </a:cubicBezTo>
                <a:cubicBezTo>
                  <a:pt x="4103294" y="4671177"/>
                  <a:pt x="4105962" y="4662987"/>
                  <a:pt x="4110534" y="4659175"/>
                </a:cubicBezTo>
                <a:cubicBezTo>
                  <a:pt x="4167304" y="4612501"/>
                  <a:pt x="4167876" y="4546777"/>
                  <a:pt x="4170544" y="4482005"/>
                </a:cubicBezTo>
                <a:cubicBezTo>
                  <a:pt x="4172258" y="4442762"/>
                  <a:pt x="4172258" y="4403326"/>
                  <a:pt x="4171306" y="4363891"/>
                </a:cubicBezTo>
                <a:lnTo>
                  <a:pt x="4171306" y="4363890"/>
                </a:lnTo>
                <a:cubicBezTo>
                  <a:pt x="4171114" y="4350554"/>
                  <a:pt x="4168066" y="4336457"/>
                  <a:pt x="4162352" y="4324645"/>
                </a:cubicBezTo>
                <a:cubicBezTo>
                  <a:pt x="4150349" y="4300070"/>
                  <a:pt x="4134729" y="4277401"/>
                  <a:pt x="4122536" y="4253014"/>
                </a:cubicBezTo>
                <a:close/>
                <a:moveTo>
                  <a:pt x="4113010" y="4165383"/>
                </a:moveTo>
                <a:lnTo>
                  <a:pt x="4113010" y="4165384"/>
                </a:lnTo>
                <a:lnTo>
                  <a:pt x="4116915" y="4192388"/>
                </a:lnTo>
                <a:lnTo>
                  <a:pt x="4116915" y="4192387"/>
                </a:lnTo>
                <a:cubicBezTo>
                  <a:pt x="4117011" y="4182767"/>
                  <a:pt x="4116439" y="4173480"/>
                  <a:pt x="4113010" y="4165383"/>
                </a:cubicBezTo>
                <a:close/>
                <a:moveTo>
                  <a:pt x="4100628" y="3885338"/>
                </a:moveTo>
                <a:lnTo>
                  <a:pt x="4100628" y="3885339"/>
                </a:lnTo>
                <a:cubicBezTo>
                  <a:pt x="4110344" y="3897722"/>
                  <a:pt x="4117750" y="3910319"/>
                  <a:pt x="4123009" y="3923125"/>
                </a:cubicBezTo>
                <a:lnTo>
                  <a:pt x="4132513" y="3962160"/>
                </a:lnTo>
                <a:lnTo>
                  <a:pt x="4116821" y="4043838"/>
                </a:lnTo>
                <a:lnTo>
                  <a:pt x="4116820" y="4043839"/>
                </a:lnTo>
                <a:cubicBezTo>
                  <a:pt x="4108057" y="4063842"/>
                  <a:pt x="4102675" y="4083702"/>
                  <a:pt x="4101699" y="4103825"/>
                </a:cubicBezTo>
                <a:lnTo>
                  <a:pt x="4101699" y="4103826"/>
                </a:lnTo>
                <a:lnTo>
                  <a:pt x="4103666" y="4134255"/>
                </a:lnTo>
                <a:lnTo>
                  <a:pt x="4113010" y="4165382"/>
                </a:lnTo>
                <a:lnTo>
                  <a:pt x="4101699" y="4103826"/>
                </a:lnTo>
                <a:lnTo>
                  <a:pt x="4116820" y="4043840"/>
                </a:lnTo>
                <a:lnTo>
                  <a:pt x="4116821" y="4043838"/>
                </a:lnTo>
                <a:lnTo>
                  <a:pt x="4130123" y="4002410"/>
                </a:lnTo>
                <a:lnTo>
                  <a:pt x="4132513" y="3962160"/>
                </a:lnTo>
                <a:lnTo>
                  <a:pt x="4132513" y="3962159"/>
                </a:lnTo>
                <a:cubicBezTo>
                  <a:pt x="4130251" y="3935727"/>
                  <a:pt x="4120060" y="3910104"/>
                  <a:pt x="4100628" y="3885338"/>
                </a:cubicBezTo>
                <a:close/>
                <a:moveTo>
                  <a:pt x="4115391" y="3670561"/>
                </a:moveTo>
                <a:lnTo>
                  <a:pt x="4117820" y="3680164"/>
                </a:lnTo>
                <a:lnTo>
                  <a:pt x="4113772" y="3734837"/>
                </a:lnTo>
                <a:lnTo>
                  <a:pt x="4113772" y="3734838"/>
                </a:lnTo>
                <a:cubicBezTo>
                  <a:pt x="4112820" y="3741316"/>
                  <a:pt x="4111486" y="3749126"/>
                  <a:pt x="4114154" y="3754653"/>
                </a:cubicBezTo>
                <a:lnTo>
                  <a:pt x="4120511" y="3789776"/>
                </a:lnTo>
                <a:lnTo>
                  <a:pt x="4105580" y="3822472"/>
                </a:lnTo>
                <a:cubicBezTo>
                  <a:pt x="4098532" y="3831902"/>
                  <a:pt x="4092912" y="3842046"/>
                  <a:pt x="4091245" y="3852619"/>
                </a:cubicBezTo>
                <a:lnTo>
                  <a:pt x="4091245" y="3852620"/>
                </a:lnTo>
                <a:lnTo>
                  <a:pt x="4092025" y="3868764"/>
                </a:lnTo>
                <a:lnTo>
                  <a:pt x="4100628" y="3885337"/>
                </a:lnTo>
                <a:lnTo>
                  <a:pt x="4091245" y="3852620"/>
                </a:lnTo>
                <a:lnTo>
                  <a:pt x="4105580" y="3822473"/>
                </a:lnTo>
                <a:cubicBezTo>
                  <a:pt x="4113772" y="3811614"/>
                  <a:pt x="4118916" y="3800897"/>
                  <a:pt x="4120511" y="3789777"/>
                </a:cubicBezTo>
                <a:lnTo>
                  <a:pt x="4120511" y="3789776"/>
                </a:lnTo>
                <a:cubicBezTo>
                  <a:pt x="4122107" y="3778655"/>
                  <a:pt x="4120154" y="3767130"/>
                  <a:pt x="4114154" y="3754652"/>
                </a:cubicBezTo>
                <a:lnTo>
                  <a:pt x="4113772" y="3734838"/>
                </a:lnTo>
                <a:lnTo>
                  <a:pt x="4117820" y="3680164"/>
                </a:lnTo>
                <a:lnTo>
                  <a:pt x="4117820" y="3680163"/>
                </a:lnTo>
                <a:close/>
                <a:moveTo>
                  <a:pt x="4185711" y="2836172"/>
                </a:moveTo>
                <a:lnTo>
                  <a:pt x="4177020" y="2848793"/>
                </a:lnTo>
                <a:cubicBezTo>
                  <a:pt x="4172020" y="2865010"/>
                  <a:pt x="4166162" y="2881307"/>
                  <a:pt x="4161416" y="2897785"/>
                </a:cubicBezTo>
                <a:lnTo>
                  <a:pt x="4160387" y="2903551"/>
                </a:lnTo>
                <a:lnTo>
                  <a:pt x="4157113" y="2914328"/>
                </a:lnTo>
                <a:lnTo>
                  <a:pt x="4152482" y="2947859"/>
                </a:lnTo>
                <a:lnTo>
                  <a:pt x="4152481" y="2947862"/>
                </a:lnTo>
                <a:lnTo>
                  <a:pt x="4152481" y="2947863"/>
                </a:lnTo>
                <a:cubicBezTo>
                  <a:pt x="4152112" y="2959157"/>
                  <a:pt x="4153112" y="2970576"/>
                  <a:pt x="4156065" y="2982149"/>
                </a:cubicBezTo>
                <a:lnTo>
                  <a:pt x="4167758" y="3077402"/>
                </a:lnTo>
                <a:lnTo>
                  <a:pt x="4155303" y="3172654"/>
                </a:lnTo>
                <a:cubicBezTo>
                  <a:pt x="4129394" y="3276480"/>
                  <a:pt x="4101962" y="3380305"/>
                  <a:pt x="4107676" y="3489467"/>
                </a:cubicBezTo>
                <a:cubicBezTo>
                  <a:pt x="4108628" y="3507563"/>
                  <a:pt x="4097007" y="3529090"/>
                  <a:pt x="4085577" y="3544713"/>
                </a:cubicBezTo>
                <a:cubicBezTo>
                  <a:pt x="4074719" y="3559668"/>
                  <a:pt x="4068860" y="3566811"/>
                  <a:pt x="4067955" y="3574408"/>
                </a:cubicBezTo>
                <a:lnTo>
                  <a:pt x="4067956" y="3574408"/>
                </a:lnTo>
                <a:lnTo>
                  <a:pt x="4067955" y="3574409"/>
                </a:lnTo>
                <a:cubicBezTo>
                  <a:pt x="4067050" y="3582005"/>
                  <a:pt x="4071099" y="3590054"/>
                  <a:pt x="4080053" y="3606818"/>
                </a:cubicBezTo>
                <a:cubicBezTo>
                  <a:pt x="4084435" y="3614820"/>
                  <a:pt x="4087101" y="3624726"/>
                  <a:pt x="4093579" y="3630633"/>
                </a:cubicBezTo>
                <a:lnTo>
                  <a:pt x="4109452" y="3651926"/>
                </a:lnTo>
                <a:lnTo>
                  <a:pt x="4093579" y="3630632"/>
                </a:lnTo>
                <a:cubicBezTo>
                  <a:pt x="4087101" y="3624725"/>
                  <a:pt x="4084435" y="3614819"/>
                  <a:pt x="4080053" y="3606817"/>
                </a:cubicBezTo>
                <a:cubicBezTo>
                  <a:pt x="4075576" y="3598435"/>
                  <a:pt x="4072325" y="3592232"/>
                  <a:pt x="4070307" y="3587174"/>
                </a:cubicBezTo>
                <a:lnTo>
                  <a:pt x="4067956" y="3574408"/>
                </a:lnTo>
                <a:lnTo>
                  <a:pt x="4073034" y="3562321"/>
                </a:lnTo>
                <a:cubicBezTo>
                  <a:pt x="4075969" y="3557716"/>
                  <a:pt x="4080148" y="3552191"/>
                  <a:pt x="4085577" y="3544714"/>
                </a:cubicBezTo>
                <a:cubicBezTo>
                  <a:pt x="4097007" y="3529091"/>
                  <a:pt x="4108628" y="3507564"/>
                  <a:pt x="4107676" y="3489468"/>
                </a:cubicBezTo>
                <a:cubicBezTo>
                  <a:pt x="4101962" y="3380306"/>
                  <a:pt x="4129394" y="3276481"/>
                  <a:pt x="4155303" y="3172655"/>
                </a:cubicBezTo>
                <a:cubicBezTo>
                  <a:pt x="4163305" y="3140650"/>
                  <a:pt x="4167543" y="3109026"/>
                  <a:pt x="4167758" y="3077402"/>
                </a:cubicBezTo>
                <a:lnTo>
                  <a:pt x="4167758" y="3077401"/>
                </a:lnTo>
                <a:cubicBezTo>
                  <a:pt x="4167972" y="3045777"/>
                  <a:pt x="4164162" y="3014153"/>
                  <a:pt x="4156065" y="2982148"/>
                </a:cubicBezTo>
                <a:lnTo>
                  <a:pt x="4152481" y="2947863"/>
                </a:lnTo>
                <a:lnTo>
                  <a:pt x="4152482" y="2947859"/>
                </a:lnTo>
                <a:lnTo>
                  <a:pt x="4160387" y="2903551"/>
                </a:lnTo>
                <a:lnTo>
                  <a:pt x="4177020" y="2848794"/>
                </a:lnTo>
                <a:cubicBezTo>
                  <a:pt x="4178353" y="2844317"/>
                  <a:pt x="4181639" y="2839983"/>
                  <a:pt x="4185711" y="2836173"/>
                </a:cubicBezTo>
                <a:close/>
                <a:moveTo>
                  <a:pt x="3701225" y="1508458"/>
                </a:moveTo>
                <a:lnTo>
                  <a:pt x="3673131" y="1596214"/>
                </a:lnTo>
                <a:cubicBezTo>
                  <a:pt x="3670654" y="1604979"/>
                  <a:pt x="3672179" y="1615837"/>
                  <a:pt x="3675036" y="1624981"/>
                </a:cubicBezTo>
                <a:cubicBezTo>
                  <a:pt x="3684752" y="1656224"/>
                  <a:pt x="3709137" y="1676037"/>
                  <a:pt x="3731617" y="1697754"/>
                </a:cubicBezTo>
                <a:cubicBezTo>
                  <a:pt x="3741524" y="1707280"/>
                  <a:pt x="3748572" y="1720424"/>
                  <a:pt x="3754286" y="1733189"/>
                </a:cubicBezTo>
                <a:cubicBezTo>
                  <a:pt x="3768957" y="1766336"/>
                  <a:pt x="3782101" y="1800247"/>
                  <a:pt x="3796007" y="1833776"/>
                </a:cubicBezTo>
                <a:cubicBezTo>
                  <a:pt x="3797341" y="1837014"/>
                  <a:pt x="3800770" y="1839680"/>
                  <a:pt x="3803628" y="1842159"/>
                </a:cubicBezTo>
                <a:cubicBezTo>
                  <a:pt x="3833729" y="1866923"/>
                  <a:pt x="3864018" y="1891498"/>
                  <a:pt x="3894119" y="1916455"/>
                </a:cubicBezTo>
                <a:cubicBezTo>
                  <a:pt x="3899833" y="1921217"/>
                  <a:pt x="3904025" y="1928077"/>
                  <a:pt x="3909549" y="1933220"/>
                </a:cubicBezTo>
                <a:cubicBezTo>
                  <a:pt x="3917169" y="1940460"/>
                  <a:pt x="3924410" y="1949604"/>
                  <a:pt x="3933554" y="1953414"/>
                </a:cubicBezTo>
                <a:cubicBezTo>
                  <a:pt x="3962319" y="1965225"/>
                  <a:pt x="3974703" y="1987895"/>
                  <a:pt x="3980037" y="2016470"/>
                </a:cubicBezTo>
                <a:cubicBezTo>
                  <a:pt x="3984990" y="2042571"/>
                  <a:pt x="3989182" y="2068670"/>
                  <a:pt x="3994896" y="2094579"/>
                </a:cubicBezTo>
                <a:cubicBezTo>
                  <a:pt x="4001754" y="2126202"/>
                  <a:pt x="4009184" y="2157637"/>
                  <a:pt x="4017567" y="2188880"/>
                </a:cubicBezTo>
                <a:cubicBezTo>
                  <a:pt x="4021187" y="2202405"/>
                  <a:pt x="4025377" y="2216693"/>
                  <a:pt x="4032807" y="2228315"/>
                </a:cubicBezTo>
                <a:cubicBezTo>
                  <a:pt x="4053382" y="2260891"/>
                  <a:pt x="4067288" y="2295754"/>
                  <a:pt x="4061764" y="2334045"/>
                </a:cubicBezTo>
                <a:cubicBezTo>
                  <a:pt x="4057382" y="2364716"/>
                  <a:pt x="4068622" y="2390435"/>
                  <a:pt x="4086149" y="2409486"/>
                </a:cubicBezTo>
                <a:cubicBezTo>
                  <a:pt x="4094103" y="2418155"/>
                  <a:pt x="4099616" y="2426977"/>
                  <a:pt x="4103250" y="2435913"/>
                </a:cubicBezTo>
                <a:lnTo>
                  <a:pt x="4109081" y="2463018"/>
                </a:lnTo>
                <a:lnTo>
                  <a:pt x="4109080" y="2463031"/>
                </a:lnTo>
                <a:lnTo>
                  <a:pt x="4100439" y="2518262"/>
                </a:lnTo>
                <a:lnTo>
                  <a:pt x="4100438" y="2518264"/>
                </a:lnTo>
                <a:cubicBezTo>
                  <a:pt x="4097771" y="2527790"/>
                  <a:pt x="4096627" y="2536458"/>
                  <a:pt x="4096794" y="2545006"/>
                </a:cubicBezTo>
                <a:lnTo>
                  <a:pt x="4096794" y="2545007"/>
                </a:lnTo>
                <a:cubicBezTo>
                  <a:pt x="4096960" y="2553556"/>
                  <a:pt x="4098437" y="2561986"/>
                  <a:pt x="4101008" y="2571035"/>
                </a:cubicBezTo>
                <a:cubicBezTo>
                  <a:pt x="4113010" y="2612946"/>
                  <a:pt x="4145587" y="2640951"/>
                  <a:pt x="4174162" y="2668002"/>
                </a:cubicBezTo>
                <a:cubicBezTo>
                  <a:pt x="4198547" y="2691055"/>
                  <a:pt x="4212264" y="2716964"/>
                  <a:pt x="4222552" y="2745349"/>
                </a:cubicBezTo>
                <a:lnTo>
                  <a:pt x="4222553" y="2745352"/>
                </a:lnTo>
                <a:lnTo>
                  <a:pt x="4228473" y="2778006"/>
                </a:lnTo>
                <a:lnTo>
                  <a:pt x="4228053" y="2785440"/>
                </a:lnTo>
                <a:lnTo>
                  <a:pt x="4217974" y="2811780"/>
                </a:lnTo>
                <a:lnTo>
                  <a:pt x="4217970" y="2811787"/>
                </a:lnTo>
                <a:lnTo>
                  <a:pt x="4217971" y="2811787"/>
                </a:lnTo>
                <a:lnTo>
                  <a:pt x="4217974" y="2811780"/>
                </a:lnTo>
                <a:lnTo>
                  <a:pt x="4227624" y="2793023"/>
                </a:lnTo>
                <a:lnTo>
                  <a:pt x="4228053" y="2785440"/>
                </a:lnTo>
                <a:lnTo>
                  <a:pt x="4229253" y="2782305"/>
                </a:lnTo>
                <a:lnTo>
                  <a:pt x="4228473" y="2778006"/>
                </a:lnTo>
                <a:lnTo>
                  <a:pt x="4228883" y="2770757"/>
                </a:lnTo>
                <a:lnTo>
                  <a:pt x="4222553" y="2745352"/>
                </a:lnTo>
                <a:lnTo>
                  <a:pt x="4222552" y="2745348"/>
                </a:lnTo>
                <a:cubicBezTo>
                  <a:pt x="4212264" y="2716963"/>
                  <a:pt x="4198547" y="2691054"/>
                  <a:pt x="4174162" y="2668001"/>
                </a:cubicBezTo>
                <a:cubicBezTo>
                  <a:pt x="4145587" y="2640950"/>
                  <a:pt x="4113010" y="2612945"/>
                  <a:pt x="4101008" y="2571034"/>
                </a:cubicBezTo>
                <a:lnTo>
                  <a:pt x="4096794" y="2545007"/>
                </a:lnTo>
                <a:lnTo>
                  <a:pt x="4100438" y="2518265"/>
                </a:lnTo>
                <a:lnTo>
                  <a:pt x="4100439" y="2518262"/>
                </a:lnTo>
                <a:lnTo>
                  <a:pt x="4107019" y="2490551"/>
                </a:lnTo>
                <a:lnTo>
                  <a:pt x="4109080" y="2463031"/>
                </a:lnTo>
                <a:lnTo>
                  <a:pt x="4109082" y="2463019"/>
                </a:lnTo>
                <a:lnTo>
                  <a:pt x="4109081" y="2463018"/>
                </a:lnTo>
                <a:lnTo>
                  <a:pt x="4109082" y="2463018"/>
                </a:lnTo>
                <a:cubicBezTo>
                  <a:pt x="4108200" y="2444777"/>
                  <a:pt x="4102057" y="2426822"/>
                  <a:pt x="4086149" y="2409485"/>
                </a:cubicBezTo>
                <a:cubicBezTo>
                  <a:pt x="4068622" y="2390434"/>
                  <a:pt x="4057382" y="2364715"/>
                  <a:pt x="4061764" y="2334044"/>
                </a:cubicBezTo>
                <a:cubicBezTo>
                  <a:pt x="4067288" y="2295753"/>
                  <a:pt x="4053382" y="2260890"/>
                  <a:pt x="4032807" y="2228314"/>
                </a:cubicBezTo>
                <a:cubicBezTo>
                  <a:pt x="4025377" y="2216692"/>
                  <a:pt x="4021187" y="2202404"/>
                  <a:pt x="4017567" y="2188879"/>
                </a:cubicBezTo>
                <a:cubicBezTo>
                  <a:pt x="4009184" y="2157636"/>
                  <a:pt x="4001754" y="2126201"/>
                  <a:pt x="3994896" y="2094578"/>
                </a:cubicBezTo>
                <a:cubicBezTo>
                  <a:pt x="3989182" y="2068669"/>
                  <a:pt x="3984990" y="2042570"/>
                  <a:pt x="3980037" y="2016469"/>
                </a:cubicBezTo>
                <a:cubicBezTo>
                  <a:pt x="3974703" y="1987894"/>
                  <a:pt x="3962319" y="1965224"/>
                  <a:pt x="3933554" y="1953413"/>
                </a:cubicBezTo>
                <a:cubicBezTo>
                  <a:pt x="3924410" y="1949603"/>
                  <a:pt x="3917169" y="1940459"/>
                  <a:pt x="3909549" y="1933219"/>
                </a:cubicBezTo>
                <a:cubicBezTo>
                  <a:pt x="3904025" y="1928076"/>
                  <a:pt x="3899833" y="1921216"/>
                  <a:pt x="3894119" y="1916454"/>
                </a:cubicBezTo>
                <a:cubicBezTo>
                  <a:pt x="3864018" y="1891497"/>
                  <a:pt x="3833729" y="1866922"/>
                  <a:pt x="3803628" y="1842158"/>
                </a:cubicBezTo>
                <a:cubicBezTo>
                  <a:pt x="3800770" y="1839679"/>
                  <a:pt x="3797341" y="1837013"/>
                  <a:pt x="3796007" y="1833775"/>
                </a:cubicBezTo>
                <a:cubicBezTo>
                  <a:pt x="3782101" y="1800246"/>
                  <a:pt x="3768958" y="1766335"/>
                  <a:pt x="3754286" y="1733188"/>
                </a:cubicBezTo>
                <a:cubicBezTo>
                  <a:pt x="3748572" y="1720423"/>
                  <a:pt x="3741524" y="1707279"/>
                  <a:pt x="3731618" y="1697753"/>
                </a:cubicBezTo>
                <a:cubicBezTo>
                  <a:pt x="3709138" y="1676036"/>
                  <a:pt x="3684752" y="1656223"/>
                  <a:pt x="3675036" y="1624980"/>
                </a:cubicBezTo>
                <a:cubicBezTo>
                  <a:pt x="3672180" y="1615836"/>
                  <a:pt x="3670655" y="1604978"/>
                  <a:pt x="3673132" y="1596213"/>
                </a:cubicBezTo>
                <a:close/>
                <a:moveTo>
                  <a:pt x="3719830" y="1459073"/>
                </a:moveTo>
                <a:lnTo>
                  <a:pt x="3719829" y="1459074"/>
                </a:lnTo>
                <a:lnTo>
                  <a:pt x="3710612" y="1481572"/>
                </a:lnTo>
                <a:close/>
                <a:moveTo>
                  <a:pt x="3739023" y="1268758"/>
                </a:moveTo>
                <a:cubicBezTo>
                  <a:pt x="3739475" y="1275402"/>
                  <a:pt x="3741047" y="1281689"/>
                  <a:pt x="3744190" y="1286070"/>
                </a:cubicBezTo>
                <a:cubicBezTo>
                  <a:pt x="3758763" y="1306930"/>
                  <a:pt x="3765003" y="1328553"/>
                  <a:pt x="3766527" y="1350628"/>
                </a:cubicBezTo>
                <a:lnTo>
                  <a:pt x="3760933" y="1413840"/>
                </a:lnTo>
                <a:lnTo>
                  <a:pt x="3766528" y="1350627"/>
                </a:lnTo>
                <a:cubicBezTo>
                  <a:pt x="3765003" y="1328552"/>
                  <a:pt x="3758764" y="1306930"/>
                  <a:pt x="3744190" y="1286069"/>
                </a:cubicBezTo>
                <a:close/>
                <a:moveTo>
                  <a:pt x="3680752" y="773035"/>
                </a:moveTo>
                <a:lnTo>
                  <a:pt x="3680752" y="773036"/>
                </a:lnTo>
                <a:cubicBezTo>
                  <a:pt x="3683038" y="800277"/>
                  <a:pt x="3686276" y="827330"/>
                  <a:pt x="3688752" y="854380"/>
                </a:cubicBezTo>
                <a:cubicBezTo>
                  <a:pt x="3691038" y="878957"/>
                  <a:pt x="3691800" y="903723"/>
                  <a:pt x="3719805" y="915344"/>
                </a:cubicBezTo>
                <a:cubicBezTo>
                  <a:pt x="3724187" y="917060"/>
                  <a:pt x="3727425" y="922774"/>
                  <a:pt x="3730283" y="927156"/>
                </a:cubicBezTo>
                <a:cubicBezTo>
                  <a:pt x="3774291" y="994786"/>
                  <a:pt x="3773147" y="1030981"/>
                  <a:pt x="3726663" y="1097088"/>
                </a:cubicBezTo>
                <a:cubicBezTo>
                  <a:pt x="3721901" y="1103946"/>
                  <a:pt x="3718471" y="1118614"/>
                  <a:pt x="3722281" y="1123186"/>
                </a:cubicBezTo>
                <a:cubicBezTo>
                  <a:pt x="3738093" y="1142618"/>
                  <a:pt x="3745142" y="1162954"/>
                  <a:pt x="3747000" y="1184029"/>
                </a:cubicBezTo>
                <a:cubicBezTo>
                  <a:pt x="3745142" y="1162954"/>
                  <a:pt x="3738094" y="1142617"/>
                  <a:pt x="3722282" y="1123185"/>
                </a:cubicBezTo>
                <a:cubicBezTo>
                  <a:pt x="3718472" y="1118613"/>
                  <a:pt x="3721902" y="1103945"/>
                  <a:pt x="3726664" y="1097087"/>
                </a:cubicBezTo>
                <a:cubicBezTo>
                  <a:pt x="3773148" y="1030980"/>
                  <a:pt x="3774292" y="994785"/>
                  <a:pt x="3730284" y="927155"/>
                </a:cubicBezTo>
                <a:cubicBezTo>
                  <a:pt x="3727426" y="922773"/>
                  <a:pt x="3724188" y="917059"/>
                  <a:pt x="3719806" y="915343"/>
                </a:cubicBezTo>
                <a:cubicBezTo>
                  <a:pt x="3691800" y="903722"/>
                  <a:pt x="3691038" y="878956"/>
                  <a:pt x="3688752" y="854379"/>
                </a:cubicBezTo>
                <a:close/>
                <a:moveTo>
                  <a:pt x="3736153" y="517851"/>
                </a:moveTo>
                <a:lnTo>
                  <a:pt x="3727235" y="556048"/>
                </a:lnTo>
                <a:cubicBezTo>
                  <a:pt x="3725139" y="564049"/>
                  <a:pt x="3719615" y="572623"/>
                  <a:pt x="3720757" y="580051"/>
                </a:cubicBezTo>
                <a:cubicBezTo>
                  <a:pt x="3724091" y="601579"/>
                  <a:pt x="3721662" y="622201"/>
                  <a:pt x="3717376" y="642538"/>
                </a:cubicBezTo>
                <a:lnTo>
                  <a:pt x="3704853" y="694928"/>
                </a:lnTo>
                <a:lnTo>
                  <a:pt x="3717377" y="642537"/>
                </a:lnTo>
                <a:cubicBezTo>
                  <a:pt x="3721663" y="622201"/>
                  <a:pt x="3724092" y="601578"/>
                  <a:pt x="3720758" y="580050"/>
                </a:cubicBezTo>
                <a:cubicBezTo>
                  <a:pt x="3719616" y="572622"/>
                  <a:pt x="3725140" y="564048"/>
                  <a:pt x="3727236" y="556047"/>
                </a:cubicBezTo>
                <a:close/>
                <a:moveTo>
                  <a:pt x="3749448" y="298169"/>
                </a:moveTo>
                <a:lnTo>
                  <a:pt x="3734666" y="313533"/>
                </a:lnTo>
                <a:lnTo>
                  <a:pt x="3734666" y="313533"/>
                </a:lnTo>
                <a:lnTo>
                  <a:pt x="3734665" y="313534"/>
                </a:lnTo>
                <a:cubicBezTo>
                  <a:pt x="3730473" y="316390"/>
                  <a:pt x="3732759" y="330299"/>
                  <a:pt x="3734093" y="338871"/>
                </a:cubicBezTo>
                <a:lnTo>
                  <a:pt x="3734100" y="338903"/>
                </a:lnTo>
                <a:lnTo>
                  <a:pt x="3744000" y="395640"/>
                </a:lnTo>
                <a:lnTo>
                  <a:pt x="3740190" y="367328"/>
                </a:lnTo>
                <a:lnTo>
                  <a:pt x="3734100" y="338903"/>
                </a:lnTo>
                <a:lnTo>
                  <a:pt x="3734094" y="338870"/>
                </a:lnTo>
                <a:cubicBezTo>
                  <a:pt x="3733427" y="334584"/>
                  <a:pt x="3732522" y="328964"/>
                  <a:pt x="3732308" y="324058"/>
                </a:cubicBezTo>
                <a:lnTo>
                  <a:pt x="3734666" y="313533"/>
                </a:lnTo>
                <a:close/>
                <a:moveTo>
                  <a:pt x="3756993" y="281568"/>
                </a:moveTo>
                <a:lnTo>
                  <a:pt x="3752098" y="295415"/>
                </a:lnTo>
                <a:lnTo>
                  <a:pt x="3752099" y="295415"/>
                </a:lnTo>
                <a:close/>
                <a:moveTo>
                  <a:pt x="3743673" y="24486"/>
                </a:moveTo>
                <a:lnTo>
                  <a:pt x="3741410" y="74129"/>
                </a:lnTo>
                <a:cubicBezTo>
                  <a:pt x="3742333" y="91492"/>
                  <a:pt x="3744643" y="108703"/>
                  <a:pt x="3747334" y="125861"/>
                </a:cubicBezTo>
                <a:lnTo>
                  <a:pt x="3751729" y="153388"/>
                </a:lnTo>
                <a:lnTo>
                  <a:pt x="3760002" y="228944"/>
                </a:lnTo>
                <a:lnTo>
                  <a:pt x="3755543" y="177271"/>
                </a:lnTo>
                <a:lnTo>
                  <a:pt x="3751729" y="153388"/>
                </a:lnTo>
                <a:lnTo>
                  <a:pt x="3751530" y="151569"/>
                </a:lnTo>
                <a:cubicBezTo>
                  <a:pt x="3747300" y="125876"/>
                  <a:pt x="3742795" y="100174"/>
                  <a:pt x="3741411" y="74129"/>
                </a:cubicBezTo>
                <a:close/>
                <a:moveTo>
                  <a:pt x="3741092" y="0"/>
                </a:moveTo>
                <a:lnTo>
                  <a:pt x="4205201" y="0"/>
                </a:lnTo>
                <a:lnTo>
                  <a:pt x="4204073" y="2817"/>
                </a:lnTo>
                <a:cubicBezTo>
                  <a:pt x="4195691" y="21486"/>
                  <a:pt x="4193023" y="43012"/>
                  <a:pt x="4189974" y="63587"/>
                </a:cubicBezTo>
                <a:cubicBezTo>
                  <a:pt x="4184450" y="101308"/>
                  <a:pt x="4181020" y="139219"/>
                  <a:pt x="4176068" y="176939"/>
                </a:cubicBezTo>
                <a:cubicBezTo>
                  <a:pt x="4174924" y="184941"/>
                  <a:pt x="4172830" y="194085"/>
                  <a:pt x="4168066" y="200182"/>
                </a:cubicBezTo>
                <a:cubicBezTo>
                  <a:pt x="4136061" y="241901"/>
                  <a:pt x="4127108" y="292579"/>
                  <a:pt x="4130154" y="340774"/>
                </a:cubicBezTo>
                <a:cubicBezTo>
                  <a:pt x="4132443" y="378686"/>
                  <a:pt x="4134157" y="415835"/>
                  <a:pt x="4130919" y="453364"/>
                </a:cubicBezTo>
                <a:cubicBezTo>
                  <a:pt x="4130727" y="456222"/>
                  <a:pt x="4131109" y="460032"/>
                  <a:pt x="4132633" y="462126"/>
                </a:cubicBezTo>
                <a:cubicBezTo>
                  <a:pt x="4142729" y="475081"/>
                  <a:pt x="4143491" y="488607"/>
                  <a:pt x="4145205" y="505182"/>
                </a:cubicBezTo>
                <a:cubicBezTo>
                  <a:pt x="4147683" y="528615"/>
                  <a:pt x="4145967" y="550141"/>
                  <a:pt x="4141777" y="571860"/>
                </a:cubicBezTo>
                <a:cubicBezTo>
                  <a:pt x="4138729" y="587672"/>
                  <a:pt x="4132443" y="603673"/>
                  <a:pt x="4124440" y="617772"/>
                </a:cubicBezTo>
                <a:cubicBezTo>
                  <a:pt x="4113200" y="637392"/>
                  <a:pt x="4108820" y="656255"/>
                  <a:pt x="4123678" y="674923"/>
                </a:cubicBezTo>
                <a:cubicBezTo>
                  <a:pt x="4139491" y="695116"/>
                  <a:pt x="4133967" y="717977"/>
                  <a:pt x="4134537" y="740268"/>
                </a:cubicBezTo>
                <a:cubicBezTo>
                  <a:pt x="4134729" y="749982"/>
                  <a:pt x="4134347" y="760270"/>
                  <a:pt x="4136823" y="769605"/>
                </a:cubicBezTo>
                <a:cubicBezTo>
                  <a:pt x="4143873" y="796655"/>
                  <a:pt x="4154541" y="822756"/>
                  <a:pt x="4159303" y="850189"/>
                </a:cubicBezTo>
                <a:cubicBezTo>
                  <a:pt x="4161970" y="865430"/>
                  <a:pt x="4157207" y="882384"/>
                  <a:pt x="4153779" y="898198"/>
                </a:cubicBezTo>
                <a:cubicBezTo>
                  <a:pt x="4150159" y="914200"/>
                  <a:pt x="4144635" y="930011"/>
                  <a:pt x="4138919" y="945444"/>
                </a:cubicBezTo>
                <a:cubicBezTo>
                  <a:pt x="4135109" y="955920"/>
                  <a:pt x="4131489" y="967350"/>
                  <a:pt x="4124630" y="975733"/>
                </a:cubicBezTo>
                <a:cubicBezTo>
                  <a:pt x="4109010" y="994785"/>
                  <a:pt x="4106342" y="1014406"/>
                  <a:pt x="4114534" y="1036887"/>
                </a:cubicBezTo>
                <a:cubicBezTo>
                  <a:pt x="4115868" y="1040315"/>
                  <a:pt x="4115868" y="1044315"/>
                  <a:pt x="4116058" y="1048125"/>
                </a:cubicBezTo>
                <a:cubicBezTo>
                  <a:pt x="4120058" y="1109091"/>
                  <a:pt x="4122536" y="1170051"/>
                  <a:pt x="4128632" y="1230633"/>
                </a:cubicBezTo>
                <a:cubicBezTo>
                  <a:pt x="4131109" y="1255206"/>
                  <a:pt x="4141967" y="1278829"/>
                  <a:pt x="4148825" y="1303024"/>
                </a:cubicBezTo>
                <a:cubicBezTo>
                  <a:pt x="4150159" y="1307978"/>
                  <a:pt x="4152255" y="1313504"/>
                  <a:pt x="4151301" y="1318456"/>
                </a:cubicBezTo>
                <a:cubicBezTo>
                  <a:pt x="4141777" y="1372368"/>
                  <a:pt x="4155683" y="1422854"/>
                  <a:pt x="4173972" y="1472575"/>
                </a:cubicBezTo>
                <a:cubicBezTo>
                  <a:pt x="4175878" y="1477717"/>
                  <a:pt x="4175306" y="1484004"/>
                  <a:pt x="4174924" y="1489720"/>
                </a:cubicBezTo>
                <a:cubicBezTo>
                  <a:pt x="4173592" y="1505724"/>
                  <a:pt x="4166924" y="1523059"/>
                  <a:pt x="4170924" y="1537537"/>
                </a:cubicBezTo>
                <a:cubicBezTo>
                  <a:pt x="4181974" y="1576019"/>
                  <a:pt x="4195309" y="1614120"/>
                  <a:pt x="4212073" y="1650317"/>
                </a:cubicBezTo>
                <a:cubicBezTo>
                  <a:pt x="4229028" y="1687086"/>
                  <a:pt x="4243316" y="1721185"/>
                  <a:pt x="4226173" y="1763287"/>
                </a:cubicBezTo>
                <a:cubicBezTo>
                  <a:pt x="4218932" y="1781194"/>
                  <a:pt x="4224076" y="1804816"/>
                  <a:pt x="4225981" y="1825393"/>
                </a:cubicBezTo>
                <a:cubicBezTo>
                  <a:pt x="4227504" y="1840441"/>
                  <a:pt x="4236078" y="1854920"/>
                  <a:pt x="4236078" y="1869780"/>
                </a:cubicBezTo>
                <a:cubicBezTo>
                  <a:pt x="4236078" y="1909408"/>
                  <a:pt x="4246174" y="1944649"/>
                  <a:pt x="4266749" y="1978940"/>
                </a:cubicBezTo>
                <a:cubicBezTo>
                  <a:pt x="4274749" y="1992279"/>
                  <a:pt x="4269416" y="2013043"/>
                  <a:pt x="4271512" y="2030378"/>
                </a:cubicBezTo>
                <a:cubicBezTo>
                  <a:pt x="4273987" y="2048668"/>
                  <a:pt x="4276274" y="2067525"/>
                  <a:pt x="4281800" y="2085054"/>
                </a:cubicBezTo>
                <a:cubicBezTo>
                  <a:pt x="4296278" y="2130393"/>
                  <a:pt x="4312661" y="2175163"/>
                  <a:pt x="4327901" y="2220312"/>
                </a:cubicBezTo>
                <a:cubicBezTo>
                  <a:pt x="4340476" y="2257459"/>
                  <a:pt x="4330569" y="2294039"/>
                  <a:pt x="4325236" y="2330806"/>
                </a:cubicBezTo>
                <a:cubicBezTo>
                  <a:pt x="4321805" y="2353859"/>
                  <a:pt x="4313613" y="2375383"/>
                  <a:pt x="4325807" y="2401292"/>
                </a:cubicBezTo>
                <a:cubicBezTo>
                  <a:pt x="4337427" y="2426059"/>
                  <a:pt x="4334759" y="2457492"/>
                  <a:pt x="4341047" y="2485307"/>
                </a:cubicBezTo>
                <a:cubicBezTo>
                  <a:pt x="4346380" y="2508742"/>
                  <a:pt x="4354954" y="2531409"/>
                  <a:pt x="4363336" y="2554079"/>
                </a:cubicBezTo>
                <a:cubicBezTo>
                  <a:pt x="4374768" y="2584942"/>
                  <a:pt x="4386767" y="2615421"/>
                  <a:pt x="4381054" y="2649143"/>
                </a:cubicBezTo>
                <a:cubicBezTo>
                  <a:pt x="4374575" y="2687436"/>
                  <a:pt x="4398960" y="2713723"/>
                  <a:pt x="4415154" y="2743826"/>
                </a:cubicBezTo>
                <a:cubicBezTo>
                  <a:pt x="4426202" y="2764590"/>
                  <a:pt x="4434395" y="2787259"/>
                  <a:pt x="4441254" y="2809930"/>
                </a:cubicBezTo>
                <a:cubicBezTo>
                  <a:pt x="4450207" y="2840219"/>
                  <a:pt x="4455542" y="2871462"/>
                  <a:pt x="4464304" y="2901943"/>
                </a:cubicBezTo>
                <a:cubicBezTo>
                  <a:pt x="4477448" y="2948047"/>
                  <a:pt x="4487736" y="2994722"/>
                  <a:pt x="4480497" y="3042728"/>
                </a:cubicBezTo>
                <a:cubicBezTo>
                  <a:pt x="4477259" y="3064827"/>
                  <a:pt x="4477448" y="3085403"/>
                  <a:pt x="4482212" y="3107500"/>
                </a:cubicBezTo>
                <a:cubicBezTo>
                  <a:pt x="4490023" y="3143695"/>
                  <a:pt x="4490976" y="3180844"/>
                  <a:pt x="4520122" y="3209993"/>
                </a:cubicBezTo>
                <a:cubicBezTo>
                  <a:pt x="4530410" y="3220280"/>
                  <a:pt x="4533076" y="3238758"/>
                  <a:pt x="4538410" y="3253809"/>
                </a:cubicBezTo>
                <a:cubicBezTo>
                  <a:pt x="4544699" y="3271145"/>
                  <a:pt x="4541459" y="3283908"/>
                  <a:pt x="4523170" y="3293244"/>
                </a:cubicBezTo>
                <a:cubicBezTo>
                  <a:pt x="4514979" y="3297434"/>
                  <a:pt x="4506978" y="3309437"/>
                  <a:pt x="4505643" y="3318771"/>
                </a:cubicBezTo>
                <a:cubicBezTo>
                  <a:pt x="4501643" y="3346776"/>
                  <a:pt x="4507549" y="3372495"/>
                  <a:pt x="4520504" y="3399546"/>
                </a:cubicBezTo>
                <a:cubicBezTo>
                  <a:pt x="4532697" y="3424883"/>
                  <a:pt x="4531362" y="3456508"/>
                  <a:pt x="4536124" y="3485275"/>
                </a:cubicBezTo>
                <a:cubicBezTo>
                  <a:pt x="4539554" y="3505657"/>
                  <a:pt x="4546602" y="3526042"/>
                  <a:pt x="4546602" y="3546617"/>
                </a:cubicBezTo>
                <a:cubicBezTo>
                  <a:pt x="4546602" y="3572146"/>
                  <a:pt x="4540506" y="3597482"/>
                  <a:pt x="4538221" y="3623201"/>
                </a:cubicBezTo>
                <a:cubicBezTo>
                  <a:pt x="4536316" y="3643204"/>
                  <a:pt x="4537079" y="3663589"/>
                  <a:pt x="4534792" y="3683591"/>
                </a:cubicBezTo>
                <a:cubicBezTo>
                  <a:pt x="4533076" y="3699976"/>
                  <a:pt x="4528696" y="3716168"/>
                  <a:pt x="4525077" y="3732361"/>
                </a:cubicBezTo>
                <a:cubicBezTo>
                  <a:pt x="4523742" y="3738267"/>
                  <a:pt x="4518597" y="3744173"/>
                  <a:pt x="4519359" y="3749506"/>
                </a:cubicBezTo>
                <a:cubicBezTo>
                  <a:pt x="4527552" y="3802467"/>
                  <a:pt x="4490976" y="3840569"/>
                  <a:pt x="4474782" y="3885338"/>
                </a:cubicBezTo>
                <a:cubicBezTo>
                  <a:pt x="4457636" y="3932394"/>
                  <a:pt x="4431347" y="3977925"/>
                  <a:pt x="4439157" y="4030503"/>
                </a:cubicBezTo>
                <a:cubicBezTo>
                  <a:pt x="4443919" y="4062318"/>
                  <a:pt x="4454971" y="4092989"/>
                  <a:pt x="4461639" y="4124614"/>
                </a:cubicBezTo>
                <a:cubicBezTo>
                  <a:pt x="4463924" y="4135854"/>
                  <a:pt x="4463542" y="4148427"/>
                  <a:pt x="4461256" y="4159667"/>
                </a:cubicBezTo>
                <a:cubicBezTo>
                  <a:pt x="4450777" y="4213961"/>
                  <a:pt x="4449253" y="4267493"/>
                  <a:pt x="4466400" y="4320837"/>
                </a:cubicBezTo>
                <a:cubicBezTo>
                  <a:pt x="4469259" y="4329979"/>
                  <a:pt x="4471924" y="4339695"/>
                  <a:pt x="4471924" y="4349222"/>
                </a:cubicBezTo>
                <a:cubicBezTo>
                  <a:pt x="4471924" y="4401419"/>
                  <a:pt x="4467924" y="4452665"/>
                  <a:pt x="4449253" y="4502579"/>
                </a:cubicBezTo>
                <a:cubicBezTo>
                  <a:pt x="4442967" y="4519343"/>
                  <a:pt x="4446967" y="4539728"/>
                  <a:pt x="4445443" y="4558207"/>
                </a:cubicBezTo>
                <a:cubicBezTo>
                  <a:pt x="4444111" y="4575351"/>
                  <a:pt x="4443539" y="4592878"/>
                  <a:pt x="4439157" y="4609452"/>
                </a:cubicBezTo>
                <a:cubicBezTo>
                  <a:pt x="4432681" y="4633647"/>
                  <a:pt x="4431919" y="4656126"/>
                  <a:pt x="4437633" y="4681083"/>
                </a:cubicBezTo>
                <a:cubicBezTo>
                  <a:pt x="4442967" y="4704895"/>
                  <a:pt x="4440301" y="4730614"/>
                  <a:pt x="4440491" y="4755381"/>
                </a:cubicBezTo>
                <a:cubicBezTo>
                  <a:pt x="4440681" y="4783004"/>
                  <a:pt x="4440871" y="4810627"/>
                  <a:pt x="4439919" y="4838250"/>
                </a:cubicBezTo>
                <a:cubicBezTo>
                  <a:pt x="4439539" y="4849300"/>
                  <a:pt x="4431919" y="4861873"/>
                  <a:pt x="4434967" y="4871019"/>
                </a:cubicBezTo>
                <a:cubicBezTo>
                  <a:pt x="4445254" y="4900546"/>
                  <a:pt x="4432872" y="4930075"/>
                  <a:pt x="4438395" y="4959602"/>
                </a:cubicBezTo>
                <a:cubicBezTo>
                  <a:pt x="4441254" y="4974082"/>
                  <a:pt x="4433444" y="4990465"/>
                  <a:pt x="4432681" y="5006086"/>
                </a:cubicBezTo>
                <a:cubicBezTo>
                  <a:pt x="4431347" y="5031614"/>
                  <a:pt x="4431919" y="5057141"/>
                  <a:pt x="4431537" y="5082670"/>
                </a:cubicBezTo>
                <a:cubicBezTo>
                  <a:pt x="4431347" y="5091052"/>
                  <a:pt x="4430585" y="5099245"/>
                  <a:pt x="4430202" y="5107627"/>
                </a:cubicBezTo>
                <a:cubicBezTo>
                  <a:pt x="4429823" y="5115057"/>
                  <a:pt x="4428108" y="5122867"/>
                  <a:pt x="4429440" y="5129916"/>
                </a:cubicBezTo>
                <a:cubicBezTo>
                  <a:pt x="4434205" y="5155445"/>
                  <a:pt x="4442016" y="5180591"/>
                  <a:pt x="4445063" y="5206308"/>
                </a:cubicBezTo>
                <a:cubicBezTo>
                  <a:pt x="4447729" y="5228597"/>
                  <a:pt x="4444111" y="5251650"/>
                  <a:pt x="4446015" y="5274129"/>
                </a:cubicBezTo>
                <a:cubicBezTo>
                  <a:pt x="4449253" y="5313754"/>
                  <a:pt x="4454971" y="5353379"/>
                  <a:pt x="4458589" y="5393005"/>
                </a:cubicBezTo>
                <a:cubicBezTo>
                  <a:pt x="4459351" y="5401579"/>
                  <a:pt x="4454587" y="5410531"/>
                  <a:pt x="4454207" y="5419295"/>
                </a:cubicBezTo>
                <a:cubicBezTo>
                  <a:pt x="4453255" y="5446728"/>
                  <a:pt x="4453063" y="5474161"/>
                  <a:pt x="4452493" y="5501594"/>
                </a:cubicBezTo>
                <a:cubicBezTo>
                  <a:pt x="4452301" y="5517215"/>
                  <a:pt x="4452873" y="5533027"/>
                  <a:pt x="4451160" y="5548460"/>
                </a:cubicBezTo>
                <a:cubicBezTo>
                  <a:pt x="4448873" y="5568842"/>
                  <a:pt x="4445443" y="5587321"/>
                  <a:pt x="4460304" y="5606372"/>
                </a:cubicBezTo>
                <a:cubicBezTo>
                  <a:pt x="4483354" y="5635711"/>
                  <a:pt x="4474400" y="5673050"/>
                  <a:pt x="4479734" y="5706959"/>
                </a:cubicBezTo>
                <a:cubicBezTo>
                  <a:pt x="4481069" y="5715723"/>
                  <a:pt x="4481259" y="5724678"/>
                  <a:pt x="4482782" y="5733440"/>
                </a:cubicBezTo>
                <a:cubicBezTo>
                  <a:pt x="4485641" y="5749634"/>
                  <a:pt x="4488879" y="5765635"/>
                  <a:pt x="4492119" y="5781830"/>
                </a:cubicBezTo>
                <a:cubicBezTo>
                  <a:pt x="4492690" y="5784686"/>
                  <a:pt x="4492881" y="5787924"/>
                  <a:pt x="4493834" y="5790592"/>
                </a:cubicBezTo>
                <a:cubicBezTo>
                  <a:pt x="4501833" y="5815169"/>
                  <a:pt x="4510977" y="5839361"/>
                  <a:pt x="4517455" y="5864318"/>
                </a:cubicBezTo>
                <a:cubicBezTo>
                  <a:pt x="4520695" y="5876511"/>
                  <a:pt x="4521076" y="5890037"/>
                  <a:pt x="4519359" y="5902610"/>
                </a:cubicBezTo>
                <a:cubicBezTo>
                  <a:pt x="4514407" y="5939377"/>
                  <a:pt x="4512311" y="5975764"/>
                  <a:pt x="4519551" y="6012723"/>
                </a:cubicBezTo>
                <a:cubicBezTo>
                  <a:pt x="4522408" y="6027392"/>
                  <a:pt x="4517645" y="6043776"/>
                  <a:pt x="4515931" y="6059397"/>
                </a:cubicBezTo>
                <a:cubicBezTo>
                  <a:pt x="4511360" y="6096736"/>
                  <a:pt x="4506405" y="6134075"/>
                  <a:pt x="4502025" y="6171605"/>
                </a:cubicBezTo>
                <a:cubicBezTo>
                  <a:pt x="4499358" y="6195037"/>
                  <a:pt x="4497833" y="6218660"/>
                  <a:pt x="4495167" y="6242093"/>
                </a:cubicBezTo>
                <a:cubicBezTo>
                  <a:pt x="4491927" y="6269144"/>
                  <a:pt x="4486975" y="6296005"/>
                  <a:pt x="4484306" y="6323058"/>
                </a:cubicBezTo>
                <a:cubicBezTo>
                  <a:pt x="4481259" y="6353919"/>
                  <a:pt x="4480688" y="6384972"/>
                  <a:pt x="4477448" y="6415833"/>
                </a:cubicBezTo>
                <a:cubicBezTo>
                  <a:pt x="4471162" y="6472225"/>
                  <a:pt x="4463733" y="6528424"/>
                  <a:pt x="4456683" y="6584812"/>
                </a:cubicBezTo>
                <a:cubicBezTo>
                  <a:pt x="4449825" y="6639488"/>
                  <a:pt x="4443729" y="6694164"/>
                  <a:pt x="4435157" y="6748458"/>
                </a:cubicBezTo>
                <a:cubicBezTo>
                  <a:pt x="4431537" y="6771319"/>
                  <a:pt x="4421630" y="6793035"/>
                  <a:pt x="4416106" y="6815516"/>
                </a:cubicBezTo>
                <a:lnTo>
                  <a:pt x="4406407" y="6858000"/>
                </a:lnTo>
                <a:lnTo>
                  <a:pt x="4234154" y="6858000"/>
                </a:lnTo>
                <a:lnTo>
                  <a:pt x="0" y="6858000"/>
                </a:lnTo>
                <a:lnTo>
                  <a:pt x="0" y="2"/>
                </a:lnTo>
                <a:lnTo>
                  <a:pt x="3741092" y="1"/>
                </a:lnTo>
                <a:lnTo>
                  <a:pt x="3743810" y="21486"/>
                </a:lnTo>
                <a:close/>
              </a:path>
            </a:pathLst>
          </a:custGeom>
          <a:effectLst/>
        </p:spPr>
      </p:pic>
      <p:sp>
        <p:nvSpPr>
          <p:cNvPr id="2" name="TextBox 1">
            <a:extLst>
              <a:ext uri="{FF2B5EF4-FFF2-40B4-BE49-F238E27FC236}">
                <a16:creationId xmlns:a16="http://schemas.microsoft.com/office/drawing/2014/main" id="{7A47B7AB-D173-9DEB-63FC-2836C51D7D4D}"/>
              </a:ext>
            </a:extLst>
          </p:cNvPr>
          <p:cNvSpPr txBox="1"/>
          <p:nvPr/>
        </p:nvSpPr>
        <p:spPr>
          <a:xfrm>
            <a:off x="5029201" y="1652880"/>
            <a:ext cx="6140449" cy="268200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nSpc>
                <a:spcPct val="90000"/>
              </a:lnSpc>
              <a:spcAft>
                <a:spcPts val="600"/>
              </a:spcAft>
            </a:pPr>
            <a:r>
              <a:rPr lang="en-US" dirty="0">
                <a:solidFill>
                  <a:schemeClr val="bg1">
                    <a:alpha val="80000"/>
                  </a:schemeClr>
                </a:solidFill>
                <a:latin typeface="Arial"/>
                <a:cs typeface="Arial"/>
              </a:rPr>
              <a:t>Listen, </a:t>
            </a:r>
            <a:r>
              <a:rPr lang="en-US" sz="2000" b="1" i="1" dirty="0">
                <a:solidFill>
                  <a:srgbClr val="C44D4D">
                    <a:alpha val="80000"/>
                  </a:srgbClr>
                </a:solidFill>
                <a:latin typeface="Arial"/>
                <a:cs typeface="Arial"/>
              </a:rPr>
              <a:t>really listen</a:t>
            </a:r>
            <a:r>
              <a:rPr lang="en-US" sz="2000" b="1" i="1" dirty="0">
                <a:solidFill>
                  <a:schemeClr val="bg1">
                    <a:alpha val="80000"/>
                  </a:schemeClr>
                </a:solidFill>
                <a:latin typeface="Arial"/>
                <a:cs typeface="Arial"/>
              </a:rPr>
              <a:t>,</a:t>
            </a:r>
            <a:r>
              <a:rPr lang="en-US" b="1" dirty="0">
                <a:solidFill>
                  <a:schemeClr val="bg1">
                    <a:alpha val="80000"/>
                  </a:schemeClr>
                </a:solidFill>
                <a:latin typeface="Arial"/>
                <a:cs typeface="Arial"/>
              </a:rPr>
              <a:t> </a:t>
            </a:r>
            <a:r>
              <a:rPr lang="en-US" dirty="0">
                <a:solidFill>
                  <a:schemeClr val="bg1">
                    <a:alpha val="80000"/>
                  </a:schemeClr>
                </a:solidFill>
                <a:latin typeface="Arial"/>
                <a:cs typeface="Arial"/>
              </a:rPr>
              <a:t>don't wait to talk or just sit there to formulate a reply...</a:t>
            </a:r>
            <a:endParaRPr lang="en-US">
              <a:solidFill>
                <a:schemeClr val="bg1">
                  <a:alpha val="80000"/>
                </a:schemeClr>
              </a:solidFill>
            </a:endParaRPr>
          </a:p>
          <a:p>
            <a:pPr indent="-228600">
              <a:lnSpc>
                <a:spcPct val="90000"/>
              </a:lnSpc>
              <a:spcAft>
                <a:spcPts val="600"/>
              </a:spcAft>
              <a:buFont typeface="Arial" panose="020B0604020202020204" pitchFamily="34" charset="0"/>
              <a:buChar char="•"/>
            </a:pPr>
            <a:endParaRPr lang="en-US">
              <a:solidFill>
                <a:schemeClr val="bg1">
                  <a:alpha val="80000"/>
                </a:schemeClr>
              </a:solidFill>
              <a:latin typeface="Arial"/>
              <a:cs typeface="Arial"/>
            </a:endParaRPr>
          </a:p>
          <a:p>
            <a:pPr indent="-228600">
              <a:lnSpc>
                <a:spcPct val="90000"/>
              </a:lnSpc>
              <a:spcAft>
                <a:spcPts val="600"/>
              </a:spcAft>
              <a:buFont typeface="Arial" panose="020B0604020202020204" pitchFamily="34" charset="0"/>
              <a:buChar char="•"/>
            </a:pPr>
            <a:endParaRPr lang="en-US">
              <a:solidFill>
                <a:schemeClr val="bg1">
                  <a:alpha val="80000"/>
                </a:schemeClr>
              </a:solidFill>
              <a:latin typeface="Arial"/>
              <a:cs typeface="Arial"/>
            </a:endParaRPr>
          </a:p>
          <a:p>
            <a:pPr>
              <a:lnSpc>
                <a:spcPct val="90000"/>
              </a:lnSpc>
              <a:spcAft>
                <a:spcPts val="600"/>
              </a:spcAft>
            </a:pPr>
            <a:r>
              <a:rPr lang="en-US" b="1" u="sng" dirty="0">
                <a:solidFill>
                  <a:schemeClr val="bg1">
                    <a:alpha val="80000"/>
                  </a:schemeClr>
                </a:solidFill>
                <a:latin typeface="Arial"/>
                <a:cs typeface="Arial"/>
              </a:rPr>
              <a:t>Take detailed and organized notes</a:t>
            </a:r>
            <a:r>
              <a:rPr lang="en-US" dirty="0">
                <a:solidFill>
                  <a:schemeClr val="bg1">
                    <a:alpha val="80000"/>
                  </a:schemeClr>
                </a:solidFill>
                <a:latin typeface="Arial"/>
                <a:cs typeface="Arial"/>
              </a:rPr>
              <a:t> on what you hear.....</a:t>
            </a:r>
          </a:p>
          <a:p>
            <a:pPr indent="-228600">
              <a:lnSpc>
                <a:spcPct val="90000"/>
              </a:lnSpc>
              <a:spcAft>
                <a:spcPts val="600"/>
              </a:spcAft>
              <a:buFont typeface="Arial" panose="020B0604020202020204" pitchFamily="34" charset="0"/>
              <a:buChar char="•"/>
            </a:pPr>
            <a:endParaRPr lang="en-US">
              <a:solidFill>
                <a:schemeClr val="bg1">
                  <a:alpha val="80000"/>
                </a:schemeClr>
              </a:solidFill>
              <a:latin typeface="Arial"/>
              <a:cs typeface="Arial"/>
            </a:endParaRPr>
          </a:p>
          <a:p>
            <a:pPr indent="-228600">
              <a:lnSpc>
                <a:spcPct val="90000"/>
              </a:lnSpc>
              <a:spcAft>
                <a:spcPts val="600"/>
              </a:spcAft>
              <a:buFont typeface="Arial" panose="020B0604020202020204" pitchFamily="34" charset="0"/>
              <a:buChar char="•"/>
            </a:pPr>
            <a:endParaRPr lang="en-US">
              <a:solidFill>
                <a:schemeClr val="bg1">
                  <a:alpha val="80000"/>
                </a:schemeClr>
              </a:solidFill>
              <a:latin typeface="Arial"/>
              <a:cs typeface="Arial"/>
            </a:endParaRPr>
          </a:p>
          <a:p>
            <a:pPr>
              <a:lnSpc>
                <a:spcPct val="90000"/>
              </a:lnSpc>
              <a:spcAft>
                <a:spcPts val="600"/>
              </a:spcAft>
            </a:pPr>
            <a:r>
              <a:rPr lang="en-US" dirty="0">
                <a:solidFill>
                  <a:schemeClr val="bg1">
                    <a:alpha val="80000"/>
                  </a:schemeClr>
                </a:solidFill>
                <a:latin typeface="Arial"/>
                <a:cs typeface="Arial"/>
              </a:rPr>
              <a:t>Let your Discovery sessions be dominated </a:t>
            </a:r>
            <a:r>
              <a:rPr lang="en-US" b="1" dirty="0">
                <a:solidFill>
                  <a:srgbClr val="C44D4D">
                    <a:alpha val="80000"/>
                  </a:srgbClr>
                </a:solidFill>
                <a:latin typeface="Arial"/>
                <a:cs typeface="Arial"/>
              </a:rPr>
              <a:t>by inquisitive dialogue </a:t>
            </a:r>
            <a:r>
              <a:rPr lang="en-US" b="1" u="sng" dirty="0">
                <a:solidFill>
                  <a:srgbClr val="C44D4D">
                    <a:alpha val="80000"/>
                  </a:srgbClr>
                </a:solidFill>
                <a:latin typeface="Arial"/>
                <a:cs typeface="Arial"/>
              </a:rPr>
              <a:t>not assumptions</a:t>
            </a:r>
            <a:r>
              <a:rPr lang="en-US" b="1" dirty="0">
                <a:solidFill>
                  <a:srgbClr val="C44D4D">
                    <a:alpha val="80000"/>
                  </a:srgbClr>
                </a:solidFill>
                <a:latin typeface="Arial"/>
                <a:cs typeface="Arial"/>
              </a:rPr>
              <a:t>.....</a:t>
            </a:r>
          </a:p>
          <a:p>
            <a:pPr indent="-228600">
              <a:lnSpc>
                <a:spcPct val="90000"/>
              </a:lnSpc>
              <a:spcAft>
                <a:spcPts val="600"/>
              </a:spcAft>
              <a:buFont typeface="Arial" panose="020B0604020202020204" pitchFamily="34" charset="0"/>
              <a:buChar char="•"/>
            </a:pPr>
            <a:endParaRPr lang="en-US">
              <a:solidFill>
                <a:schemeClr val="bg1">
                  <a:alpha val="80000"/>
                </a:schemeClr>
              </a:solidFill>
              <a:latin typeface="Arial"/>
              <a:cs typeface="Arial"/>
            </a:endParaRPr>
          </a:p>
          <a:p>
            <a:pPr indent="-228600">
              <a:lnSpc>
                <a:spcPct val="90000"/>
              </a:lnSpc>
              <a:spcAft>
                <a:spcPts val="600"/>
              </a:spcAft>
              <a:buFont typeface="Arial" panose="020B0604020202020204" pitchFamily="34" charset="0"/>
              <a:buChar char="•"/>
            </a:pPr>
            <a:endParaRPr lang="en-US" sz="2000" dirty="0">
              <a:solidFill>
                <a:srgbClr val="FF0000">
                  <a:alpha val="80000"/>
                </a:srgbClr>
              </a:solidFill>
              <a:latin typeface="Arial"/>
              <a:cs typeface="Arial"/>
            </a:endParaRPr>
          </a:p>
          <a:p>
            <a:pPr>
              <a:lnSpc>
                <a:spcPct val="90000"/>
              </a:lnSpc>
              <a:spcAft>
                <a:spcPts val="600"/>
              </a:spcAft>
            </a:pPr>
            <a:r>
              <a:rPr lang="en-US" sz="2000" b="1" dirty="0">
                <a:solidFill>
                  <a:srgbClr val="C44D4D">
                    <a:alpha val="80000"/>
                  </a:srgbClr>
                </a:solidFill>
                <a:latin typeface="Arial"/>
                <a:cs typeface="Arial"/>
              </a:rPr>
              <a:t>Seek to understand before being understood.....</a:t>
            </a:r>
          </a:p>
        </p:txBody>
      </p:sp>
    </p:spTree>
    <p:extLst>
      <p:ext uri="{BB962C8B-B14F-4D97-AF65-F5344CB8AC3E}">
        <p14:creationId xmlns:p14="http://schemas.microsoft.com/office/powerpoint/2010/main" val="3717608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843DA-1F62-29FD-94D3-B408D1E8BAC2}"/>
            </a:ext>
          </a:extLst>
        </p:cNvPr>
        <p:cNvGrpSpPr/>
        <p:nvPr/>
      </p:nvGrpSpPr>
      <p:grpSpPr>
        <a:xfrm>
          <a:off x="0" y="0"/>
          <a:ext cx="0" cy="0"/>
          <a:chOff x="0" y="0"/>
          <a:chExt cx="0" cy="0"/>
        </a:xfrm>
      </p:grpSpPr>
      <p:pic>
        <p:nvPicPr>
          <p:cNvPr id="2" name="Picture 1" descr="Premium Photo | Boxer fighting keeping guard up isolated on white background">
            <a:extLst>
              <a:ext uri="{FF2B5EF4-FFF2-40B4-BE49-F238E27FC236}">
                <a16:creationId xmlns:a16="http://schemas.microsoft.com/office/drawing/2014/main" id="{5B5E5F5C-48E4-DFBC-1CA6-4EE5102BD595}"/>
              </a:ext>
            </a:extLst>
          </p:cNvPr>
          <p:cNvPicPr>
            <a:picLocks noChangeAspect="1"/>
          </p:cNvPicPr>
          <p:nvPr/>
        </p:nvPicPr>
        <p:blipFill>
          <a:blip r:embed="rId2"/>
          <a:stretch>
            <a:fillRect/>
          </a:stretch>
        </p:blipFill>
        <p:spPr>
          <a:xfrm>
            <a:off x="8143875" y="3743325"/>
            <a:ext cx="4048125" cy="3114675"/>
          </a:xfrm>
          <a:prstGeom prst="rect">
            <a:avLst/>
          </a:prstGeom>
        </p:spPr>
      </p:pic>
      <p:sp>
        <p:nvSpPr>
          <p:cNvPr id="6" name="TextBox 5">
            <a:extLst>
              <a:ext uri="{FF2B5EF4-FFF2-40B4-BE49-F238E27FC236}">
                <a16:creationId xmlns:a16="http://schemas.microsoft.com/office/drawing/2014/main" id="{7CFF6737-1B6A-5864-3377-3B34BBB008A8}"/>
              </a:ext>
            </a:extLst>
          </p:cNvPr>
          <p:cNvSpPr txBox="1"/>
          <p:nvPr/>
        </p:nvSpPr>
        <p:spPr>
          <a:xfrm>
            <a:off x="557781" y="393846"/>
            <a:ext cx="8539838" cy="646331"/>
          </a:xfrm>
          <a:prstGeom prst="rect">
            <a:avLst/>
          </a:prstGeom>
          <a:noFill/>
        </p:spPr>
        <p:txBody>
          <a:bodyPr wrap="none" lIns="91440" tIns="45720" rIns="91440" bIns="45720" rtlCol="0" anchor="t">
            <a:spAutoFit/>
          </a:bodyPr>
          <a:lstStyle/>
          <a:p>
            <a:r>
              <a:rPr lang="en-US" sz="3600" b="1" dirty="0">
                <a:cs typeface="Calibri"/>
              </a:rPr>
              <a:t>Opening dialogue, requires lowering guards</a:t>
            </a:r>
            <a:endParaRPr lang="en-US" sz="3600" b="1" dirty="0"/>
          </a:p>
        </p:txBody>
      </p:sp>
      <p:sp>
        <p:nvSpPr>
          <p:cNvPr id="3" name="TextBox 2">
            <a:extLst>
              <a:ext uri="{FF2B5EF4-FFF2-40B4-BE49-F238E27FC236}">
                <a16:creationId xmlns:a16="http://schemas.microsoft.com/office/drawing/2014/main" id="{F52149D2-E4EA-6E7E-1FEF-950D14D7B382}"/>
              </a:ext>
            </a:extLst>
          </p:cNvPr>
          <p:cNvSpPr txBox="1"/>
          <p:nvPr/>
        </p:nvSpPr>
        <p:spPr>
          <a:xfrm>
            <a:off x="557329" y="1222452"/>
            <a:ext cx="10734907"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There is a reason</a:t>
            </a:r>
            <a:r>
              <a:rPr lang="en-US" dirty="0"/>
              <a:t> that the business owner chose to give you some of their time, now let's make the most of it, starting by </a:t>
            </a:r>
            <a:r>
              <a:rPr lang="en-US" b="1" dirty="0">
                <a:solidFill>
                  <a:srgbClr val="FF0000"/>
                </a:solidFill>
              </a:rPr>
              <a:t>"lowering their guard"</a:t>
            </a:r>
            <a:r>
              <a:rPr lang="en-US" dirty="0"/>
              <a:t>.</a:t>
            </a:r>
            <a:endParaRPr lang="en-US" dirty="0">
              <a:cs typeface="Calibri"/>
            </a:endParaRPr>
          </a:p>
          <a:p>
            <a:endParaRPr lang="en-US" dirty="0">
              <a:cs typeface="Calibri"/>
            </a:endParaRPr>
          </a:p>
          <a:p>
            <a:r>
              <a:rPr lang="en-US" b="1" u="sng" dirty="0">
                <a:cs typeface="Calibri"/>
              </a:rPr>
              <a:t>Consider starting the meeting like this:</a:t>
            </a:r>
            <a:endParaRPr lang="en-US" u="sng" dirty="0">
              <a:cs typeface="Calibri"/>
            </a:endParaRPr>
          </a:p>
          <a:p>
            <a:r>
              <a:rPr lang="en-US" i="1" dirty="0">
                <a:cs typeface="Calibri"/>
              </a:rPr>
              <a:t>"Why am I here? I'm sure you get bombarded by sales calls, but you chose to take time with me, and thank you, but why the yes?"</a:t>
            </a:r>
            <a:endParaRPr lang="en-US" i="1" dirty="0">
              <a:ea typeface="Calibri"/>
              <a:cs typeface="Calibri"/>
            </a:endParaRPr>
          </a:p>
          <a:p>
            <a:endParaRPr lang="en-US" dirty="0">
              <a:ea typeface="Calibri" panose="020F0502020204030204"/>
              <a:cs typeface="Calibri"/>
            </a:endParaRPr>
          </a:p>
          <a:p>
            <a:endParaRPr lang="en-US" dirty="0">
              <a:cs typeface="Calibri"/>
            </a:endParaRPr>
          </a:p>
          <a:p>
            <a:endParaRPr lang="en-US" dirty="0"/>
          </a:p>
          <a:p>
            <a:endParaRPr lang="en-US" dirty="0">
              <a:cs typeface="Calibri"/>
            </a:endParaRPr>
          </a:p>
          <a:p>
            <a:endParaRPr lang="en-US" dirty="0">
              <a:cs typeface="Calibri"/>
            </a:endParaRPr>
          </a:p>
        </p:txBody>
      </p:sp>
      <p:sp>
        <p:nvSpPr>
          <p:cNvPr id="4" name="TextBox 3">
            <a:extLst>
              <a:ext uri="{FF2B5EF4-FFF2-40B4-BE49-F238E27FC236}">
                <a16:creationId xmlns:a16="http://schemas.microsoft.com/office/drawing/2014/main" id="{4C69C9E7-F0B9-CCBD-33DB-17F4E593AE3A}"/>
              </a:ext>
            </a:extLst>
          </p:cNvPr>
          <p:cNvSpPr txBox="1"/>
          <p:nvPr/>
        </p:nvSpPr>
        <p:spPr>
          <a:xfrm>
            <a:off x="628650" y="3095625"/>
            <a:ext cx="798195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Segoe UI"/>
              </a:rPr>
              <a:t>Let them talk for a minute or two and see if they land on a goal to be achieved.  This is important to get things started in a more casual way.  If for some reason they don't land on a goal quickly, try this next:​</a:t>
            </a:r>
          </a:p>
          <a:p>
            <a:r>
              <a:rPr lang="en-US" dirty="0">
                <a:cs typeface="Segoe UI"/>
              </a:rPr>
              <a:t>​</a:t>
            </a:r>
          </a:p>
          <a:p>
            <a:r>
              <a:rPr lang="en-US" i="1" dirty="0">
                <a:cs typeface="Segoe UI"/>
              </a:rPr>
              <a:t>"I speak with a lot of businesses.  Usually what draws their eyes on a P&amp;L is a problem which could be resolved with more revenue or more employees."</a:t>
            </a:r>
            <a:endParaRPr lang="en-US" i="1" dirty="0">
              <a:ea typeface="Calibri"/>
              <a:cs typeface="Segoe UI"/>
            </a:endParaRPr>
          </a:p>
          <a:p>
            <a:endParaRPr lang="en-US" i="1" dirty="0">
              <a:cs typeface="Segoe UI"/>
            </a:endParaRPr>
          </a:p>
          <a:p>
            <a:r>
              <a:rPr lang="en-US" i="1" dirty="0">
                <a:cs typeface="Segoe UI"/>
              </a:rPr>
              <a:t>"How about for you?"</a:t>
            </a:r>
            <a:endParaRPr lang="en-US" dirty="0">
              <a:ea typeface="Calibri"/>
              <a:cs typeface="Calibri"/>
            </a:endParaRPr>
          </a:p>
        </p:txBody>
      </p:sp>
      <p:sp>
        <p:nvSpPr>
          <p:cNvPr id="7" name="Rectangle 6">
            <a:extLst>
              <a:ext uri="{FF2B5EF4-FFF2-40B4-BE49-F238E27FC236}">
                <a16:creationId xmlns:a16="http://schemas.microsoft.com/office/drawing/2014/main" id="{776BFDE2-544B-769A-9D8B-35EE286ECE48}"/>
              </a:ext>
            </a:extLst>
          </p:cNvPr>
          <p:cNvSpPr/>
          <p:nvPr/>
        </p:nvSpPr>
        <p:spPr>
          <a:xfrm>
            <a:off x="-131" y="5796418"/>
            <a:ext cx="9248775" cy="10572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22CC5E1-9F30-AA7E-9845-85542B9C471E}"/>
              </a:ext>
            </a:extLst>
          </p:cNvPr>
          <p:cNvSpPr txBox="1"/>
          <p:nvPr/>
        </p:nvSpPr>
        <p:spPr>
          <a:xfrm>
            <a:off x="447675" y="6096000"/>
            <a:ext cx="83820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i="1" dirty="0">
                <a:solidFill>
                  <a:srgbClr val="FF0000"/>
                </a:solidFill>
              </a:rPr>
              <a:t>Get ready to take great notes.... </a:t>
            </a:r>
            <a:r>
              <a:rPr lang="en-US" sz="2400" dirty="0">
                <a:solidFill>
                  <a:srgbClr val="FF0000"/>
                </a:solidFill>
              </a:rPr>
              <a:t> </a:t>
            </a:r>
            <a:endParaRPr lang="en-US" sz="2400" dirty="0"/>
          </a:p>
        </p:txBody>
      </p:sp>
    </p:spTree>
    <p:extLst>
      <p:ext uri="{BB962C8B-B14F-4D97-AF65-F5344CB8AC3E}">
        <p14:creationId xmlns:p14="http://schemas.microsoft.com/office/powerpoint/2010/main" val="2311734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F1EA1C-FC4A-711B-53CB-9326BB6026C1}"/>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F3980D2-5C08-E509-49A3-D55A04FD9E66}"/>
              </a:ext>
            </a:extLst>
          </p:cNvPr>
          <p:cNvSpPr txBox="1"/>
          <p:nvPr/>
        </p:nvSpPr>
        <p:spPr>
          <a:xfrm>
            <a:off x="557781" y="450996"/>
            <a:ext cx="7807715" cy="646331"/>
          </a:xfrm>
          <a:prstGeom prst="rect">
            <a:avLst/>
          </a:prstGeom>
          <a:noFill/>
        </p:spPr>
        <p:txBody>
          <a:bodyPr wrap="none" lIns="91440" tIns="45720" rIns="91440" bIns="45720" rtlCol="0" anchor="t">
            <a:spAutoFit/>
          </a:bodyPr>
          <a:lstStyle/>
          <a:p>
            <a:r>
              <a:rPr lang="en-US" sz="3600" b="1" dirty="0"/>
              <a:t>Notes shape opportunities </a:t>
            </a:r>
            <a:r>
              <a:rPr lang="en-US" sz="2400" i="1" dirty="0"/>
              <a:t>(so take good ones)</a:t>
            </a:r>
            <a:endParaRPr lang="en-US" sz="2400" i="1">
              <a:cs typeface="Calibri"/>
            </a:endParaRPr>
          </a:p>
        </p:txBody>
      </p:sp>
      <p:sp>
        <p:nvSpPr>
          <p:cNvPr id="3" name="TextBox 2">
            <a:extLst>
              <a:ext uri="{FF2B5EF4-FFF2-40B4-BE49-F238E27FC236}">
                <a16:creationId xmlns:a16="http://schemas.microsoft.com/office/drawing/2014/main" id="{4E68999E-F94A-7781-3087-06C3F226DEAB}"/>
              </a:ext>
            </a:extLst>
          </p:cNvPr>
          <p:cNvSpPr txBox="1"/>
          <p:nvPr/>
        </p:nvSpPr>
        <p:spPr>
          <a:xfrm>
            <a:off x="614479" y="1194512"/>
            <a:ext cx="10734907" cy="54938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Consultants take great notes and business owners want you taking notes...  </a:t>
            </a:r>
            <a:endParaRPr lang="en-US" dirty="0"/>
          </a:p>
          <a:p>
            <a:endParaRPr lang="en-US" dirty="0">
              <a:ea typeface="Calibri"/>
              <a:cs typeface="Calibri"/>
            </a:endParaRPr>
          </a:p>
          <a:p>
            <a:r>
              <a:rPr lang="en-US" dirty="0">
                <a:cs typeface="Calibri"/>
              </a:rPr>
              <a:t>Have you ever had to rely on someone else's notes, and they were incomplete or just plain bad?  Remember how hard it was and the extra questions you had to ask to fill in the blanks?</a:t>
            </a:r>
            <a:endParaRPr lang="en-US" dirty="0"/>
          </a:p>
          <a:p>
            <a:endParaRPr lang="en-US" dirty="0">
              <a:cs typeface="Calibri"/>
            </a:endParaRPr>
          </a:p>
          <a:p>
            <a:r>
              <a:rPr lang="en-US" b="1" u="sng" dirty="0">
                <a:cs typeface="Calibri"/>
              </a:rPr>
              <a:t>Taking the time to take great notes:</a:t>
            </a:r>
            <a:endParaRPr lang="en-US" b="1" u="sng" dirty="0">
              <a:ea typeface="Calibri"/>
              <a:cs typeface="Calibri"/>
            </a:endParaRPr>
          </a:p>
          <a:p>
            <a:pPr marL="342900" indent="-342900">
              <a:lnSpc>
                <a:spcPct val="150000"/>
              </a:lnSpc>
              <a:buAutoNum type="arabicPeriod"/>
            </a:pPr>
            <a:r>
              <a:rPr lang="en-US" dirty="0">
                <a:ea typeface="Calibri"/>
                <a:cs typeface="Calibri"/>
              </a:rPr>
              <a:t>Shows that you're organized</a:t>
            </a:r>
          </a:p>
          <a:p>
            <a:pPr marL="342900" indent="-342900">
              <a:lnSpc>
                <a:spcPct val="150000"/>
              </a:lnSpc>
              <a:buAutoNum type="arabicPeriod"/>
            </a:pPr>
            <a:r>
              <a:rPr lang="en-US" dirty="0">
                <a:cs typeface="Calibri"/>
              </a:rPr>
              <a:t>Keeps the conversation on a track</a:t>
            </a:r>
            <a:endParaRPr lang="en-US" dirty="0">
              <a:ea typeface="Calibri"/>
              <a:cs typeface="Calibri"/>
            </a:endParaRPr>
          </a:p>
          <a:p>
            <a:pPr marL="342900" indent="-342900">
              <a:lnSpc>
                <a:spcPct val="150000"/>
              </a:lnSpc>
              <a:buAutoNum type="arabicPeriod"/>
            </a:pPr>
            <a:r>
              <a:rPr lang="en-US" dirty="0">
                <a:cs typeface="Calibri"/>
              </a:rPr>
              <a:t>Helps to remind of questions to be asked</a:t>
            </a:r>
            <a:endParaRPr lang="en-US" dirty="0">
              <a:ea typeface="Calibri"/>
              <a:cs typeface="Calibri"/>
            </a:endParaRPr>
          </a:p>
          <a:p>
            <a:pPr marL="342900" indent="-342900">
              <a:lnSpc>
                <a:spcPct val="150000"/>
              </a:lnSpc>
              <a:buAutoNum type="arabicPeriod"/>
            </a:pPr>
            <a:r>
              <a:rPr lang="en-US" dirty="0">
                <a:cs typeface="Calibri"/>
              </a:rPr>
              <a:t>Helps to record potential follow-up steps for either party</a:t>
            </a:r>
            <a:endParaRPr lang="en-US" dirty="0">
              <a:ea typeface="Calibri"/>
              <a:cs typeface="Calibri"/>
            </a:endParaRPr>
          </a:p>
          <a:p>
            <a:pPr marL="342900" indent="-342900">
              <a:lnSpc>
                <a:spcPct val="150000"/>
              </a:lnSpc>
              <a:buAutoNum type="arabicPeriod"/>
            </a:pPr>
            <a:r>
              <a:rPr lang="en-US" dirty="0">
                <a:cs typeface="Calibri"/>
              </a:rPr>
              <a:t>Provides context for others to follow when shared</a:t>
            </a:r>
            <a:endParaRPr lang="en-US" dirty="0">
              <a:ea typeface="Calibri"/>
              <a:cs typeface="Calibri"/>
            </a:endParaRPr>
          </a:p>
          <a:p>
            <a:pPr marL="342900" indent="-342900">
              <a:buAutoNum type="arabicPeriod"/>
            </a:pPr>
            <a:endParaRPr lang="en-US" dirty="0">
              <a:ea typeface="Calibri"/>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2" name="TextBox 1">
            <a:extLst>
              <a:ext uri="{FF2B5EF4-FFF2-40B4-BE49-F238E27FC236}">
                <a16:creationId xmlns:a16="http://schemas.microsoft.com/office/drawing/2014/main" id="{E9C4FA89-EC7C-D880-86BC-BB5B7C4DFBAB}"/>
              </a:ext>
            </a:extLst>
          </p:cNvPr>
          <p:cNvSpPr txBox="1"/>
          <p:nvPr/>
        </p:nvSpPr>
        <p:spPr>
          <a:xfrm>
            <a:off x="637540" y="5144770"/>
            <a:ext cx="1069657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If you are not already</a:t>
            </a:r>
            <a:r>
              <a:rPr lang="en-US" b="1" dirty="0"/>
              <a:t> a great note taker,</a:t>
            </a:r>
            <a:r>
              <a:rPr lang="en-US" dirty="0"/>
              <a:t> consider using a template.  These can be helpful to make sure to consistently document the important elements of conversation.  </a:t>
            </a:r>
            <a:endParaRPr lang="en-US"/>
          </a:p>
          <a:p>
            <a:endParaRPr lang="en-US" dirty="0"/>
          </a:p>
          <a:p>
            <a:endParaRPr lang="en-US" dirty="0">
              <a:cs typeface="Calibri"/>
            </a:endParaRPr>
          </a:p>
        </p:txBody>
      </p:sp>
      <p:pic>
        <p:nvPicPr>
          <p:cNvPr id="5" name="Picture 4" descr="A close up of a document&#10;&#10;Description automatically generated">
            <a:extLst>
              <a:ext uri="{FF2B5EF4-FFF2-40B4-BE49-F238E27FC236}">
                <a16:creationId xmlns:a16="http://schemas.microsoft.com/office/drawing/2014/main" id="{237E30AE-E629-332D-3C7F-C5ED81E39E25}"/>
              </a:ext>
            </a:extLst>
          </p:cNvPr>
          <p:cNvPicPr>
            <a:picLocks noChangeAspect="1"/>
          </p:cNvPicPr>
          <p:nvPr/>
        </p:nvPicPr>
        <p:blipFill>
          <a:blip r:embed="rId2"/>
          <a:stretch>
            <a:fillRect/>
          </a:stretch>
        </p:blipFill>
        <p:spPr>
          <a:xfrm>
            <a:off x="7428865" y="2543493"/>
            <a:ext cx="3990975" cy="2256155"/>
          </a:xfrm>
          <a:prstGeom prst="rect">
            <a:avLst/>
          </a:prstGeom>
          <a:ln>
            <a:solidFill>
              <a:srgbClr val="4472C4"/>
            </a:solidFill>
          </a:ln>
        </p:spPr>
      </p:pic>
    </p:spTree>
    <p:extLst>
      <p:ext uri="{BB962C8B-B14F-4D97-AF65-F5344CB8AC3E}">
        <p14:creationId xmlns:p14="http://schemas.microsoft.com/office/powerpoint/2010/main" val="212509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lowchart: Delay 47">
            <a:extLst>
              <a:ext uri="{FF2B5EF4-FFF2-40B4-BE49-F238E27FC236}">
                <a16:creationId xmlns:a16="http://schemas.microsoft.com/office/drawing/2014/main" id="{A7C29174-A877-4277-B1B3-55F88A52844D}"/>
              </a:ext>
            </a:extLst>
          </p:cNvPr>
          <p:cNvSpPr/>
          <p:nvPr/>
        </p:nvSpPr>
        <p:spPr>
          <a:xfrm rot="10800000">
            <a:off x="3607560" y="0"/>
            <a:ext cx="1672358" cy="6858000"/>
          </a:xfrm>
          <a:prstGeom prst="flowChartDelay">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A324D7-80A4-461E-97F1-DE34A228BEA5}"/>
              </a:ext>
            </a:extLst>
          </p:cNvPr>
          <p:cNvSpPr/>
          <p:nvPr/>
        </p:nvSpPr>
        <p:spPr>
          <a:xfrm>
            <a:off x="4819650" y="1427"/>
            <a:ext cx="7372350" cy="685800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171E65E-EF49-4484-B911-F3BD4C115520}"/>
              </a:ext>
            </a:extLst>
          </p:cNvPr>
          <p:cNvSpPr txBox="1"/>
          <p:nvPr/>
        </p:nvSpPr>
        <p:spPr>
          <a:xfrm>
            <a:off x="338706" y="574821"/>
            <a:ext cx="3963649" cy="830997"/>
          </a:xfrm>
          <a:prstGeom prst="rect">
            <a:avLst/>
          </a:prstGeom>
          <a:noFill/>
        </p:spPr>
        <p:txBody>
          <a:bodyPr wrap="none" lIns="91440" tIns="45720" rIns="91440" bIns="45720" rtlCol="0" anchor="t">
            <a:spAutoFit/>
          </a:bodyPr>
          <a:lstStyle/>
          <a:p>
            <a:r>
              <a:rPr lang="en-US" sz="4800" b="1" dirty="0">
                <a:ea typeface="Calibri"/>
                <a:cs typeface="Calibri"/>
              </a:rPr>
              <a:t>The Essential 6</a:t>
            </a:r>
          </a:p>
        </p:txBody>
      </p:sp>
      <p:sp>
        <p:nvSpPr>
          <p:cNvPr id="11" name="TextBox 10">
            <a:extLst>
              <a:ext uri="{FF2B5EF4-FFF2-40B4-BE49-F238E27FC236}">
                <a16:creationId xmlns:a16="http://schemas.microsoft.com/office/drawing/2014/main" id="{C288A8FD-53C4-442D-B631-B52B86F87116}"/>
              </a:ext>
            </a:extLst>
          </p:cNvPr>
          <p:cNvSpPr txBox="1"/>
          <p:nvPr/>
        </p:nvSpPr>
        <p:spPr>
          <a:xfrm>
            <a:off x="256814" y="1515268"/>
            <a:ext cx="3194787" cy="6173100"/>
          </a:xfrm>
          <a:prstGeom prst="rect">
            <a:avLst/>
          </a:prstGeom>
          <a:noFill/>
        </p:spPr>
        <p:txBody>
          <a:bodyPr wrap="square">
            <a:spAutoFit/>
          </a:bodyPr>
          <a:lstStyle/>
          <a:p>
            <a:pPr marL="0" marR="0" algn="ctr">
              <a:lnSpc>
                <a:spcPct val="107000"/>
              </a:lnSpc>
              <a:spcBef>
                <a:spcPts val="0"/>
              </a:spcBef>
              <a:spcAft>
                <a:spcPts val="800"/>
              </a:spcAft>
            </a:pPr>
            <a:r>
              <a:rPr lang="en-US" sz="3200" dirty="0">
                <a:latin typeface="Calibri" panose="020F0502020204030204" pitchFamily="34" charset="0"/>
                <a:ea typeface="Calibri" panose="020F0502020204030204" pitchFamily="34" charset="0"/>
              </a:rPr>
              <a:t>Let’s look at six mission critical pieces of information you’ll need to gather to build an effective marketing strategy. </a:t>
            </a:r>
          </a:p>
          <a:p>
            <a:pPr marL="0" marR="0" algn="ctr">
              <a:lnSpc>
                <a:spcPct val="107000"/>
              </a:lnSpc>
              <a:spcBef>
                <a:spcPts val="0"/>
              </a:spcBef>
              <a:spcAft>
                <a:spcPts val="800"/>
              </a:spcAft>
            </a:pPr>
            <a:r>
              <a:rPr lang="en-US" sz="3200" dirty="0">
                <a:latin typeface="Calibri" panose="020F0502020204030204" pitchFamily="34" charset="0"/>
                <a:ea typeface="Calibri" panose="020F0502020204030204" pitchFamily="34" charset="0"/>
              </a:rPr>
              <a:t> </a:t>
            </a:r>
          </a:p>
          <a:p>
            <a:pPr marL="0" marR="0" algn="ctr">
              <a:lnSpc>
                <a:spcPct val="107000"/>
              </a:lnSpc>
              <a:spcBef>
                <a:spcPts val="0"/>
              </a:spcBef>
              <a:spcAft>
                <a:spcPts val="800"/>
              </a:spcAft>
            </a:pPr>
            <a:endParaRPr lang="en-US" sz="3200" dirty="0">
              <a:effectLst/>
              <a:latin typeface="Calibri" panose="020F0502020204030204" pitchFamily="34" charset="0"/>
              <a:ea typeface="Calibri" panose="020F0502020204030204" pitchFamily="34" charset="0"/>
            </a:endParaRPr>
          </a:p>
          <a:p>
            <a:pPr marL="0" marR="0" algn="ctr">
              <a:lnSpc>
                <a:spcPct val="107000"/>
              </a:lnSpc>
              <a:spcBef>
                <a:spcPts val="0"/>
              </a:spcBef>
              <a:spcAft>
                <a:spcPts val="800"/>
              </a:spcAft>
            </a:pPr>
            <a:r>
              <a:rPr lang="en-US" sz="3200" dirty="0">
                <a:effectLst/>
                <a:latin typeface="Calibri" panose="020F0502020204030204" pitchFamily="34" charset="0"/>
                <a:ea typeface="Calibri" panose="020F0502020204030204" pitchFamily="34" charset="0"/>
              </a:rPr>
              <a:t> </a:t>
            </a:r>
          </a:p>
        </p:txBody>
      </p:sp>
      <p:sp>
        <p:nvSpPr>
          <p:cNvPr id="20" name="Google Shape;430;p24">
            <a:extLst>
              <a:ext uri="{FF2B5EF4-FFF2-40B4-BE49-F238E27FC236}">
                <a16:creationId xmlns:a16="http://schemas.microsoft.com/office/drawing/2014/main" id="{57695125-64B0-4FC9-ACCF-5B832074428A}"/>
              </a:ext>
            </a:extLst>
          </p:cNvPr>
          <p:cNvSpPr txBox="1"/>
          <p:nvPr/>
        </p:nvSpPr>
        <p:spPr>
          <a:xfrm>
            <a:off x="5471342" y="5699918"/>
            <a:ext cx="1625600" cy="5095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32323"/>
              </a:buClr>
              <a:buSzPts val="2400"/>
              <a:buFont typeface="Open Sans SemiBold"/>
              <a:buNone/>
            </a:pPr>
            <a:r>
              <a:rPr lang="en-US" sz="2400" b="1" i="0" u="none" dirty="0">
                <a:solidFill>
                  <a:srgbClr val="232323"/>
                </a:solidFill>
                <a:latin typeface="Calibri" panose="020F0502020204030204" pitchFamily="34" charset="0"/>
                <a:ea typeface="Open Sans SemiBold"/>
                <a:cs typeface="Calibri" panose="020F0502020204030204" pitchFamily="34" charset="0"/>
                <a:sym typeface="Open Sans SemiBold"/>
              </a:rPr>
              <a:t>Current Marketing</a:t>
            </a:r>
            <a:endParaRPr sz="2400" dirty="0">
              <a:latin typeface="Calibri" panose="020F0502020204030204" pitchFamily="34" charset="0"/>
              <a:cs typeface="Calibri" panose="020F0502020204030204" pitchFamily="34" charset="0"/>
            </a:endParaRPr>
          </a:p>
        </p:txBody>
      </p:sp>
      <p:sp>
        <p:nvSpPr>
          <p:cNvPr id="21" name="Google Shape;431;p24">
            <a:extLst>
              <a:ext uri="{FF2B5EF4-FFF2-40B4-BE49-F238E27FC236}">
                <a16:creationId xmlns:a16="http://schemas.microsoft.com/office/drawing/2014/main" id="{0806C7C0-4446-47E7-BC3C-DAB1A4FBB303}"/>
              </a:ext>
            </a:extLst>
          </p:cNvPr>
          <p:cNvSpPr txBox="1"/>
          <p:nvPr/>
        </p:nvSpPr>
        <p:spPr>
          <a:xfrm>
            <a:off x="9657507" y="5529263"/>
            <a:ext cx="1936750" cy="5095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32323"/>
              </a:buClr>
              <a:buSzPts val="2400"/>
              <a:buFont typeface="Open Sans SemiBold"/>
              <a:buNone/>
            </a:pPr>
            <a:r>
              <a:rPr lang="en-US" sz="2400" b="1" i="0" u="none" dirty="0">
                <a:solidFill>
                  <a:srgbClr val="232323"/>
                </a:solidFill>
                <a:latin typeface="Calibri" panose="020F0502020204030204" pitchFamily="34" charset="0"/>
                <a:ea typeface="Open Sans SemiBold"/>
                <a:cs typeface="Calibri" panose="020F0502020204030204" pitchFamily="34" charset="0"/>
                <a:sym typeface="Open Sans SemiBold"/>
              </a:rPr>
              <a:t>The</a:t>
            </a:r>
          </a:p>
          <a:p>
            <a:pPr marL="0" marR="0" lvl="0" indent="0" algn="l" rtl="0">
              <a:lnSpc>
                <a:spcPct val="100000"/>
              </a:lnSpc>
              <a:spcBef>
                <a:spcPts val="0"/>
              </a:spcBef>
              <a:spcAft>
                <a:spcPts val="0"/>
              </a:spcAft>
              <a:buClr>
                <a:srgbClr val="232323"/>
              </a:buClr>
              <a:buSzPts val="2400"/>
              <a:buFont typeface="Open Sans SemiBold"/>
              <a:buNone/>
            </a:pPr>
            <a:r>
              <a:rPr lang="en-US" sz="2400" b="1" i="0" u="none" dirty="0">
                <a:solidFill>
                  <a:srgbClr val="232323"/>
                </a:solidFill>
                <a:latin typeface="Calibri" panose="020F0502020204030204" pitchFamily="34" charset="0"/>
                <a:ea typeface="Open Sans SemiBold"/>
                <a:cs typeface="Calibri" panose="020F0502020204030204" pitchFamily="34" charset="0"/>
                <a:sym typeface="Open Sans SemiBold"/>
              </a:rPr>
              <a:t>Geography</a:t>
            </a:r>
            <a:endParaRPr sz="2400" dirty="0">
              <a:latin typeface="Calibri" panose="020F0502020204030204" pitchFamily="34" charset="0"/>
              <a:cs typeface="Calibri" panose="020F0502020204030204" pitchFamily="34" charset="0"/>
            </a:endParaRPr>
          </a:p>
        </p:txBody>
      </p:sp>
      <p:sp>
        <p:nvSpPr>
          <p:cNvPr id="22" name="Google Shape;432;p24">
            <a:extLst>
              <a:ext uri="{FF2B5EF4-FFF2-40B4-BE49-F238E27FC236}">
                <a16:creationId xmlns:a16="http://schemas.microsoft.com/office/drawing/2014/main" id="{ABB00930-EAF6-4521-9A59-2C3E6E05B931}"/>
              </a:ext>
            </a:extLst>
          </p:cNvPr>
          <p:cNvSpPr txBox="1"/>
          <p:nvPr/>
        </p:nvSpPr>
        <p:spPr>
          <a:xfrm>
            <a:off x="10625882" y="3103563"/>
            <a:ext cx="2190746" cy="5095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232323"/>
              </a:buClr>
              <a:buSzPts val="2400"/>
              <a:buFont typeface="Open Sans SemiBold"/>
              <a:buNone/>
            </a:pPr>
            <a:r>
              <a:rPr lang="en-US" sz="2400" b="1" i="0" u="none" dirty="0">
                <a:solidFill>
                  <a:srgbClr val="232323"/>
                </a:solidFill>
                <a:latin typeface="Calibri" panose="020F0502020204030204" pitchFamily="34" charset="0"/>
                <a:ea typeface="Open Sans SemiBold"/>
                <a:cs typeface="Calibri" panose="020F0502020204030204" pitchFamily="34" charset="0"/>
                <a:sym typeface="Open Sans SemiBold"/>
              </a:rPr>
              <a:t>The</a:t>
            </a:r>
          </a:p>
          <a:p>
            <a:pPr marL="0" marR="0" lvl="0" indent="0" algn="l" rtl="0">
              <a:lnSpc>
                <a:spcPct val="100000"/>
              </a:lnSpc>
              <a:spcBef>
                <a:spcPts val="0"/>
              </a:spcBef>
              <a:spcAft>
                <a:spcPts val="0"/>
              </a:spcAft>
              <a:buClr>
                <a:srgbClr val="232323"/>
              </a:buClr>
              <a:buSzPts val="2400"/>
              <a:buFont typeface="Open Sans SemiBold"/>
              <a:buNone/>
            </a:pPr>
            <a:r>
              <a:rPr lang="en-US" sz="2400" b="1" i="0" u="none" dirty="0">
                <a:solidFill>
                  <a:srgbClr val="232323"/>
                </a:solidFill>
                <a:latin typeface="Calibri" panose="020F0502020204030204" pitchFamily="34" charset="0"/>
                <a:ea typeface="Open Sans SemiBold"/>
                <a:cs typeface="Calibri" panose="020F0502020204030204" pitchFamily="34" charset="0"/>
                <a:sym typeface="Open Sans SemiBold"/>
              </a:rPr>
              <a:t>Audience</a:t>
            </a:r>
            <a:endParaRPr sz="2400" dirty="0">
              <a:latin typeface="Calibri" panose="020F0502020204030204" pitchFamily="34" charset="0"/>
              <a:cs typeface="Calibri" panose="020F0502020204030204" pitchFamily="34" charset="0"/>
            </a:endParaRPr>
          </a:p>
        </p:txBody>
      </p:sp>
      <p:sp>
        <p:nvSpPr>
          <p:cNvPr id="23" name="Google Shape;433;p24">
            <a:extLst>
              <a:ext uri="{FF2B5EF4-FFF2-40B4-BE49-F238E27FC236}">
                <a16:creationId xmlns:a16="http://schemas.microsoft.com/office/drawing/2014/main" id="{4F36FAB3-6E75-43F7-A532-D4AB970B952F}"/>
              </a:ext>
            </a:extLst>
          </p:cNvPr>
          <p:cNvSpPr txBox="1"/>
          <p:nvPr/>
        </p:nvSpPr>
        <p:spPr>
          <a:xfrm>
            <a:off x="9487991" y="990602"/>
            <a:ext cx="2190747" cy="509587"/>
          </a:xfrm>
          <a:prstGeom prst="rect">
            <a:avLst/>
          </a:prstGeom>
          <a:noFill/>
          <a:ln>
            <a:noFill/>
          </a:ln>
        </p:spPr>
        <p:txBody>
          <a:bodyPr spcFirstLastPara="1" wrap="square" lIns="0" tIns="0" rIns="0" bIns="0" anchor="t" anchorCtr="0">
            <a:noAutofit/>
          </a:bodyPr>
          <a:lstStyle/>
          <a:p>
            <a:pPr>
              <a:buClr>
                <a:srgbClr val="232323"/>
              </a:buClr>
              <a:buSzPts val="2400"/>
            </a:pPr>
            <a:r>
              <a:rPr lang="en-US" sz="2400" b="1" dirty="0">
                <a:solidFill>
                  <a:srgbClr val="232323"/>
                </a:solidFill>
                <a:latin typeface="Calibri"/>
                <a:ea typeface="Open Sans SemiBold"/>
                <a:cs typeface="Calibri"/>
                <a:sym typeface="Open Sans SemiBold"/>
              </a:rPr>
              <a:t>The KPI</a:t>
            </a:r>
            <a:endParaRPr lang="en-US" sz="1600" i="1" dirty="0">
              <a:solidFill>
                <a:srgbClr val="232323"/>
              </a:solidFill>
              <a:latin typeface="Open Sans SemiBold"/>
              <a:ea typeface="Open Sans SemiBold"/>
              <a:cs typeface="Calibri"/>
            </a:endParaRPr>
          </a:p>
        </p:txBody>
      </p:sp>
      <p:sp>
        <p:nvSpPr>
          <p:cNvPr id="24" name="Google Shape;434;p24">
            <a:extLst>
              <a:ext uri="{FF2B5EF4-FFF2-40B4-BE49-F238E27FC236}">
                <a16:creationId xmlns:a16="http://schemas.microsoft.com/office/drawing/2014/main" id="{F5587592-883D-4F84-83E0-82C5EF4B6EC8}"/>
              </a:ext>
            </a:extLst>
          </p:cNvPr>
          <p:cNvSpPr txBox="1"/>
          <p:nvPr/>
        </p:nvSpPr>
        <p:spPr>
          <a:xfrm>
            <a:off x="5302197" y="1015207"/>
            <a:ext cx="1779587" cy="509587"/>
          </a:xfrm>
          <a:prstGeom prst="rect">
            <a:avLst/>
          </a:prstGeom>
          <a:noFill/>
          <a:ln>
            <a:noFill/>
          </a:ln>
        </p:spPr>
        <p:txBody>
          <a:bodyPr spcFirstLastPara="1" wrap="square" lIns="0" tIns="0" rIns="0" bIns="0" anchor="t" anchorCtr="0">
            <a:noAutofit/>
          </a:bodyPr>
          <a:lstStyle/>
          <a:p>
            <a:pPr>
              <a:buClr>
                <a:srgbClr val="232323"/>
              </a:buClr>
              <a:buSzPts val="2400"/>
            </a:pPr>
            <a:r>
              <a:rPr lang="en-US" sz="2400" b="1" dirty="0">
                <a:solidFill>
                  <a:srgbClr val="232323"/>
                </a:solidFill>
                <a:latin typeface="Calibri"/>
                <a:ea typeface="Open Sans SemiBold"/>
                <a:cs typeface="Calibri"/>
                <a:sym typeface="Open Sans SemiBold"/>
              </a:rPr>
              <a:t>The Goal</a:t>
            </a:r>
            <a:endParaRPr sz="2400" dirty="0">
              <a:latin typeface="Calibri"/>
              <a:cs typeface="Calibri"/>
            </a:endParaRPr>
          </a:p>
        </p:txBody>
      </p:sp>
      <p:sp>
        <p:nvSpPr>
          <p:cNvPr id="25" name="Google Shape;435;p24">
            <a:extLst>
              <a:ext uri="{FF2B5EF4-FFF2-40B4-BE49-F238E27FC236}">
                <a16:creationId xmlns:a16="http://schemas.microsoft.com/office/drawing/2014/main" id="{9AF1AED7-E0EC-4F67-86BF-25C0D23C6432}"/>
              </a:ext>
            </a:extLst>
          </p:cNvPr>
          <p:cNvSpPr/>
          <p:nvPr/>
        </p:nvSpPr>
        <p:spPr>
          <a:xfrm>
            <a:off x="5755432" y="2532063"/>
            <a:ext cx="698500" cy="571500"/>
          </a:xfrm>
          <a:custGeom>
            <a:avLst/>
            <a:gdLst/>
            <a:ahLst/>
            <a:cxnLst/>
            <a:rect l="l" t="t" r="r" b="b"/>
            <a:pathLst>
              <a:path w="169" h="138" extrusionOk="0">
                <a:moveTo>
                  <a:pt x="169" y="57"/>
                </a:moveTo>
                <a:cubicBezTo>
                  <a:pt x="169" y="57"/>
                  <a:pt x="169" y="57"/>
                  <a:pt x="169" y="57"/>
                </a:cubicBezTo>
                <a:cubicBezTo>
                  <a:pt x="166" y="58"/>
                  <a:pt x="154" y="52"/>
                  <a:pt x="143" y="45"/>
                </a:cubicBezTo>
                <a:cubicBezTo>
                  <a:pt x="73" y="6"/>
                  <a:pt x="73" y="6"/>
                  <a:pt x="73" y="6"/>
                </a:cubicBezTo>
                <a:cubicBezTo>
                  <a:pt x="62" y="0"/>
                  <a:pt x="47" y="4"/>
                  <a:pt x="41" y="16"/>
                </a:cubicBezTo>
                <a:cubicBezTo>
                  <a:pt x="23" y="55"/>
                  <a:pt x="10" y="95"/>
                  <a:pt x="0" y="138"/>
                </a:cubicBezTo>
                <a:cubicBezTo>
                  <a:pt x="1" y="138"/>
                  <a:pt x="1" y="138"/>
                  <a:pt x="1" y="138"/>
                </a:cubicBezTo>
                <a:lnTo>
                  <a:pt x="169" y="57"/>
                </a:ln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6" name="Google Shape;436;p24">
            <a:extLst>
              <a:ext uri="{FF2B5EF4-FFF2-40B4-BE49-F238E27FC236}">
                <a16:creationId xmlns:a16="http://schemas.microsoft.com/office/drawing/2014/main" id="{F4DAF43D-CFE5-4CCD-9855-76477CAE154E}"/>
              </a:ext>
            </a:extLst>
          </p:cNvPr>
          <p:cNvSpPr/>
          <p:nvPr/>
        </p:nvSpPr>
        <p:spPr>
          <a:xfrm>
            <a:off x="5701457" y="2498725"/>
            <a:ext cx="1376362" cy="2286000"/>
          </a:xfrm>
          <a:custGeom>
            <a:avLst/>
            <a:gdLst/>
            <a:ahLst/>
            <a:cxnLst/>
            <a:rect l="l" t="t" r="r" b="b"/>
            <a:pathLst>
              <a:path w="333" h="552" extrusionOk="0">
                <a:moveTo>
                  <a:pt x="148" y="518"/>
                </a:moveTo>
                <a:cubicBezTo>
                  <a:pt x="159" y="511"/>
                  <a:pt x="161" y="505"/>
                  <a:pt x="153" y="500"/>
                </a:cubicBezTo>
                <a:cubicBezTo>
                  <a:pt x="148" y="497"/>
                  <a:pt x="144" y="492"/>
                  <a:pt x="141" y="487"/>
                </a:cubicBezTo>
                <a:cubicBezTo>
                  <a:pt x="135" y="478"/>
                  <a:pt x="134" y="466"/>
                  <a:pt x="138" y="455"/>
                </a:cubicBezTo>
                <a:cubicBezTo>
                  <a:pt x="144" y="439"/>
                  <a:pt x="157" y="425"/>
                  <a:pt x="174" y="415"/>
                </a:cubicBezTo>
                <a:cubicBezTo>
                  <a:pt x="192" y="404"/>
                  <a:pt x="210" y="400"/>
                  <a:pt x="227" y="402"/>
                </a:cubicBezTo>
                <a:cubicBezTo>
                  <a:pt x="238" y="404"/>
                  <a:pt x="248" y="411"/>
                  <a:pt x="254" y="420"/>
                </a:cubicBezTo>
                <a:cubicBezTo>
                  <a:pt x="257" y="425"/>
                  <a:pt x="259" y="431"/>
                  <a:pt x="259" y="437"/>
                </a:cubicBezTo>
                <a:cubicBezTo>
                  <a:pt x="260" y="446"/>
                  <a:pt x="266" y="448"/>
                  <a:pt x="278" y="441"/>
                </a:cubicBezTo>
                <a:cubicBezTo>
                  <a:pt x="317" y="417"/>
                  <a:pt x="317" y="417"/>
                  <a:pt x="317" y="417"/>
                </a:cubicBezTo>
                <a:cubicBezTo>
                  <a:pt x="329" y="410"/>
                  <a:pt x="333" y="395"/>
                  <a:pt x="327" y="383"/>
                </a:cubicBezTo>
                <a:cubicBezTo>
                  <a:pt x="311" y="349"/>
                  <a:pt x="302" y="310"/>
                  <a:pt x="301" y="270"/>
                </a:cubicBezTo>
                <a:cubicBezTo>
                  <a:pt x="301" y="236"/>
                  <a:pt x="307" y="203"/>
                  <a:pt x="318" y="172"/>
                </a:cubicBezTo>
                <a:cubicBezTo>
                  <a:pt x="323" y="160"/>
                  <a:pt x="318" y="144"/>
                  <a:pt x="306" y="138"/>
                </a:cubicBezTo>
                <a:cubicBezTo>
                  <a:pt x="243" y="102"/>
                  <a:pt x="243" y="102"/>
                  <a:pt x="243" y="102"/>
                </a:cubicBezTo>
                <a:cubicBezTo>
                  <a:pt x="231" y="96"/>
                  <a:pt x="220" y="88"/>
                  <a:pt x="219" y="86"/>
                </a:cubicBezTo>
                <a:cubicBezTo>
                  <a:pt x="219" y="84"/>
                  <a:pt x="219" y="82"/>
                  <a:pt x="220" y="80"/>
                </a:cubicBezTo>
                <a:cubicBezTo>
                  <a:pt x="223" y="74"/>
                  <a:pt x="226" y="68"/>
                  <a:pt x="234" y="67"/>
                </a:cubicBezTo>
                <a:cubicBezTo>
                  <a:pt x="239" y="67"/>
                  <a:pt x="244" y="67"/>
                  <a:pt x="248" y="67"/>
                </a:cubicBezTo>
                <a:cubicBezTo>
                  <a:pt x="262" y="66"/>
                  <a:pt x="270" y="54"/>
                  <a:pt x="265" y="41"/>
                </a:cubicBezTo>
                <a:cubicBezTo>
                  <a:pt x="260" y="28"/>
                  <a:pt x="249" y="18"/>
                  <a:pt x="237" y="11"/>
                </a:cubicBezTo>
                <a:cubicBezTo>
                  <a:pt x="225" y="4"/>
                  <a:pt x="210" y="0"/>
                  <a:pt x="196" y="2"/>
                </a:cubicBezTo>
                <a:cubicBezTo>
                  <a:pt x="183" y="5"/>
                  <a:pt x="177" y="18"/>
                  <a:pt x="183" y="30"/>
                </a:cubicBezTo>
                <a:cubicBezTo>
                  <a:pt x="185" y="34"/>
                  <a:pt x="188" y="38"/>
                  <a:pt x="190" y="42"/>
                </a:cubicBezTo>
                <a:cubicBezTo>
                  <a:pt x="194" y="49"/>
                  <a:pt x="190" y="55"/>
                  <a:pt x="187" y="62"/>
                </a:cubicBezTo>
                <a:cubicBezTo>
                  <a:pt x="186" y="63"/>
                  <a:pt x="184" y="64"/>
                  <a:pt x="182" y="65"/>
                </a:cubicBezTo>
                <a:cubicBezTo>
                  <a:pt x="182" y="65"/>
                  <a:pt x="182" y="65"/>
                  <a:pt x="182" y="65"/>
                </a:cubicBezTo>
                <a:cubicBezTo>
                  <a:pt x="182" y="65"/>
                  <a:pt x="182" y="65"/>
                  <a:pt x="182" y="65"/>
                </a:cubicBezTo>
                <a:cubicBezTo>
                  <a:pt x="14" y="146"/>
                  <a:pt x="14" y="146"/>
                  <a:pt x="14" y="146"/>
                </a:cubicBezTo>
                <a:cubicBezTo>
                  <a:pt x="13" y="146"/>
                  <a:pt x="13" y="146"/>
                  <a:pt x="13" y="146"/>
                </a:cubicBezTo>
                <a:cubicBezTo>
                  <a:pt x="5" y="187"/>
                  <a:pt x="0" y="230"/>
                  <a:pt x="1" y="273"/>
                </a:cubicBezTo>
                <a:cubicBezTo>
                  <a:pt x="2" y="369"/>
                  <a:pt x="26" y="458"/>
                  <a:pt x="68" y="537"/>
                </a:cubicBezTo>
                <a:cubicBezTo>
                  <a:pt x="74" y="549"/>
                  <a:pt x="89" y="552"/>
                  <a:pt x="101" y="546"/>
                </a:cubicBezTo>
                <a:lnTo>
                  <a:pt x="148" y="518"/>
                </a:ln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7" name="Google Shape;437;p24">
            <a:extLst>
              <a:ext uri="{FF2B5EF4-FFF2-40B4-BE49-F238E27FC236}">
                <a16:creationId xmlns:a16="http://schemas.microsoft.com/office/drawing/2014/main" id="{33BDD510-B61B-41FC-9628-BADA547D028E}"/>
              </a:ext>
            </a:extLst>
          </p:cNvPr>
          <p:cNvSpPr/>
          <p:nvPr/>
        </p:nvSpPr>
        <p:spPr>
          <a:xfrm>
            <a:off x="6330110" y="4264025"/>
            <a:ext cx="1770062" cy="1741487"/>
          </a:xfrm>
          <a:custGeom>
            <a:avLst/>
            <a:gdLst/>
            <a:ahLst/>
            <a:cxnLst/>
            <a:rect l="l" t="t" r="r" b="b"/>
            <a:pathLst>
              <a:path w="428" h="421" extrusionOk="0">
                <a:moveTo>
                  <a:pt x="413" y="329"/>
                </a:moveTo>
                <a:cubicBezTo>
                  <a:pt x="408" y="332"/>
                  <a:pt x="403" y="333"/>
                  <a:pt x="397" y="333"/>
                </a:cubicBezTo>
                <a:cubicBezTo>
                  <a:pt x="386" y="333"/>
                  <a:pt x="375" y="328"/>
                  <a:pt x="368" y="319"/>
                </a:cubicBezTo>
                <a:cubicBezTo>
                  <a:pt x="357" y="306"/>
                  <a:pt x="351" y="288"/>
                  <a:pt x="351" y="268"/>
                </a:cubicBezTo>
                <a:cubicBezTo>
                  <a:pt x="350" y="247"/>
                  <a:pt x="356" y="229"/>
                  <a:pt x="366" y="216"/>
                </a:cubicBezTo>
                <a:cubicBezTo>
                  <a:pt x="374" y="207"/>
                  <a:pt x="384" y="202"/>
                  <a:pt x="396" y="202"/>
                </a:cubicBezTo>
                <a:cubicBezTo>
                  <a:pt x="401" y="202"/>
                  <a:pt x="407" y="203"/>
                  <a:pt x="412" y="205"/>
                </a:cubicBezTo>
                <a:cubicBezTo>
                  <a:pt x="421" y="209"/>
                  <a:pt x="425" y="205"/>
                  <a:pt x="425" y="192"/>
                </a:cubicBezTo>
                <a:cubicBezTo>
                  <a:pt x="425" y="145"/>
                  <a:pt x="425" y="145"/>
                  <a:pt x="425" y="145"/>
                </a:cubicBezTo>
                <a:cubicBezTo>
                  <a:pt x="424" y="132"/>
                  <a:pt x="413" y="121"/>
                  <a:pt x="400" y="120"/>
                </a:cubicBezTo>
                <a:cubicBezTo>
                  <a:pt x="325" y="113"/>
                  <a:pt x="258" y="77"/>
                  <a:pt x="213" y="22"/>
                </a:cubicBezTo>
                <a:cubicBezTo>
                  <a:pt x="204" y="12"/>
                  <a:pt x="189" y="8"/>
                  <a:pt x="177" y="15"/>
                </a:cubicBezTo>
                <a:cubicBezTo>
                  <a:pt x="114" y="52"/>
                  <a:pt x="114" y="52"/>
                  <a:pt x="114" y="52"/>
                </a:cubicBezTo>
                <a:cubicBezTo>
                  <a:pt x="103" y="59"/>
                  <a:pt x="91" y="65"/>
                  <a:pt x="88" y="64"/>
                </a:cubicBezTo>
                <a:cubicBezTo>
                  <a:pt x="86" y="64"/>
                  <a:pt x="85" y="63"/>
                  <a:pt x="84" y="61"/>
                </a:cubicBezTo>
                <a:cubicBezTo>
                  <a:pt x="80" y="55"/>
                  <a:pt x="76" y="49"/>
                  <a:pt x="80" y="42"/>
                </a:cubicBezTo>
                <a:cubicBezTo>
                  <a:pt x="82" y="38"/>
                  <a:pt x="84" y="34"/>
                  <a:pt x="86" y="30"/>
                </a:cubicBezTo>
                <a:cubicBezTo>
                  <a:pt x="93" y="18"/>
                  <a:pt x="86" y="4"/>
                  <a:pt x="73" y="2"/>
                </a:cubicBezTo>
                <a:cubicBezTo>
                  <a:pt x="59" y="0"/>
                  <a:pt x="44" y="5"/>
                  <a:pt x="33" y="12"/>
                </a:cubicBezTo>
                <a:cubicBezTo>
                  <a:pt x="20" y="19"/>
                  <a:pt x="9" y="30"/>
                  <a:pt x="5" y="42"/>
                </a:cubicBezTo>
                <a:cubicBezTo>
                  <a:pt x="0" y="55"/>
                  <a:pt x="9" y="68"/>
                  <a:pt x="22" y="68"/>
                </a:cubicBezTo>
                <a:cubicBezTo>
                  <a:pt x="27" y="68"/>
                  <a:pt x="31" y="67"/>
                  <a:pt x="36" y="68"/>
                </a:cubicBezTo>
                <a:cubicBezTo>
                  <a:pt x="44" y="68"/>
                  <a:pt x="48" y="74"/>
                  <a:pt x="51" y="81"/>
                </a:cubicBezTo>
                <a:cubicBezTo>
                  <a:pt x="52" y="82"/>
                  <a:pt x="52" y="84"/>
                  <a:pt x="52" y="86"/>
                </a:cubicBezTo>
                <a:cubicBezTo>
                  <a:pt x="52" y="86"/>
                  <a:pt x="52" y="86"/>
                  <a:pt x="52" y="86"/>
                </a:cubicBezTo>
                <a:cubicBezTo>
                  <a:pt x="52" y="86"/>
                  <a:pt x="52" y="86"/>
                  <a:pt x="52" y="86"/>
                </a:cubicBezTo>
                <a:cubicBezTo>
                  <a:pt x="38" y="273"/>
                  <a:pt x="38" y="273"/>
                  <a:pt x="38" y="273"/>
                </a:cubicBezTo>
                <a:cubicBezTo>
                  <a:pt x="135" y="361"/>
                  <a:pt x="263" y="416"/>
                  <a:pt x="403" y="421"/>
                </a:cubicBezTo>
                <a:cubicBezTo>
                  <a:pt x="417" y="421"/>
                  <a:pt x="428" y="410"/>
                  <a:pt x="427" y="397"/>
                </a:cubicBezTo>
                <a:cubicBezTo>
                  <a:pt x="427" y="342"/>
                  <a:pt x="427" y="342"/>
                  <a:pt x="427" y="342"/>
                </a:cubicBezTo>
                <a:cubicBezTo>
                  <a:pt x="427" y="329"/>
                  <a:pt x="422" y="325"/>
                  <a:pt x="413" y="329"/>
                </a:cubicBez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8" name="Google Shape;438;p24">
            <a:extLst>
              <a:ext uri="{FF2B5EF4-FFF2-40B4-BE49-F238E27FC236}">
                <a16:creationId xmlns:a16="http://schemas.microsoft.com/office/drawing/2014/main" id="{5FDBFA9A-C0AB-4776-880D-F0627C9170FC}"/>
              </a:ext>
            </a:extLst>
          </p:cNvPr>
          <p:cNvSpPr/>
          <p:nvPr/>
        </p:nvSpPr>
        <p:spPr>
          <a:xfrm>
            <a:off x="6112619" y="4622800"/>
            <a:ext cx="441325" cy="773112"/>
          </a:xfrm>
          <a:custGeom>
            <a:avLst/>
            <a:gdLst/>
            <a:ahLst/>
            <a:cxnLst/>
            <a:rect l="l" t="t" r="r" b="b"/>
            <a:pathLst>
              <a:path w="107" h="187" extrusionOk="0">
                <a:moveTo>
                  <a:pt x="107" y="0"/>
                </a:moveTo>
                <a:cubicBezTo>
                  <a:pt x="106" y="3"/>
                  <a:pt x="95" y="10"/>
                  <a:pt x="83" y="17"/>
                </a:cubicBezTo>
                <a:cubicBezTo>
                  <a:pt x="15" y="58"/>
                  <a:pt x="15" y="58"/>
                  <a:pt x="15" y="58"/>
                </a:cubicBezTo>
                <a:cubicBezTo>
                  <a:pt x="3" y="65"/>
                  <a:pt x="0" y="79"/>
                  <a:pt x="8" y="90"/>
                </a:cubicBezTo>
                <a:cubicBezTo>
                  <a:pt x="32" y="126"/>
                  <a:pt x="61" y="158"/>
                  <a:pt x="93" y="187"/>
                </a:cubicBezTo>
                <a:cubicBezTo>
                  <a:pt x="107" y="0"/>
                  <a:pt x="107" y="0"/>
                  <a:pt x="107" y="0"/>
                </a:cubicBezTo>
                <a:close/>
              </a:path>
            </a:pathLst>
          </a:custGeom>
          <a:solidFill>
            <a:srgbClr val="FF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29" name="Google Shape;439;p24">
            <a:extLst>
              <a:ext uri="{FF2B5EF4-FFF2-40B4-BE49-F238E27FC236}">
                <a16:creationId xmlns:a16="http://schemas.microsoft.com/office/drawing/2014/main" id="{2BB213DF-7F47-4CB0-B1AA-D1EFE4D12006}"/>
              </a:ext>
            </a:extLst>
          </p:cNvPr>
          <p:cNvSpPr/>
          <p:nvPr/>
        </p:nvSpPr>
        <p:spPr>
          <a:xfrm>
            <a:off x="7341344" y="1241425"/>
            <a:ext cx="641350" cy="547687"/>
          </a:xfrm>
          <a:custGeom>
            <a:avLst/>
            <a:gdLst/>
            <a:ahLst/>
            <a:cxnLst/>
            <a:rect l="l" t="t" r="r" b="b"/>
            <a:pathLst>
              <a:path w="155" h="132" extrusionOk="0">
                <a:moveTo>
                  <a:pt x="155" y="132"/>
                </a:moveTo>
                <a:cubicBezTo>
                  <a:pt x="152" y="130"/>
                  <a:pt x="151" y="116"/>
                  <a:pt x="151" y="103"/>
                </a:cubicBezTo>
                <a:cubicBezTo>
                  <a:pt x="150" y="24"/>
                  <a:pt x="150" y="24"/>
                  <a:pt x="150" y="24"/>
                </a:cubicBezTo>
                <a:cubicBezTo>
                  <a:pt x="150" y="10"/>
                  <a:pt x="139" y="0"/>
                  <a:pt x="126" y="1"/>
                </a:cubicBezTo>
                <a:cubicBezTo>
                  <a:pt x="82" y="4"/>
                  <a:pt x="40" y="13"/>
                  <a:pt x="0" y="26"/>
                </a:cubicBezTo>
                <a:cubicBezTo>
                  <a:pt x="154" y="132"/>
                  <a:pt x="154" y="132"/>
                  <a:pt x="154" y="132"/>
                </a:cubicBezTo>
                <a:lnTo>
                  <a:pt x="155" y="132"/>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0" name="Google Shape;440;p24">
            <a:extLst>
              <a:ext uri="{FF2B5EF4-FFF2-40B4-BE49-F238E27FC236}">
                <a16:creationId xmlns:a16="http://schemas.microsoft.com/office/drawing/2014/main" id="{DD190667-1583-4148-8848-2CD6F6CC74BB}"/>
              </a:ext>
            </a:extLst>
          </p:cNvPr>
          <p:cNvSpPr/>
          <p:nvPr/>
        </p:nvSpPr>
        <p:spPr>
          <a:xfrm>
            <a:off x="6036419" y="1339850"/>
            <a:ext cx="2262187" cy="1681162"/>
          </a:xfrm>
          <a:custGeom>
            <a:avLst/>
            <a:gdLst/>
            <a:ahLst/>
            <a:cxnLst/>
            <a:rect l="l" t="t" r="r" b="b"/>
            <a:pathLst>
              <a:path w="547" h="406" extrusionOk="0">
                <a:moveTo>
                  <a:pt x="16" y="276"/>
                </a:moveTo>
                <a:cubicBezTo>
                  <a:pt x="63" y="302"/>
                  <a:pt x="63" y="302"/>
                  <a:pt x="63" y="302"/>
                </a:cubicBezTo>
                <a:cubicBezTo>
                  <a:pt x="75" y="309"/>
                  <a:pt x="81" y="307"/>
                  <a:pt x="81" y="298"/>
                </a:cubicBezTo>
                <a:cubicBezTo>
                  <a:pt x="82" y="292"/>
                  <a:pt x="83" y="286"/>
                  <a:pt x="86" y="281"/>
                </a:cubicBezTo>
                <a:cubicBezTo>
                  <a:pt x="91" y="272"/>
                  <a:pt x="101" y="265"/>
                  <a:pt x="113" y="263"/>
                </a:cubicBezTo>
                <a:cubicBezTo>
                  <a:pt x="129" y="260"/>
                  <a:pt x="148" y="264"/>
                  <a:pt x="165" y="274"/>
                </a:cubicBezTo>
                <a:cubicBezTo>
                  <a:pt x="183" y="284"/>
                  <a:pt x="197" y="298"/>
                  <a:pt x="203" y="313"/>
                </a:cubicBezTo>
                <a:cubicBezTo>
                  <a:pt x="207" y="324"/>
                  <a:pt x="206" y="336"/>
                  <a:pt x="201" y="346"/>
                </a:cubicBezTo>
                <a:cubicBezTo>
                  <a:pt x="198" y="351"/>
                  <a:pt x="194" y="355"/>
                  <a:pt x="189" y="358"/>
                </a:cubicBezTo>
                <a:cubicBezTo>
                  <a:pt x="181" y="363"/>
                  <a:pt x="183" y="370"/>
                  <a:pt x="194" y="376"/>
                </a:cubicBezTo>
                <a:cubicBezTo>
                  <a:pt x="235" y="399"/>
                  <a:pt x="235" y="399"/>
                  <a:pt x="235" y="399"/>
                </a:cubicBezTo>
                <a:cubicBezTo>
                  <a:pt x="247" y="406"/>
                  <a:pt x="262" y="401"/>
                  <a:pt x="269" y="390"/>
                </a:cubicBezTo>
                <a:cubicBezTo>
                  <a:pt x="310" y="332"/>
                  <a:pt x="374" y="290"/>
                  <a:pt x="447" y="277"/>
                </a:cubicBezTo>
                <a:cubicBezTo>
                  <a:pt x="461" y="275"/>
                  <a:pt x="471" y="263"/>
                  <a:pt x="471" y="250"/>
                </a:cubicBezTo>
                <a:cubicBezTo>
                  <a:pt x="470" y="177"/>
                  <a:pt x="470" y="177"/>
                  <a:pt x="470" y="177"/>
                </a:cubicBezTo>
                <a:cubicBezTo>
                  <a:pt x="470" y="163"/>
                  <a:pt x="471" y="150"/>
                  <a:pt x="473" y="148"/>
                </a:cubicBezTo>
                <a:cubicBezTo>
                  <a:pt x="474" y="147"/>
                  <a:pt x="476" y="146"/>
                  <a:pt x="478" y="146"/>
                </a:cubicBezTo>
                <a:cubicBezTo>
                  <a:pt x="485" y="145"/>
                  <a:pt x="492" y="145"/>
                  <a:pt x="497" y="152"/>
                </a:cubicBezTo>
                <a:cubicBezTo>
                  <a:pt x="499" y="156"/>
                  <a:pt x="501" y="160"/>
                  <a:pt x="504" y="164"/>
                </a:cubicBezTo>
                <a:cubicBezTo>
                  <a:pt x="511" y="175"/>
                  <a:pt x="526" y="177"/>
                  <a:pt x="535" y="166"/>
                </a:cubicBezTo>
                <a:cubicBezTo>
                  <a:pt x="543" y="155"/>
                  <a:pt x="547" y="140"/>
                  <a:pt x="546" y="126"/>
                </a:cubicBezTo>
                <a:cubicBezTo>
                  <a:pt x="546" y="112"/>
                  <a:pt x="543" y="97"/>
                  <a:pt x="534" y="87"/>
                </a:cubicBezTo>
                <a:cubicBezTo>
                  <a:pt x="525" y="76"/>
                  <a:pt x="510" y="78"/>
                  <a:pt x="503" y="89"/>
                </a:cubicBezTo>
                <a:cubicBezTo>
                  <a:pt x="500" y="93"/>
                  <a:pt x="499" y="97"/>
                  <a:pt x="496" y="101"/>
                </a:cubicBezTo>
                <a:cubicBezTo>
                  <a:pt x="492" y="108"/>
                  <a:pt x="485" y="108"/>
                  <a:pt x="477" y="108"/>
                </a:cubicBezTo>
                <a:cubicBezTo>
                  <a:pt x="475" y="108"/>
                  <a:pt x="474" y="107"/>
                  <a:pt x="473" y="106"/>
                </a:cubicBezTo>
                <a:cubicBezTo>
                  <a:pt x="473" y="106"/>
                  <a:pt x="473" y="106"/>
                  <a:pt x="473" y="106"/>
                </a:cubicBezTo>
                <a:cubicBezTo>
                  <a:pt x="472" y="106"/>
                  <a:pt x="472" y="106"/>
                  <a:pt x="472" y="106"/>
                </a:cubicBezTo>
                <a:cubicBezTo>
                  <a:pt x="318" y="0"/>
                  <a:pt x="318" y="0"/>
                  <a:pt x="318" y="0"/>
                </a:cubicBezTo>
                <a:cubicBezTo>
                  <a:pt x="188" y="42"/>
                  <a:pt x="78" y="129"/>
                  <a:pt x="7" y="243"/>
                </a:cubicBezTo>
                <a:cubicBezTo>
                  <a:pt x="0" y="254"/>
                  <a:pt x="4" y="269"/>
                  <a:pt x="16" y="276"/>
                </a:cubicBezTo>
                <a:close/>
              </a:path>
            </a:pathLst>
          </a:custGeom>
          <a:solidFill>
            <a:srgbClr val="FFFF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1" name="Google Shape;441;p24">
            <a:extLst>
              <a:ext uri="{FF2B5EF4-FFF2-40B4-BE49-F238E27FC236}">
                <a16:creationId xmlns:a16="http://schemas.microsoft.com/office/drawing/2014/main" id="{85C88C83-3BB8-44D6-A447-BAA276D5D458}"/>
              </a:ext>
            </a:extLst>
          </p:cNvPr>
          <p:cNvSpPr/>
          <p:nvPr/>
        </p:nvSpPr>
        <p:spPr>
          <a:xfrm>
            <a:off x="9614644" y="1841500"/>
            <a:ext cx="441325" cy="773112"/>
          </a:xfrm>
          <a:custGeom>
            <a:avLst/>
            <a:gdLst/>
            <a:ahLst/>
            <a:cxnLst/>
            <a:rect l="l" t="t" r="r" b="b"/>
            <a:pathLst>
              <a:path w="107" h="187" extrusionOk="0">
                <a:moveTo>
                  <a:pt x="24" y="169"/>
                </a:moveTo>
                <a:cubicBezTo>
                  <a:pt x="92" y="129"/>
                  <a:pt x="92" y="129"/>
                  <a:pt x="92" y="129"/>
                </a:cubicBezTo>
                <a:cubicBezTo>
                  <a:pt x="104" y="122"/>
                  <a:pt x="107" y="107"/>
                  <a:pt x="99" y="96"/>
                </a:cubicBezTo>
                <a:cubicBezTo>
                  <a:pt x="75" y="61"/>
                  <a:pt x="46" y="29"/>
                  <a:pt x="14" y="0"/>
                </a:cubicBezTo>
                <a:cubicBezTo>
                  <a:pt x="0" y="187"/>
                  <a:pt x="0" y="187"/>
                  <a:pt x="0" y="187"/>
                </a:cubicBezTo>
                <a:cubicBezTo>
                  <a:pt x="1" y="184"/>
                  <a:pt x="12" y="176"/>
                  <a:pt x="24" y="169"/>
                </a:cubicBezTo>
                <a:close/>
              </a:path>
            </a:pathLst>
          </a:custGeom>
          <a:solidFill>
            <a:srgbClr val="00B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2" name="Google Shape;442;p24">
            <a:extLst>
              <a:ext uri="{FF2B5EF4-FFF2-40B4-BE49-F238E27FC236}">
                <a16:creationId xmlns:a16="http://schemas.microsoft.com/office/drawing/2014/main" id="{1E0FC2CE-3734-434A-97FD-F2FA8220E5ED}"/>
              </a:ext>
            </a:extLst>
          </p:cNvPr>
          <p:cNvSpPr/>
          <p:nvPr/>
        </p:nvSpPr>
        <p:spPr>
          <a:xfrm>
            <a:off x="8088260" y="1248569"/>
            <a:ext cx="1770062" cy="1747837"/>
          </a:xfrm>
          <a:custGeom>
            <a:avLst/>
            <a:gdLst/>
            <a:ahLst/>
            <a:cxnLst/>
            <a:rect l="l" t="t" r="r" b="b"/>
            <a:pathLst>
              <a:path w="428" h="422" extrusionOk="0">
                <a:moveTo>
                  <a:pt x="15" y="93"/>
                </a:moveTo>
                <a:cubicBezTo>
                  <a:pt x="20" y="90"/>
                  <a:pt x="25" y="89"/>
                  <a:pt x="31" y="89"/>
                </a:cubicBezTo>
                <a:cubicBezTo>
                  <a:pt x="42" y="89"/>
                  <a:pt x="53" y="94"/>
                  <a:pt x="60" y="102"/>
                </a:cubicBezTo>
                <a:cubicBezTo>
                  <a:pt x="71" y="115"/>
                  <a:pt x="77" y="134"/>
                  <a:pt x="77" y="154"/>
                </a:cubicBezTo>
                <a:cubicBezTo>
                  <a:pt x="78" y="174"/>
                  <a:pt x="72" y="193"/>
                  <a:pt x="62" y="206"/>
                </a:cubicBezTo>
                <a:cubicBezTo>
                  <a:pt x="54" y="215"/>
                  <a:pt x="44" y="220"/>
                  <a:pt x="32" y="220"/>
                </a:cubicBezTo>
                <a:cubicBezTo>
                  <a:pt x="27" y="220"/>
                  <a:pt x="21" y="219"/>
                  <a:pt x="16" y="216"/>
                </a:cubicBezTo>
                <a:cubicBezTo>
                  <a:pt x="7" y="212"/>
                  <a:pt x="3" y="217"/>
                  <a:pt x="3" y="230"/>
                </a:cubicBezTo>
                <a:cubicBezTo>
                  <a:pt x="3" y="277"/>
                  <a:pt x="3" y="277"/>
                  <a:pt x="3" y="277"/>
                </a:cubicBezTo>
                <a:cubicBezTo>
                  <a:pt x="4" y="290"/>
                  <a:pt x="15" y="301"/>
                  <a:pt x="28" y="302"/>
                </a:cubicBezTo>
                <a:cubicBezTo>
                  <a:pt x="103" y="308"/>
                  <a:pt x="170" y="345"/>
                  <a:pt x="215" y="399"/>
                </a:cubicBezTo>
                <a:cubicBezTo>
                  <a:pt x="224" y="410"/>
                  <a:pt x="239" y="413"/>
                  <a:pt x="251" y="406"/>
                </a:cubicBezTo>
                <a:cubicBezTo>
                  <a:pt x="314" y="369"/>
                  <a:pt x="314" y="369"/>
                  <a:pt x="314" y="369"/>
                </a:cubicBezTo>
                <a:cubicBezTo>
                  <a:pt x="325" y="363"/>
                  <a:pt x="337" y="356"/>
                  <a:pt x="340" y="357"/>
                </a:cubicBezTo>
                <a:cubicBezTo>
                  <a:pt x="342" y="358"/>
                  <a:pt x="343" y="359"/>
                  <a:pt x="344" y="360"/>
                </a:cubicBezTo>
                <a:cubicBezTo>
                  <a:pt x="348" y="367"/>
                  <a:pt x="352" y="372"/>
                  <a:pt x="348" y="380"/>
                </a:cubicBezTo>
                <a:cubicBezTo>
                  <a:pt x="346" y="384"/>
                  <a:pt x="344" y="388"/>
                  <a:pt x="342" y="392"/>
                </a:cubicBezTo>
                <a:cubicBezTo>
                  <a:pt x="335" y="404"/>
                  <a:pt x="342" y="417"/>
                  <a:pt x="355" y="420"/>
                </a:cubicBezTo>
                <a:cubicBezTo>
                  <a:pt x="369" y="422"/>
                  <a:pt x="384" y="417"/>
                  <a:pt x="395" y="410"/>
                </a:cubicBezTo>
                <a:cubicBezTo>
                  <a:pt x="408" y="403"/>
                  <a:pt x="419" y="392"/>
                  <a:pt x="423" y="379"/>
                </a:cubicBezTo>
                <a:cubicBezTo>
                  <a:pt x="428" y="366"/>
                  <a:pt x="419" y="354"/>
                  <a:pt x="406" y="354"/>
                </a:cubicBezTo>
                <a:cubicBezTo>
                  <a:pt x="401" y="354"/>
                  <a:pt x="396" y="354"/>
                  <a:pt x="392" y="354"/>
                </a:cubicBezTo>
                <a:cubicBezTo>
                  <a:pt x="384" y="353"/>
                  <a:pt x="380" y="348"/>
                  <a:pt x="377" y="341"/>
                </a:cubicBezTo>
                <a:cubicBezTo>
                  <a:pt x="376" y="339"/>
                  <a:pt x="376" y="337"/>
                  <a:pt x="376" y="336"/>
                </a:cubicBezTo>
                <a:cubicBezTo>
                  <a:pt x="390" y="149"/>
                  <a:pt x="390" y="149"/>
                  <a:pt x="390" y="149"/>
                </a:cubicBezTo>
                <a:cubicBezTo>
                  <a:pt x="293" y="61"/>
                  <a:pt x="165" y="6"/>
                  <a:pt x="25" y="1"/>
                </a:cubicBezTo>
                <a:cubicBezTo>
                  <a:pt x="11" y="0"/>
                  <a:pt x="0" y="11"/>
                  <a:pt x="1" y="25"/>
                </a:cubicBezTo>
                <a:cubicBezTo>
                  <a:pt x="1" y="79"/>
                  <a:pt x="1" y="79"/>
                  <a:pt x="1" y="79"/>
                </a:cubicBezTo>
                <a:cubicBezTo>
                  <a:pt x="1" y="93"/>
                  <a:pt x="6" y="97"/>
                  <a:pt x="15" y="93"/>
                </a:cubicBezTo>
                <a:close/>
              </a:path>
            </a:pathLst>
          </a:custGeom>
          <a:solidFill>
            <a:srgbClr val="00B05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3" name="Google Shape;443;p24">
            <a:extLst>
              <a:ext uri="{FF2B5EF4-FFF2-40B4-BE49-F238E27FC236}">
                <a16:creationId xmlns:a16="http://schemas.microsoft.com/office/drawing/2014/main" id="{DD2FCED2-BDC3-4CFC-A6E7-9660D6949A1B}"/>
              </a:ext>
            </a:extLst>
          </p:cNvPr>
          <p:cNvSpPr/>
          <p:nvPr/>
        </p:nvSpPr>
        <p:spPr>
          <a:xfrm>
            <a:off x="9081244" y="2420938"/>
            <a:ext cx="1376362" cy="2289175"/>
          </a:xfrm>
          <a:custGeom>
            <a:avLst/>
            <a:gdLst/>
            <a:ahLst/>
            <a:cxnLst/>
            <a:rect l="l" t="t" r="r" b="b"/>
            <a:pathLst>
              <a:path w="333" h="553" extrusionOk="0">
                <a:moveTo>
                  <a:pt x="265" y="16"/>
                </a:moveTo>
                <a:cubicBezTo>
                  <a:pt x="259" y="4"/>
                  <a:pt x="244" y="0"/>
                  <a:pt x="232" y="7"/>
                </a:cubicBezTo>
                <a:cubicBezTo>
                  <a:pt x="185" y="35"/>
                  <a:pt x="185" y="35"/>
                  <a:pt x="185" y="35"/>
                </a:cubicBezTo>
                <a:cubicBezTo>
                  <a:pt x="174" y="42"/>
                  <a:pt x="172" y="48"/>
                  <a:pt x="180" y="53"/>
                </a:cubicBezTo>
                <a:cubicBezTo>
                  <a:pt x="185" y="56"/>
                  <a:pt x="189" y="60"/>
                  <a:pt x="192" y="65"/>
                </a:cubicBezTo>
                <a:cubicBezTo>
                  <a:pt x="198" y="75"/>
                  <a:pt x="199" y="87"/>
                  <a:pt x="195" y="98"/>
                </a:cubicBezTo>
                <a:cubicBezTo>
                  <a:pt x="189" y="113"/>
                  <a:pt x="176" y="128"/>
                  <a:pt x="159" y="138"/>
                </a:cubicBezTo>
                <a:cubicBezTo>
                  <a:pt x="141" y="148"/>
                  <a:pt x="123" y="153"/>
                  <a:pt x="106" y="150"/>
                </a:cubicBezTo>
                <a:cubicBezTo>
                  <a:pt x="94" y="148"/>
                  <a:pt x="85" y="142"/>
                  <a:pt x="79" y="132"/>
                </a:cubicBezTo>
                <a:cubicBezTo>
                  <a:pt x="76" y="127"/>
                  <a:pt x="74" y="122"/>
                  <a:pt x="74" y="116"/>
                </a:cubicBezTo>
                <a:cubicBezTo>
                  <a:pt x="73" y="107"/>
                  <a:pt x="67" y="105"/>
                  <a:pt x="55" y="112"/>
                </a:cubicBezTo>
                <a:cubicBezTo>
                  <a:pt x="15" y="135"/>
                  <a:pt x="15" y="135"/>
                  <a:pt x="15" y="135"/>
                </a:cubicBezTo>
                <a:cubicBezTo>
                  <a:pt x="4" y="142"/>
                  <a:pt x="0" y="157"/>
                  <a:pt x="6" y="169"/>
                </a:cubicBezTo>
                <a:cubicBezTo>
                  <a:pt x="22" y="204"/>
                  <a:pt x="31" y="242"/>
                  <a:pt x="32" y="283"/>
                </a:cubicBezTo>
                <a:cubicBezTo>
                  <a:pt x="32" y="317"/>
                  <a:pt x="26" y="350"/>
                  <a:pt x="15" y="380"/>
                </a:cubicBezTo>
                <a:cubicBezTo>
                  <a:pt x="10" y="393"/>
                  <a:pt x="15" y="408"/>
                  <a:pt x="27" y="415"/>
                </a:cubicBezTo>
                <a:cubicBezTo>
                  <a:pt x="90" y="450"/>
                  <a:pt x="90" y="450"/>
                  <a:pt x="90" y="450"/>
                </a:cubicBezTo>
                <a:cubicBezTo>
                  <a:pt x="102" y="457"/>
                  <a:pt x="113" y="464"/>
                  <a:pt x="114" y="467"/>
                </a:cubicBezTo>
                <a:cubicBezTo>
                  <a:pt x="114" y="469"/>
                  <a:pt x="114" y="471"/>
                  <a:pt x="113" y="472"/>
                </a:cubicBezTo>
                <a:cubicBezTo>
                  <a:pt x="110" y="479"/>
                  <a:pt x="107" y="485"/>
                  <a:pt x="99" y="486"/>
                </a:cubicBezTo>
                <a:cubicBezTo>
                  <a:pt x="94" y="486"/>
                  <a:pt x="89" y="486"/>
                  <a:pt x="85" y="486"/>
                </a:cubicBezTo>
                <a:cubicBezTo>
                  <a:pt x="71" y="486"/>
                  <a:pt x="63" y="499"/>
                  <a:pt x="68" y="512"/>
                </a:cubicBezTo>
                <a:cubicBezTo>
                  <a:pt x="73" y="524"/>
                  <a:pt x="84" y="535"/>
                  <a:pt x="96" y="541"/>
                </a:cubicBezTo>
                <a:cubicBezTo>
                  <a:pt x="108" y="548"/>
                  <a:pt x="123" y="553"/>
                  <a:pt x="137" y="550"/>
                </a:cubicBezTo>
                <a:cubicBezTo>
                  <a:pt x="150" y="548"/>
                  <a:pt x="156" y="534"/>
                  <a:pt x="150" y="522"/>
                </a:cubicBezTo>
                <a:cubicBezTo>
                  <a:pt x="148" y="518"/>
                  <a:pt x="145" y="515"/>
                  <a:pt x="143" y="511"/>
                </a:cubicBezTo>
                <a:cubicBezTo>
                  <a:pt x="139" y="503"/>
                  <a:pt x="143" y="497"/>
                  <a:pt x="146" y="491"/>
                </a:cubicBezTo>
                <a:cubicBezTo>
                  <a:pt x="147" y="489"/>
                  <a:pt x="149" y="488"/>
                  <a:pt x="151" y="488"/>
                </a:cubicBezTo>
                <a:cubicBezTo>
                  <a:pt x="151" y="488"/>
                  <a:pt x="151" y="488"/>
                  <a:pt x="151" y="488"/>
                </a:cubicBezTo>
                <a:cubicBezTo>
                  <a:pt x="151" y="488"/>
                  <a:pt x="151" y="488"/>
                  <a:pt x="151" y="488"/>
                </a:cubicBezTo>
                <a:cubicBezTo>
                  <a:pt x="319" y="407"/>
                  <a:pt x="319" y="407"/>
                  <a:pt x="319" y="407"/>
                </a:cubicBezTo>
                <a:cubicBezTo>
                  <a:pt x="320" y="407"/>
                  <a:pt x="320" y="407"/>
                  <a:pt x="320" y="407"/>
                </a:cubicBezTo>
                <a:cubicBezTo>
                  <a:pt x="328" y="366"/>
                  <a:pt x="333" y="323"/>
                  <a:pt x="332" y="279"/>
                </a:cubicBezTo>
                <a:cubicBezTo>
                  <a:pt x="331" y="184"/>
                  <a:pt x="307" y="94"/>
                  <a:pt x="265" y="16"/>
                </a:cubicBezTo>
                <a:close/>
              </a:path>
            </a:pathLst>
          </a:custGeom>
          <a:solidFill>
            <a:srgbClr val="00B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4" name="Google Shape;444;p24">
            <a:extLst>
              <a:ext uri="{FF2B5EF4-FFF2-40B4-BE49-F238E27FC236}">
                <a16:creationId xmlns:a16="http://schemas.microsoft.com/office/drawing/2014/main" id="{B22FF508-3AAA-4D95-9443-601DBED7EEB6}"/>
              </a:ext>
            </a:extLst>
          </p:cNvPr>
          <p:cNvSpPr/>
          <p:nvPr/>
        </p:nvSpPr>
        <p:spPr>
          <a:xfrm>
            <a:off x="9705132" y="4105275"/>
            <a:ext cx="698500" cy="571500"/>
          </a:xfrm>
          <a:custGeom>
            <a:avLst/>
            <a:gdLst/>
            <a:ahLst/>
            <a:cxnLst/>
            <a:rect l="l" t="t" r="r" b="b"/>
            <a:pathLst>
              <a:path w="169" h="138" extrusionOk="0">
                <a:moveTo>
                  <a:pt x="0" y="81"/>
                </a:moveTo>
                <a:cubicBezTo>
                  <a:pt x="0" y="81"/>
                  <a:pt x="0" y="81"/>
                  <a:pt x="0" y="81"/>
                </a:cubicBezTo>
                <a:cubicBezTo>
                  <a:pt x="3" y="80"/>
                  <a:pt x="15" y="86"/>
                  <a:pt x="26" y="92"/>
                </a:cubicBezTo>
                <a:cubicBezTo>
                  <a:pt x="96" y="131"/>
                  <a:pt x="96" y="131"/>
                  <a:pt x="96" y="131"/>
                </a:cubicBezTo>
                <a:cubicBezTo>
                  <a:pt x="107" y="138"/>
                  <a:pt x="122" y="134"/>
                  <a:pt x="128" y="121"/>
                </a:cubicBezTo>
                <a:cubicBezTo>
                  <a:pt x="146" y="83"/>
                  <a:pt x="159" y="42"/>
                  <a:pt x="169" y="0"/>
                </a:cubicBezTo>
                <a:cubicBezTo>
                  <a:pt x="168" y="0"/>
                  <a:pt x="168" y="0"/>
                  <a:pt x="168" y="0"/>
                </a:cubicBezTo>
                <a:lnTo>
                  <a:pt x="0" y="81"/>
                </a:lnTo>
                <a:close/>
              </a:path>
            </a:pathLst>
          </a:custGeom>
          <a:solidFill>
            <a:srgbClr val="00B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5" name="Google Shape;445;p24">
            <a:extLst>
              <a:ext uri="{FF2B5EF4-FFF2-40B4-BE49-F238E27FC236}">
                <a16:creationId xmlns:a16="http://schemas.microsoft.com/office/drawing/2014/main" id="{7CE90CF0-5F22-4D27-BC13-68B75FDB4235}"/>
              </a:ext>
            </a:extLst>
          </p:cNvPr>
          <p:cNvSpPr/>
          <p:nvPr/>
        </p:nvSpPr>
        <p:spPr>
          <a:xfrm>
            <a:off x="8184096" y="5430838"/>
            <a:ext cx="641350" cy="546100"/>
          </a:xfrm>
          <a:custGeom>
            <a:avLst/>
            <a:gdLst/>
            <a:ahLst/>
            <a:cxnLst/>
            <a:rect l="l" t="t" r="r" b="b"/>
            <a:pathLst>
              <a:path w="155" h="132" extrusionOk="0">
                <a:moveTo>
                  <a:pt x="0" y="0"/>
                </a:moveTo>
                <a:cubicBezTo>
                  <a:pt x="3" y="2"/>
                  <a:pt x="4" y="15"/>
                  <a:pt x="4" y="29"/>
                </a:cubicBezTo>
                <a:cubicBezTo>
                  <a:pt x="5" y="108"/>
                  <a:pt x="5" y="108"/>
                  <a:pt x="5" y="108"/>
                </a:cubicBezTo>
                <a:cubicBezTo>
                  <a:pt x="5" y="122"/>
                  <a:pt x="16" y="132"/>
                  <a:pt x="29" y="131"/>
                </a:cubicBezTo>
                <a:cubicBezTo>
                  <a:pt x="73" y="127"/>
                  <a:pt x="115" y="118"/>
                  <a:pt x="155" y="105"/>
                </a:cubicBezTo>
                <a:cubicBezTo>
                  <a:pt x="1" y="0"/>
                  <a:pt x="1" y="0"/>
                  <a:pt x="1" y="0"/>
                </a:cubicBezTo>
                <a:lnTo>
                  <a:pt x="0" y="0"/>
                </a:lnTo>
                <a:close/>
              </a:path>
            </a:pathLst>
          </a:custGeom>
          <a:solidFill>
            <a:schemeClr val="accent4">
              <a:lumMod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36" name="Google Shape;446;p24">
            <a:extLst>
              <a:ext uri="{FF2B5EF4-FFF2-40B4-BE49-F238E27FC236}">
                <a16:creationId xmlns:a16="http://schemas.microsoft.com/office/drawing/2014/main" id="{5F7F7907-BAFB-414B-A06E-19BF1BFE9CF2}"/>
              </a:ext>
            </a:extLst>
          </p:cNvPr>
          <p:cNvSpPr/>
          <p:nvPr/>
        </p:nvSpPr>
        <p:spPr>
          <a:xfrm>
            <a:off x="7860457" y="4187825"/>
            <a:ext cx="2262187" cy="1676400"/>
          </a:xfrm>
          <a:custGeom>
            <a:avLst/>
            <a:gdLst/>
            <a:ahLst/>
            <a:cxnLst/>
            <a:rect l="l" t="t" r="r" b="b"/>
            <a:pathLst>
              <a:path w="547" h="405" extrusionOk="0">
                <a:moveTo>
                  <a:pt x="531" y="130"/>
                </a:moveTo>
                <a:cubicBezTo>
                  <a:pt x="484" y="103"/>
                  <a:pt x="484" y="103"/>
                  <a:pt x="484" y="103"/>
                </a:cubicBezTo>
                <a:cubicBezTo>
                  <a:pt x="472" y="97"/>
                  <a:pt x="466" y="99"/>
                  <a:pt x="466" y="108"/>
                </a:cubicBezTo>
                <a:cubicBezTo>
                  <a:pt x="465" y="114"/>
                  <a:pt x="464" y="119"/>
                  <a:pt x="461" y="124"/>
                </a:cubicBezTo>
                <a:cubicBezTo>
                  <a:pt x="456" y="134"/>
                  <a:pt x="446" y="141"/>
                  <a:pt x="434" y="143"/>
                </a:cubicBezTo>
                <a:cubicBezTo>
                  <a:pt x="418" y="146"/>
                  <a:pt x="399" y="142"/>
                  <a:pt x="381" y="132"/>
                </a:cubicBezTo>
                <a:cubicBezTo>
                  <a:pt x="364" y="122"/>
                  <a:pt x="350" y="108"/>
                  <a:pt x="344" y="92"/>
                </a:cubicBezTo>
                <a:cubicBezTo>
                  <a:pt x="340" y="82"/>
                  <a:pt x="341" y="70"/>
                  <a:pt x="346" y="60"/>
                </a:cubicBezTo>
                <a:cubicBezTo>
                  <a:pt x="349" y="55"/>
                  <a:pt x="353" y="51"/>
                  <a:pt x="358" y="48"/>
                </a:cubicBezTo>
                <a:cubicBezTo>
                  <a:pt x="366" y="42"/>
                  <a:pt x="364" y="36"/>
                  <a:pt x="353" y="29"/>
                </a:cubicBezTo>
                <a:cubicBezTo>
                  <a:pt x="312" y="7"/>
                  <a:pt x="312" y="7"/>
                  <a:pt x="312" y="7"/>
                </a:cubicBezTo>
                <a:cubicBezTo>
                  <a:pt x="300" y="0"/>
                  <a:pt x="285" y="4"/>
                  <a:pt x="278" y="15"/>
                </a:cubicBezTo>
                <a:cubicBezTo>
                  <a:pt x="237" y="74"/>
                  <a:pt x="173" y="116"/>
                  <a:pt x="100" y="129"/>
                </a:cubicBezTo>
                <a:cubicBezTo>
                  <a:pt x="86" y="131"/>
                  <a:pt x="76" y="143"/>
                  <a:pt x="76" y="156"/>
                </a:cubicBezTo>
                <a:cubicBezTo>
                  <a:pt x="77" y="229"/>
                  <a:pt x="77" y="229"/>
                  <a:pt x="77" y="229"/>
                </a:cubicBezTo>
                <a:cubicBezTo>
                  <a:pt x="77" y="242"/>
                  <a:pt x="76" y="256"/>
                  <a:pt x="74" y="258"/>
                </a:cubicBezTo>
                <a:cubicBezTo>
                  <a:pt x="73" y="259"/>
                  <a:pt x="71" y="260"/>
                  <a:pt x="69" y="260"/>
                </a:cubicBezTo>
                <a:cubicBezTo>
                  <a:pt x="62" y="260"/>
                  <a:pt x="55" y="260"/>
                  <a:pt x="50" y="254"/>
                </a:cubicBezTo>
                <a:cubicBezTo>
                  <a:pt x="48" y="250"/>
                  <a:pt x="46" y="246"/>
                  <a:pt x="43" y="242"/>
                </a:cubicBezTo>
                <a:cubicBezTo>
                  <a:pt x="36" y="230"/>
                  <a:pt x="21" y="229"/>
                  <a:pt x="12" y="240"/>
                </a:cubicBezTo>
                <a:cubicBezTo>
                  <a:pt x="4" y="250"/>
                  <a:pt x="0" y="266"/>
                  <a:pt x="1" y="280"/>
                </a:cubicBezTo>
                <a:cubicBezTo>
                  <a:pt x="1" y="294"/>
                  <a:pt x="4" y="309"/>
                  <a:pt x="13" y="319"/>
                </a:cubicBezTo>
                <a:cubicBezTo>
                  <a:pt x="22" y="330"/>
                  <a:pt x="37" y="328"/>
                  <a:pt x="44" y="316"/>
                </a:cubicBezTo>
                <a:cubicBezTo>
                  <a:pt x="47" y="312"/>
                  <a:pt x="48" y="308"/>
                  <a:pt x="51" y="304"/>
                </a:cubicBezTo>
                <a:cubicBezTo>
                  <a:pt x="55" y="298"/>
                  <a:pt x="62" y="298"/>
                  <a:pt x="70" y="298"/>
                </a:cubicBezTo>
                <a:cubicBezTo>
                  <a:pt x="72" y="298"/>
                  <a:pt x="73" y="299"/>
                  <a:pt x="74" y="300"/>
                </a:cubicBezTo>
                <a:cubicBezTo>
                  <a:pt x="74" y="300"/>
                  <a:pt x="74" y="300"/>
                  <a:pt x="74" y="300"/>
                </a:cubicBezTo>
                <a:cubicBezTo>
                  <a:pt x="75" y="300"/>
                  <a:pt x="75" y="300"/>
                  <a:pt x="75" y="300"/>
                </a:cubicBezTo>
                <a:cubicBezTo>
                  <a:pt x="229" y="405"/>
                  <a:pt x="229" y="405"/>
                  <a:pt x="229" y="405"/>
                </a:cubicBezTo>
                <a:cubicBezTo>
                  <a:pt x="359" y="364"/>
                  <a:pt x="469" y="277"/>
                  <a:pt x="540" y="163"/>
                </a:cubicBezTo>
                <a:cubicBezTo>
                  <a:pt x="547" y="152"/>
                  <a:pt x="543" y="137"/>
                  <a:pt x="531" y="130"/>
                </a:cubicBezTo>
                <a:close/>
              </a:path>
            </a:pathLst>
          </a:custGeom>
          <a:solidFill>
            <a:schemeClr val="accent4">
              <a:lumMod val="50000"/>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a:ea typeface="Calibri"/>
              <a:cs typeface="Calibri"/>
              <a:sym typeface="Calibri"/>
            </a:endParaRPr>
          </a:p>
        </p:txBody>
      </p:sp>
      <p:sp>
        <p:nvSpPr>
          <p:cNvPr id="51" name="TextBox 50">
            <a:extLst>
              <a:ext uri="{FF2B5EF4-FFF2-40B4-BE49-F238E27FC236}">
                <a16:creationId xmlns:a16="http://schemas.microsoft.com/office/drawing/2014/main" id="{9BB1D76C-32B1-4AEE-AB1C-F4A7F41A48A7}"/>
              </a:ext>
            </a:extLst>
          </p:cNvPr>
          <p:cNvSpPr txBox="1"/>
          <p:nvPr/>
        </p:nvSpPr>
        <p:spPr>
          <a:xfrm>
            <a:off x="6940521" y="1664632"/>
            <a:ext cx="663579" cy="707886"/>
          </a:xfrm>
          <a:prstGeom prst="rect">
            <a:avLst/>
          </a:prstGeom>
          <a:noFill/>
        </p:spPr>
        <p:txBody>
          <a:bodyPr wrap="square">
            <a:spAutoFit/>
          </a:bodyPr>
          <a:lstStyle/>
          <a:p>
            <a:r>
              <a:rPr lang="en-US" sz="4000" b="1" dirty="0"/>
              <a:t>1.</a:t>
            </a:r>
            <a:endParaRPr lang="en-US" sz="4000" dirty="0"/>
          </a:p>
        </p:txBody>
      </p:sp>
      <p:sp>
        <p:nvSpPr>
          <p:cNvPr id="52" name="TextBox 51">
            <a:extLst>
              <a:ext uri="{FF2B5EF4-FFF2-40B4-BE49-F238E27FC236}">
                <a16:creationId xmlns:a16="http://schemas.microsoft.com/office/drawing/2014/main" id="{8DF7C117-51A6-464E-96AF-1BD0D651063B}"/>
              </a:ext>
            </a:extLst>
          </p:cNvPr>
          <p:cNvSpPr txBox="1"/>
          <p:nvPr/>
        </p:nvSpPr>
        <p:spPr>
          <a:xfrm>
            <a:off x="8773206" y="1679713"/>
            <a:ext cx="663579" cy="707886"/>
          </a:xfrm>
          <a:prstGeom prst="rect">
            <a:avLst/>
          </a:prstGeom>
          <a:noFill/>
        </p:spPr>
        <p:txBody>
          <a:bodyPr wrap="square">
            <a:spAutoFit/>
          </a:bodyPr>
          <a:lstStyle/>
          <a:p>
            <a:r>
              <a:rPr lang="en-US" sz="4000" b="1" dirty="0"/>
              <a:t>2.</a:t>
            </a:r>
            <a:endParaRPr lang="en-US" sz="4000" dirty="0"/>
          </a:p>
        </p:txBody>
      </p:sp>
      <p:sp>
        <p:nvSpPr>
          <p:cNvPr id="53" name="TextBox 52">
            <a:extLst>
              <a:ext uri="{FF2B5EF4-FFF2-40B4-BE49-F238E27FC236}">
                <a16:creationId xmlns:a16="http://schemas.microsoft.com/office/drawing/2014/main" id="{569323F8-D070-4D2C-933B-C0628F9E35C5}"/>
              </a:ext>
            </a:extLst>
          </p:cNvPr>
          <p:cNvSpPr txBox="1"/>
          <p:nvPr/>
        </p:nvSpPr>
        <p:spPr>
          <a:xfrm>
            <a:off x="9582068" y="3222764"/>
            <a:ext cx="663579" cy="707886"/>
          </a:xfrm>
          <a:prstGeom prst="rect">
            <a:avLst/>
          </a:prstGeom>
          <a:noFill/>
        </p:spPr>
        <p:txBody>
          <a:bodyPr wrap="square">
            <a:spAutoFit/>
          </a:bodyPr>
          <a:lstStyle/>
          <a:p>
            <a:r>
              <a:rPr lang="en-US" sz="4000" b="1" dirty="0"/>
              <a:t>3.</a:t>
            </a:r>
            <a:endParaRPr lang="en-US" sz="4000" dirty="0"/>
          </a:p>
        </p:txBody>
      </p:sp>
      <p:sp>
        <p:nvSpPr>
          <p:cNvPr id="54" name="TextBox 53">
            <a:extLst>
              <a:ext uri="{FF2B5EF4-FFF2-40B4-BE49-F238E27FC236}">
                <a16:creationId xmlns:a16="http://schemas.microsoft.com/office/drawing/2014/main" id="{D4128DEB-6995-40A1-8F87-07CC307DBA8C}"/>
              </a:ext>
            </a:extLst>
          </p:cNvPr>
          <p:cNvSpPr txBox="1"/>
          <p:nvPr/>
        </p:nvSpPr>
        <p:spPr>
          <a:xfrm>
            <a:off x="8698156" y="4759465"/>
            <a:ext cx="663579" cy="707886"/>
          </a:xfrm>
          <a:prstGeom prst="rect">
            <a:avLst/>
          </a:prstGeom>
          <a:noFill/>
        </p:spPr>
        <p:txBody>
          <a:bodyPr wrap="square">
            <a:spAutoFit/>
          </a:bodyPr>
          <a:lstStyle/>
          <a:p>
            <a:r>
              <a:rPr lang="en-US" sz="4000" b="1" dirty="0"/>
              <a:t>4.</a:t>
            </a:r>
            <a:endParaRPr lang="en-US" sz="4000" dirty="0"/>
          </a:p>
        </p:txBody>
      </p:sp>
      <p:sp>
        <p:nvSpPr>
          <p:cNvPr id="55" name="TextBox 54">
            <a:extLst>
              <a:ext uri="{FF2B5EF4-FFF2-40B4-BE49-F238E27FC236}">
                <a16:creationId xmlns:a16="http://schemas.microsoft.com/office/drawing/2014/main" id="{10F08981-C688-4FEF-9D81-3DEB7BD15A4E}"/>
              </a:ext>
            </a:extLst>
          </p:cNvPr>
          <p:cNvSpPr txBox="1"/>
          <p:nvPr/>
        </p:nvSpPr>
        <p:spPr>
          <a:xfrm>
            <a:off x="6905820" y="4755030"/>
            <a:ext cx="663579" cy="707886"/>
          </a:xfrm>
          <a:prstGeom prst="rect">
            <a:avLst/>
          </a:prstGeom>
          <a:noFill/>
        </p:spPr>
        <p:txBody>
          <a:bodyPr wrap="square">
            <a:spAutoFit/>
          </a:bodyPr>
          <a:lstStyle/>
          <a:p>
            <a:r>
              <a:rPr lang="en-US" sz="4000" b="1" dirty="0"/>
              <a:t>5.</a:t>
            </a:r>
            <a:endParaRPr lang="en-US" sz="4000" dirty="0"/>
          </a:p>
        </p:txBody>
      </p:sp>
      <p:sp>
        <p:nvSpPr>
          <p:cNvPr id="56" name="TextBox 55">
            <a:extLst>
              <a:ext uri="{FF2B5EF4-FFF2-40B4-BE49-F238E27FC236}">
                <a16:creationId xmlns:a16="http://schemas.microsoft.com/office/drawing/2014/main" id="{909C91F7-D673-4C6E-BDBE-B926F6C7FD21}"/>
              </a:ext>
            </a:extLst>
          </p:cNvPr>
          <p:cNvSpPr txBox="1"/>
          <p:nvPr/>
        </p:nvSpPr>
        <p:spPr>
          <a:xfrm>
            <a:off x="6083193" y="3222764"/>
            <a:ext cx="663579" cy="707886"/>
          </a:xfrm>
          <a:prstGeom prst="rect">
            <a:avLst/>
          </a:prstGeom>
          <a:noFill/>
        </p:spPr>
        <p:txBody>
          <a:bodyPr wrap="square">
            <a:spAutoFit/>
          </a:bodyPr>
          <a:lstStyle/>
          <a:p>
            <a:r>
              <a:rPr lang="en-US" sz="4000" b="1" dirty="0"/>
              <a:t>6.</a:t>
            </a:r>
            <a:endParaRPr lang="en-US" sz="4000" dirty="0"/>
          </a:p>
        </p:txBody>
      </p:sp>
      <p:sp>
        <p:nvSpPr>
          <p:cNvPr id="19" name="Google Shape;429;p24">
            <a:extLst>
              <a:ext uri="{FF2B5EF4-FFF2-40B4-BE49-F238E27FC236}">
                <a16:creationId xmlns:a16="http://schemas.microsoft.com/office/drawing/2014/main" id="{296A48E4-F831-4805-9088-EA3BBEF1DDAA}"/>
              </a:ext>
            </a:extLst>
          </p:cNvPr>
          <p:cNvSpPr txBox="1"/>
          <p:nvPr/>
        </p:nvSpPr>
        <p:spPr>
          <a:xfrm>
            <a:off x="3852409" y="3098340"/>
            <a:ext cx="1818828" cy="509587"/>
          </a:xfrm>
          <a:prstGeom prst="rect">
            <a:avLst/>
          </a:prstGeom>
          <a:noFill/>
          <a:ln>
            <a:noFill/>
          </a:ln>
        </p:spPr>
        <p:txBody>
          <a:bodyPr spcFirstLastPara="1" wrap="square" lIns="0" tIns="0" rIns="0" bIns="0" anchor="t" anchorCtr="0">
            <a:noAutofit/>
          </a:bodyPr>
          <a:lstStyle/>
          <a:p>
            <a:pPr>
              <a:buClr>
                <a:srgbClr val="232323"/>
              </a:buClr>
              <a:buSzPts val="2400"/>
            </a:pPr>
            <a:r>
              <a:rPr lang="en-US" sz="2400" b="1" i="0" u="none" dirty="0">
                <a:solidFill>
                  <a:srgbClr val="232323"/>
                </a:solidFill>
                <a:latin typeface="Calibri"/>
                <a:ea typeface="Open Sans SemiBold"/>
                <a:cs typeface="Calibri"/>
                <a:sym typeface="Open Sans SemiBold"/>
              </a:rPr>
              <a:t>Assets</a:t>
            </a:r>
            <a:r>
              <a:rPr lang="en-US" sz="2400" b="1" dirty="0">
                <a:solidFill>
                  <a:srgbClr val="232323"/>
                </a:solidFill>
                <a:latin typeface="Calibri"/>
                <a:ea typeface="Open Sans SemiBold"/>
                <a:cs typeface="Calibri"/>
                <a:sym typeface="Open Sans SemiBold"/>
              </a:rPr>
              <a:t>, Pixels, GA &amp; Goals</a:t>
            </a:r>
          </a:p>
          <a:p>
            <a:pPr>
              <a:buClr>
                <a:srgbClr val="232323"/>
              </a:buClr>
              <a:buSzPts val="2400"/>
            </a:pPr>
            <a:endParaRPr lang="en-US" sz="2400" dirty="0">
              <a:latin typeface="Calibri"/>
              <a:cs typeface="Calibri"/>
            </a:endParaRPr>
          </a:p>
        </p:txBody>
      </p:sp>
    </p:spTree>
    <p:extLst>
      <p:ext uri="{BB962C8B-B14F-4D97-AF65-F5344CB8AC3E}">
        <p14:creationId xmlns:p14="http://schemas.microsoft.com/office/powerpoint/2010/main" val="203258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171E65E-EF49-4484-B911-F3BD4C115520}"/>
              </a:ext>
            </a:extLst>
          </p:cNvPr>
          <p:cNvSpPr txBox="1"/>
          <p:nvPr/>
        </p:nvSpPr>
        <p:spPr>
          <a:xfrm>
            <a:off x="538731" y="527196"/>
            <a:ext cx="7066550" cy="646331"/>
          </a:xfrm>
          <a:prstGeom prst="rect">
            <a:avLst/>
          </a:prstGeom>
          <a:noFill/>
        </p:spPr>
        <p:txBody>
          <a:bodyPr wrap="none" lIns="91440" tIns="45720" rIns="91440" bIns="45720" rtlCol="0" anchor="t">
            <a:spAutoFit/>
          </a:bodyPr>
          <a:lstStyle/>
          <a:p>
            <a:r>
              <a:rPr lang="en-US" sz="3600" b="1" dirty="0"/>
              <a:t>Always Have Something to Measure</a:t>
            </a:r>
          </a:p>
        </p:txBody>
      </p:sp>
      <p:sp>
        <p:nvSpPr>
          <p:cNvPr id="5" name="TextBox 1">
            <a:extLst>
              <a:ext uri="{FF2B5EF4-FFF2-40B4-BE49-F238E27FC236}">
                <a16:creationId xmlns:a16="http://schemas.microsoft.com/office/drawing/2014/main" id="{E770B33F-9EC2-42EB-BAE6-62B8EEC4A680}"/>
              </a:ext>
            </a:extLst>
          </p:cNvPr>
          <p:cNvSpPr txBox="1"/>
          <p:nvPr/>
        </p:nvSpPr>
        <p:spPr>
          <a:xfrm>
            <a:off x="708064" y="1917700"/>
            <a:ext cx="5642994" cy="3139321"/>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a:effectLst/>
                <a:latin typeface="Arial"/>
                <a:cs typeface="Arial"/>
              </a:rPr>
              <a:t>Taking on the assignment</a:t>
            </a:r>
            <a:r>
              <a:rPr lang="en-US" b="1" dirty="0">
                <a:latin typeface="Arial"/>
                <a:cs typeface="Arial"/>
              </a:rPr>
              <a:t> (goal)</a:t>
            </a:r>
            <a:r>
              <a:rPr lang="en-US" b="1" dirty="0">
                <a:effectLst/>
                <a:latin typeface="Arial"/>
                <a:cs typeface="Arial"/>
              </a:rPr>
              <a:t> at face value</a:t>
            </a:r>
            <a:r>
              <a:rPr lang="en-US" b="1" dirty="0">
                <a:latin typeface="Arial"/>
                <a:cs typeface="Arial"/>
              </a:rPr>
              <a:t>,</a:t>
            </a:r>
            <a:r>
              <a:rPr lang="en-US" b="1" dirty="0">
                <a:effectLst/>
                <a:latin typeface="Arial"/>
                <a:cs typeface="Arial"/>
              </a:rPr>
              <a:t> is not good enough</a:t>
            </a:r>
            <a:r>
              <a:rPr lang="en-US" b="1" dirty="0">
                <a:latin typeface="Arial"/>
                <a:cs typeface="Arial"/>
              </a:rPr>
              <a:t>,</a:t>
            </a:r>
            <a:r>
              <a:rPr lang="en-US" b="1" dirty="0">
                <a:effectLst/>
                <a:latin typeface="Arial"/>
                <a:cs typeface="Arial"/>
              </a:rPr>
              <a:t> you will just lose</a:t>
            </a:r>
            <a:r>
              <a:rPr lang="en-US" b="1" dirty="0">
                <a:latin typeface="Arial"/>
                <a:cs typeface="Arial"/>
              </a:rPr>
              <a:t> the business later.  </a:t>
            </a:r>
            <a:endParaRPr lang="en-US" b="1" u="sng">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r>
              <a:rPr lang="en-US" i="1" dirty="0">
                <a:latin typeface="Arial"/>
                <a:cs typeface="Arial"/>
              </a:rPr>
              <a:t>“The people that tell you they want awareness are liars, NOBODY wants awareness, no matter what they say” </a:t>
            </a:r>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endParaRPr lang="en-US" i="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Tony Townsend</a:t>
            </a:r>
            <a:endParaRPr lang="en-US" sz="1600" b="1" dirty="0">
              <a:effectLst/>
              <a:latin typeface="Arial" panose="020B0604020202020204" pitchFamily="34" charset="0"/>
              <a:cs typeface="Arial" panose="020B0604020202020204" pitchFamily="34" charset="0"/>
            </a:endParaRPr>
          </a:p>
        </p:txBody>
      </p:sp>
      <p:pic>
        <p:nvPicPr>
          <p:cNvPr id="1026" name="Picture 2" descr="May be an image of 3 people and eyewear">
            <a:extLst>
              <a:ext uri="{FF2B5EF4-FFF2-40B4-BE49-F238E27FC236}">
                <a16:creationId xmlns:a16="http://schemas.microsoft.com/office/drawing/2014/main" id="{99B221FB-0C53-1F1F-8040-6D9396A2A2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2149" y="1746250"/>
            <a:ext cx="3860800" cy="38608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7114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C71AF63510664AA0FE86D7080C12EA" ma:contentTypeVersion="23" ma:contentTypeDescription="Create a new document." ma:contentTypeScope="" ma:versionID="4c3e3d61eb3b94ebb694bc75ca0cdc13">
  <xsd:schema xmlns:xsd="http://www.w3.org/2001/XMLSchema" xmlns:xs="http://www.w3.org/2001/XMLSchema" xmlns:p="http://schemas.microsoft.com/office/2006/metadata/properties" xmlns:ns2="0a97daae-8e94-4ebd-9a95-3a8f8a7cabc7" xmlns:ns3="f006558b-cdad-48f6-add8-bf194026ea55" targetNamespace="http://schemas.microsoft.com/office/2006/metadata/properties" ma:root="true" ma:fieldsID="b56382dba39f09c262a4e052b9900888" ns2:_="" ns3:_="">
    <xsd:import namespace="0a97daae-8e94-4ebd-9a95-3a8f8a7cabc7"/>
    <xsd:import namespace="f006558b-cdad-48f6-add8-bf194026ea5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RecordingLink" minOccurs="0"/>
                <xsd:element ref="ns3:TaxCatchAll" minOccurs="0"/>
                <xsd:element ref="ns2:lcf76f155ced4ddcb4097134ff3c332f" minOccurs="0"/>
                <xsd:element ref="ns2:Date" minOccurs="0"/>
                <xsd:element ref="ns2:MediaServiceObjectDetectorVersions" minOccurs="0"/>
                <xsd:element ref="ns2:Pers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97daae-8e94-4ebd-9a95-3a8f8a7cab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RecordingLink" ma:index="21" nillable="true" ma:displayName="Recording Link" ma:description="https://townsquaremedia0-my.sharepoint.com/:v:/g/personal/kelly_quinn_townsquaremedia_com/EW7gBcVb8cBFl-narhRMogkBf093K1B8R_wBflEmPLLAKw&#10;" ma:format="Dropdown" ma:internalName="RecordingLink">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8bdfc7a7-f1ca-422a-92a0-96ff52febdde" ma:termSetId="09814cd3-568e-fe90-9814-8d621ff8fb84" ma:anchorId="fba54fb3-c3e1-fe81-a776-ca4b69148c4d" ma:open="true" ma:isKeyword="false">
      <xsd:complexType>
        <xsd:sequence>
          <xsd:element ref="pc:Terms" minOccurs="0" maxOccurs="1"/>
        </xsd:sequence>
      </xsd:complexType>
    </xsd:element>
    <xsd:element name="Date" ma:index="25" nillable="true" ma:displayName="Date" ma:format="DateTime" ma:internalName="Date">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Person" ma:index="27" nillable="true" ma:displayName="Person" ma:format="Dropdown" ma:list="UserInfo" ma:SharePointGroup="0" ma:internalName="Person">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06558b-cdad-48f6-add8-bf194026ea5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c727ee9-4c5c-4441-99f6-5c582e131909}" ma:internalName="TaxCatchAll" ma:showField="CatchAllData" ma:web="f006558b-cdad-48f6-add8-bf194026ea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RecordingLink xmlns="0a97daae-8e94-4ebd-9a95-3a8f8a7cabc7" xsi:nil="true"/>
    <SharedWithUsers xmlns="f006558b-cdad-48f6-add8-bf194026ea55">
      <UserInfo>
        <DisplayName>Tyler Tholl</DisplayName>
        <AccountId>2421</AccountId>
        <AccountType/>
      </UserInfo>
      <UserInfo>
        <DisplayName>Aleece Southern</DisplayName>
        <AccountId>7</AccountId>
        <AccountType/>
      </UserInfo>
      <UserInfo>
        <DisplayName>Justin Abbott</DisplayName>
        <AccountId>11</AccountId>
        <AccountType/>
      </UserInfo>
      <UserInfo>
        <DisplayName>Shannon Ryan</DisplayName>
        <AccountId>4421</AccountId>
        <AccountType/>
      </UserInfo>
      <UserInfo>
        <DisplayName>Joshua Cox</DisplayName>
        <AccountId>4420</AccountId>
        <AccountType/>
      </UserInfo>
      <UserInfo>
        <DisplayName>Erik Hellum</DisplayName>
        <AccountId>27</AccountId>
        <AccountType/>
      </UserInfo>
      <UserInfo>
        <DisplayName>Jim Briggs</DisplayName>
        <AccountId>5841</AccountId>
        <AccountType/>
      </UserInfo>
      <UserInfo>
        <DisplayName>Matt Kiger</DisplayName>
        <AccountId>18</AccountId>
        <AccountType/>
      </UserInfo>
      <UserInfo>
        <DisplayName>Taylor Newton</DisplayName>
        <AccountId>6502</AccountId>
        <AccountType/>
      </UserInfo>
      <UserInfo>
        <DisplayName>Mohye Qadi</DisplayName>
        <AccountId>1004</AccountId>
        <AccountType/>
      </UserInfo>
      <UserInfo>
        <DisplayName>Georgina Riddle</DisplayName>
        <AccountId>574</AccountId>
        <AccountType/>
      </UserInfo>
    </SharedWithUsers>
    <TaxCatchAll xmlns="f006558b-cdad-48f6-add8-bf194026ea55" xsi:nil="true"/>
    <lcf76f155ced4ddcb4097134ff3c332f xmlns="0a97daae-8e94-4ebd-9a95-3a8f8a7cabc7">
      <Terms xmlns="http://schemas.microsoft.com/office/infopath/2007/PartnerControls"/>
    </lcf76f155ced4ddcb4097134ff3c332f>
    <Date xmlns="0a97daae-8e94-4ebd-9a95-3a8f8a7cabc7" xsi:nil="true"/>
    <Person xmlns="0a97daae-8e94-4ebd-9a95-3a8f8a7cabc7">
      <UserInfo>
        <DisplayName/>
        <AccountId xsi:nil="true"/>
        <AccountType/>
      </UserInfo>
    </Pers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2D3561-8481-4298-88B0-BDB5896F72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97daae-8e94-4ebd-9a95-3a8f8a7cabc7"/>
    <ds:schemaRef ds:uri="f006558b-cdad-48f6-add8-bf194026ea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98726A-5150-43F3-A25D-5D0DBC95D096}">
  <ds:schemaRefs>
    <ds:schemaRef ds:uri="http://schemas.microsoft.com/office/2006/metadata/properties"/>
    <ds:schemaRef ds:uri="http://schemas.microsoft.com/office/infopath/2007/PartnerControls"/>
    <ds:schemaRef ds:uri="0a97daae-8e94-4ebd-9a95-3a8f8a7cabc7"/>
    <ds:schemaRef ds:uri="f006558b-cdad-48f6-add8-bf194026ea55"/>
  </ds:schemaRefs>
</ds:datastoreItem>
</file>

<file path=customXml/itemProps3.xml><?xml version="1.0" encoding="utf-8"?>
<ds:datastoreItem xmlns:ds="http://schemas.openxmlformats.org/officeDocument/2006/customXml" ds:itemID="{7C610DB1-8A95-46BD-BA0D-84C4E11367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1327</TotalTime>
  <Words>3077</Words>
  <Application>Microsoft Office PowerPoint</Application>
  <PresentationFormat>Widescreen</PresentationFormat>
  <Paragraphs>321</Paragraphs>
  <Slides>24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Arial Nova</vt:lpstr>
      <vt:lpstr>Calibri</vt:lpstr>
      <vt:lpstr>Calibri Light</vt:lpstr>
      <vt:lpstr>Calibri Regular</vt:lpstr>
      <vt:lpstr>Franklin Gothic Medium Regular</vt:lpstr>
      <vt:lpstr>Open Sans SemiBold</vt:lpstr>
      <vt:lpstr>Oswald</vt:lpstr>
      <vt:lpstr>Segoe UI</vt:lpstr>
      <vt:lpstr>Spartan Regular</vt:lpstr>
      <vt:lpstr>Wingdings</vt:lpstr>
      <vt:lpstr>Office Theme</vt:lpstr>
      <vt:lpstr> Discovery 101 The Essential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Discovery Meeting Notes to Solution Selection</dc:title>
  <dc:creator>Eric Davis</dc:creator>
  <cp:lastModifiedBy>Eric Davis</cp:lastModifiedBy>
  <cp:revision>2675</cp:revision>
  <dcterms:created xsi:type="dcterms:W3CDTF">2021-11-08T16:34:30Z</dcterms:created>
  <dcterms:modified xsi:type="dcterms:W3CDTF">2024-07-18T16:20:32Z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0x0101002DC71AF63510664AA0FE86D7080C12EA</vt:lpwstr>
  </property>
  <property fmtid="{D5CDD505-2E9C-101B-9397-08002B2CF9AE}" pid="3" name="MediaServiceImageTags">
    <vt:lpwstr/>
  </property>
</Properties>
</file>