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4" r:id="rId2"/>
    <p:sldId id="338" r:id="rId3"/>
    <p:sldId id="337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15B28-1B6F-2221-FB0B-E8731A84B6E0}" v="571" dt="2024-07-25T18:49:15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Davis" userId="S::eric.davis@townsquaremedia.com::1c7adbed-9299-4017-92ca-cc635904055a" providerId="AD" clId="Web-{A6A15B28-1B6F-2221-FB0B-E8731A84B6E0}"/>
    <pc:docChg chg="addSld modSld sldOrd">
      <pc:chgData name="Eric Davis" userId="S::eric.davis@townsquaremedia.com::1c7adbed-9299-4017-92ca-cc635904055a" providerId="AD" clId="Web-{A6A15B28-1B6F-2221-FB0B-E8731A84B6E0}" dt="2024-07-25T18:49:15.755" v="314" actId="1076"/>
      <pc:docMkLst>
        <pc:docMk/>
      </pc:docMkLst>
      <pc:sldChg chg="addSp delSp modSp">
        <pc:chgData name="Eric Davis" userId="S::eric.davis@townsquaremedia.com::1c7adbed-9299-4017-92ca-cc635904055a" providerId="AD" clId="Web-{A6A15B28-1B6F-2221-FB0B-E8731A84B6E0}" dt="2024-07-25T18:49:15.755" v="314" actId="1076"/>
        <pc:sldMkLst>
          <pc:docMk/>
          <pc:sldMk cId="1539143282" sldId="334"/>
        </pc:sldMkLst>
        <pc:spChg chg="add mod">
          <ac:chgData name="Eric Davis" userId="S::eric.davis@townsquaremedia.com::1c7adbed-9299-4017-92ca-cc635904055a" providerId="AD" clId="Web-{A6A15B28-1B6F-2221-FB0B-E8731A84B6E0}" dt="2024-07-25T18:34:24.281" v="313" actId="20577"/>
          <ac:spMkLst>
            <pc:docMk/>
            <pc:sldMk cId="1539143282" sldId="334"/>
            <ac:spMk id="2" creationId="{AD2FBBDD-45BC-4618-3AF6-94547C36010A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41" v="7"/>
          <ac:spMkLst>
            <pc:docMk/>
            <pc:sldMk cId="1539143282" sldId="334"/>
            <ac:spMk id="5" creationId="{CF614BF9-B1D2-FD10-B856-CC0F61FCCC7F}"/>
          </ac:spMkLst>
        </pc:spChg>
        <pc:spChg chg="del mod">
          <ac:chgData name="Eric Davis" userId="S::eric.davis@townsquaremedia.com::1c7adbed-9299-4017-92ca-cc635904055a" providerId="AD" clId="Web-{A6A15B28-1B6F-2221-FB0B-E8731A84B6E0}" dt="2024-07-25T18:19:56.291" v="10"/>
          <ac:spMkLst>
            <pc:docMk/>
            <pc:sldMk cId="1539143282" sldId="334"/>
            <ac:spMk id="6" creationId="{16769972-2A35-9704-4A9D-10A0936C1821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41" v="6"/>
          <ac:spMkLst>
            <pc:docMk/>
            <pc:sldMk cId="1539143282" sldId="334"/>
            <ac:spMk id="7" creationId="{473B4CB9-DB53-6FFE-AA6C-D7845CFAEF32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25" v="5"/>
          <ac:spMkLst>
            <pc:docMk/>
            <pc:sldMk cId="1539143282" sldId="334"/>
            <ac:spMk id="8" creationId="{26BCF405-65FF-E7D2-C9CE-DAC842ED6623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25" v="4"/>
          <ac:spMkLst>
            <pc:docMk/>
            <pc:sldMk cId="1539143282" sldId="334"/>
            <ac:spMk id="9" creationId="{6D47BFE8-A7A0-FD64-34D2-5F1844CCD0CE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25" v="3"/>
          <ac:spMkLst>
            <pc:docMk/>
            <pc:sldMk cId="1539143282" sldId="334"/>
            <ac:spMk id="10" creationId="{71A41D8C-7059-03D3-CD72-CBD1D3652C01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25" v="2"/>
          <ac:spMkLst>
            <pc:docMk/>
            <pc:sldMk cId="1539143282" sldId="334"/>
            <ac:spMk id="14" creationId="{FF3C6EC1-8629-3C5A-2EA2-6599D2509280}"/>
          </ac:spMkLst>
        </pc:spChg>
        <pc:spChg chg="del">
          <ac:chgData name="Eric Davis" userId="S::eric.davis@townsquaremedia.com::1c7adbed-9299-4017-92ca-cc635904055a" providerId="AD" clId="Web-{A6A15B28-1B6F-2221-FB0B-E8731A84B6E0}" dt="2024-07-25T18:19:52.025" v="1"/>
          <ac:spMkLst>
            <pc:docMk/>
            <pc:sldMk cId="1539143282" sldId="334"/>
            <ac:spMk id="16" creationId="{70D309AE-9506-32B6-E572-C8DB7EDAB741}"/>
          </ac:spMkLst>
        </pc:spChg>
        <pc:picChg chg="mod">
          <ac:chgData name="Eric Davis" userId="S::eric.davis@townsquaremedia.com::1c7adbed-9299-4017-92ca-cc635904055a" providerId="AD" clId="Web-{A6A15B28-1B6F-2221-FB0B-E8731A84B6E0}" dt="2024-07-25T18:49:15.755" v="314" actId="1076"/>
          <ac:picMkLst>
            <pc:docMk/>
            <pc:sldMk cId="1539143282" sldId="334"/>
            <ac:picMk id="3" creationId="{7282F60D-497B-68EC-C5D1-594973FE3B4F}"/>
          </ac:picMkLst>
        </pc:picChg>
      </pc:sldChg>
      <pc:sldChg chg="addSp modSp ord">
        <pc:chgData name="Eric Davis" userId="S::eric.davis@townsquaremedia.com::1c7adbed-9299-4017-92ca-cc635904055a" providerId="AD" clId="Web-{A6A15B28-1B6F-2221-FB0B-E8731A84B6E0}" dt="2024-07-25T18:32:35.405" v="312" actId="1076"/>
        <pc:sldMkLst>
          <pc:docMk/>
          <pc:sldMk cId="133046009" sldId="337"/>
        </pc:sldMkLst>
        <pc:spChg chg="mod">
          <ac:chgData name="Eric Davis" userId="S::eric.davis@townsquaremedia.com::1c7adbed-9299-4017-92ca-cc635904055a" providerId="AD" clId="Web-{A6A15B28-1B6F-2221-FB0B-E8731A84B6E0}" dt="2024-07-25T18:24:53.074" v="268" actId="14100"/>
          <ac:spMkLst>
            <pc:docMk/>
            <pc:sldMk cId="133046009" sldId="337"/>
            <ac:spMk id="2" creationId="{A71F3FDA-C72D-AC4F-02DE-4115F2EDDB03}"/>
          </ac:spMkLst>
        </pc:spChg>
        <pc:spChg chg="mod">
          <ac:chgData name="Eric Davis" userId="S::eric.davis@townsquaremedia.com::1c7adbed-9299-4017-92ca-cc635904055a" providerId="AD" clId="Web-{A6A15B28-1B6F-2221-FB0B-E8731A84B6E0}" dt="2024-07-25T18:27:09.606" v="308" actId="1076"/>
          <ac:spMkLst>
            <pc:docMk/>
            <pc:sldMk cId="133046009" sldId="337"/>
            <ac:spMk id="4" creationId="{7D8790E6-4A62-C088-C510-418F31CEA3E1}"/>
          </ac:spMkLst>
        </pc:spChg>
        <pc:spChg chg="mod">
          <ac:chgData name="Eric Davis" userId="S::eric.davis@townsquaremedia.com::1c7adbed-9299-4017-92ca-cc635904055a" providerId="AD" clId="Web-{A6A15B28-1B6F-2221-FB0B-E8731A84B6E0}" dt="2024-07-25T18:27:11.153" v="310" actId="1076"/>
          <ac:spMkLst>
            <pc:docMk/>
            <pc:sldMk cId="133046009" sldId="337"/>
            <ac:spMk id="6" creationId="{16769972-2A35-9704-4A9D-10A0936C1821}"/>
          </ac:spMkLst>
        </pc:spChg>
        <pc:spChg chg="add mod">
          <ac:chgData name="Eric Davis" userId="S::eric.davis@townsquaremedia.com::1c7adbed-9299-4017-92ca-cc635904055a" providerId="AD" clId="Web-{A6A15B28-1B6F-2221-FB0B-E8731A84B6E0}" dt="2024-07-25T18:25:44.856" v="278" actId="1076"/>
          <ac:spMkLst>
            <pc:docMk/>
            <pc:sldMk cId="133046009" sldId="337"/>
            <ac:spMk id="7" creationId="{7E423F69-CDC9-96C8-ADA4-6C114372E060}"/>
          </ac:spMkLst>
        </pc:spChg>
        <pc:spChg chg="mod">
          <ac:chgData name="Eric Davis" userId="S::eric.davis@townsquaremedia.com::1c7adbed-9299-4017-92ca-cc635904055a" providerId="AD" clId="Web-{A6A15B28-1B6F-2221-FB0B-E8731A84B6E0}" dt="2024-07-25T18:32:35.405" v="312" actId="1076"/>
          <ac:spMkLst>
            <pc:docMk/>
            <pc:sldMk cId="133046009" sldId="337"/>
            <ac:spMk id="11" creationId="{B506517B-44CC-A67F-2212-674E30E2206D}"/>
          </ac:spMkLst>
        </pc:spChg>
        <pc:spChg chg="mod">
          <ac:chgData name="Eric Davis" userId="S::eric.davis@townsquaremedia.com::1c7adbed-9299-4017-92ca-cc635904055a" providerId="AD" clId="Web-{A6A15B28-1B6F-2221-FB0B-E8731A84B6E0}" dt="2024-07-25T18:27:09.622" v="309" actId="1076"/>
          <ac:spMkLst>
            <pc:docMk/>
            <pc:sldMk cId="133046009" sldId="337"/>
            <ac:spMk id="12" creationId="{A3778CEC-4FD0-F139-E081-96BA5400D394}"/>
          </ac:spMkLst>
        </pc:spChg>
        <pc:picChg chg="mod ord">
          <ac:chgData name="Eric Davis" userId="S::eric.davis@townsquaremedia.com::1c7adbed-9299-4017-92ca-cc635904055a" providerId="AD" clId="Web-{A6A15B28-1B6F-2221-FB0B-E8731A84B6E0}" dt="2024-07-25T18:25:39.496" v="277"/>
          <ac:picMkLst>
            <pc:docMk/>
            <pc:sldMk cId="133046009" sldId="337"/>
            <ac:picMk id="3" creationId="{7282F60D-497B-68EC-C5D1-594973FE3B4F}"/>
          </ac:picMkLst>
        </pc:picChg>
      </pc:sldChg>
      <pc:sldChg chg="add replId">
        <pc:chgData name="Eric Davis" userId="S::eric.davis@townsquaremedia.com::1c7adbed-9299-4017-92ca-cc635904055a" providerId="AD" clId="Web-{A6A15B28-1B6F-2221-FB0B-E8731A84B6E0}" dt="2024-07-25T18:19:46.135" v="0"/>
        <pc:sldMkLst>
          <pc:docMk/>
          <pc:sldMk cId="2601332387" sldId="3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7DC70-384F-4BB0-96D0-10BFFDB9436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514C1-9F79-4099-B522-8E89C9FE1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9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2642F-4C86-44C3-6CF3-CFBB09FC5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4CDDF-69B3-D1C6-5141-769463B7C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77560-268F-FE66-DDD2-84521CB3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852A3-20DE-D000-05B8-8A97C9CE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5463E-B97C-387A-36FD-E0927060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26CFD-11C9-37FE-CA1A-BCF579BF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2AFD0-AE5A-AEA6-8985-D38BB6C41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B5B5-E470-73C9-2540-8B9CF423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9AA1C-9CFC-46DF-AAA1-4625E1801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70F7B-E632-ED71-B740-96F45133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3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37253E-5CBB-1B25-1AD1-C625BE7E7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59B746-4F5B-D4CC-55E2-BA6903A9A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7ED09-74E4-B061-F72C-5354C63F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A6D96-BE8A-B213-1214-6BE5F8B6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FE2AA-AC5C-F5E0-E78A-61B44886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94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6991405-A294-344A-BAE4-90304881AD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578" y="1721509"/>
            <a:ext cx="6376246" cy="1621788"/>
          </a:xfrm>
        </p:spPr>
        <p:txBody>
          <a:bodyPr>
            <a:noAutofit/>
          </a:bodyPr>
          <a:lstStyle>
            <a:lvl1pPr marL="0" indent="0">
              <a:buNone/>
              <a:defRPr sz="1492" b="0" i="0">
                <a:latin typeface="Calibri Regular"/>
              </a:defRPr>
            </a:lvl1pPr>
            <a:lvl2pPr marL="454656" indent="0">
              <a:buNone/>
              <a:defRPr sz="1119">
                <a:latin typeface="+mj-lt"/>
              </a:defRPr>
            </a:lvl2pPr>
            <a:lvl3pPr marL="909311" indent="0">
              <a:buNone/>
              <a:defRPr sz="871">
                <a:latin typeface="+mj-lt"/>
              </a:defRPr>
            </a:lvl3pPr>
            <a:lvl4pPr marL="1363967" indent="0">
              <a:buNone/>
              <a:defRPr sz="871">
                <a:latin typeface="+mj-lt"/>
              </a:defRPr>
            </a:lvl4pPr>
            <a:lvl5pPr marL="1818623" indent="0">
              <a:buNone/>
              <a:defRPr sz="87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36EE10-796E-894D-9D42-1CFC9CDD329E}"/>
              </a:ext>
            </a:extLst>
          </p:cNvPr>
          <p:cNvSpPr/>
          <p:nvPr userDrawn="1"/>
        </p:nvSpPr>
        <p:spPr>
          <a:xfrm flipH="1">
            <a:off x="255" y="5737860"/>
            <a:ext cx="8808926" cy="1120140"/>
          </a:xfrm>
          <a:custGeom>
            <a:avLst/>
            <a:gdLst>
              <a:gd name="connsiteX0" fmla="*/ 0 w 10199411"/>
              <a:gd name="connsiteY0" fmla="*/ 0 h 1344168"/>
              <a:gd name="connsiteX1" fmla="*/ 10199411 w 10199411"/>
              <a:gd name="connsiteY1" fmla="*/ 0 h 1344168"/>
              <a:gd name="connsiteX2" fmla="*/ 10199411 w 10199411"/>
              <a:gd name="connsiteY2" fmla="*/ 1344168 h 1344168"/>
              <a:gd name="connsiteX3" fmla="*/ 0 w 10199411"/>
              <a:gd name="connsiteY3" fmla="*/ 1344168 h 1344168"/>
              <a:gd name="connsiteX4" fmla="*/ 0 w 10199411"/>
              <a:gd name="connsiteY4" fmla="*/ 0 h 1344168"/>
              <a:gd name="connsiteX0" fmla="*/ 0 w 10881799"/>
              <a:gd name="connsiteY0" fmla="*/ 0 h 1344168"/>
              <a:gd name="connsiteX1" fmla="*/ 10881799 w 10881799"/>
              <a:gd name="connsiteY1" fmla="*/ 0 h 1344168"/>
              <a:gd name="connsiteX2" fmla="*/ 10881799 w 10881799"/>
              <a:gd name="connsiteY2" fmla="*/ 1344168 h 1344168"/>
              <a:gd name="connsiteX3" fmla="*/ 682388 w 10881799"/>
              <a:gd name="connsiteY3" fmla="*/ 1344168 h 1344168"/>
              <a:gd name="connsiteX4" fmla="*/ 0 w 10881799"/>
              <a:gd name="connsiteY4" fmla="*/ 0 h 1344168"/>
              <a:gd name="connsiteX0" fmla="*/ 0 w 10936390"/>
              <a:gd name="connsiteY0" fmla="*/ 0 h 1344168"/>
              <a:gd name="connsiteX1" fmla="*/ 10936390 w 10936390"/>
              <a:gd name="connsiteY1" fmla="*/ 0 h 1344168"/>
              <a:gd name="connsiteX2" fmla="*/ 10936390 w 10936390"/>
              <a:gd name="connsiteY2" fmla="*/ 1344168 h 1344168"/>
              <a:gd name="connsiteX3" fmla="*/ 736979 w 10936390"/>
              <a:gd name="connsiteY3" fmla="*/ 1344168 h 1344168"/>
              <a:gd name="connsiteX4" fmla="*/ 0 w 10936390"/>
              <a:gd name="connsiteY4" fmla="*/ 0 h 1344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36390" h="1344168">
                <a:moveTo>
                  <a:pt x="0" y="0"/>
                </a:moveTo>
                <a:lnTo>
                  <a:pt x="10936390" y="0"/>
                </a:lnTo>
                <a:lnTo>
                  <a:pt x="10936390" y="1344168"/>
                </a:lnTo>
                <a:lnTo>
                  <a:pt x="736979" y="134416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2" b="0" i="0">
              <a:latin typeface="Calibri Regular"/>
            </a:endParaRP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0F5E4708-951C-A841-8448-D8759474257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92336" y="-11544"/>
            <a:ext cx="4022411" cy="6932210"/>
          </a:xfrm>
          <a:custGeom>
            <a:avLst/>
            <a:gdLst>
              <a:gd name="connsiteX0" fmla="*/ 2718827 h 9297812"/>
              <a:gd name="connsiteY0" fmla="*/ 2718827 h 9297812"/>
              <a:gd name="connsiteX1" fmla="*/ 2718827 h 9297812"/>
              <a:gd name="connsiteY1" fmla="*/ 2718827 h 9297812"/>
              <a:gd name="connsiteX2" fmla="*/ 2718827 h 9297812"/>
              <a:gd name="connsiteY2" fmla="*/ 2718827 h 9297812"/>
              <a:gd name="connsiteX0" fmla="*/ 24863 w 10997662"/>
              <a:gd name="connsiteY0" fmla="*/ 0 h 13169491"/>
              <a:gd name="connsiteX1" fmla="*/ 10997662 w 10997662"/>
              <a:gd name="connsiteY1" fmla="*/ 10972799 h 13169491"/>
              <a:gd name="connsiteX2" fmla="*/ 0 w 10997662"/>
              <a:gd name="connsiteY2" fmla="*/ 13169491 h 13169491"/>
              <a:gd name="connsiteX3" fmla="*/ 24863 w 10997662"/>
              <a:gd name="connsiteY3" fmla="*/ 0 h 13169491"/>
              <a:gd name="connsiteX0" fmla="*/ 24863 w 8138304"/>
              <a:gd name="connsiteY0" fmla="*/ 0 h 13169491"/>
              <a:gd name="connsiteX1" fmla="*/ 8138304 w 8138304"/>
              <a:gd name="connsiteY1" fmla="*/ 13125991 h 13169491"/>
              <a:gd name="connsiteX2" fmla="*/ 0 w 8138304"/>
              <a:gd name="connsiteY2" fmla="*/ 13169491 h 13169491"/>
              <a:gd name="connsiteX3" fmla="*/ 24863 w 8138304"/>
              <a:gd name="connsiteY3" fmla="*/ 0 h 13169491"/>
              <a:gd name="connsiteX0" fmla="*/ 24863 w 8138304"/>
              <a:gd name="connsiteY0" fmla="*/ 103469 h 13272960"/>
              <a:gd name="connsiteX1" fmla="*/ 3306156 w 8138304"/>
              <a:gd name="connsiteY1" fmla="*/ 147625 h 13272960"/>
              <a:gd name="connsiteX2" fmla="*/ 8138304 w 8138304"/>
              <a:gd name="connsiteY2" fmla="*/ 13229460 h 13272960"/>
              <a:gd name="connsiteX3" fmla="*/ 0 w 8138304"/>
              <a:gd name="connsiteY3" fmla="*/ 13272960 h 13272960"/>
              <a:gd name="connsiteX4" fmla="*/ 24863 w 8138304"/>
              <a:gd name="connsiteY4" fmla="*/ 103469 h 13272960"/>
              <a:gd name="connsiteX0" fmla="*/ 24863 w 8138304"/>
              <a:gd name="connsiteY0" fmla="*/ 190683 h 13360174"/>
              <a:gd name="connsiteX1" fmla="*/ 3306156 w 8138304"/>
              <a:gd name="connsiteY1" fmla="*/ 234839 h 13360174"/>
              <a:gd name="connsiteX2" fmla="*/ 8138304 w 8138304"/>
              <a:gd name="connsiteY2" fmla="*/ 13316674 h 13360174"/>
              <a:gd name="connsiteX3" fmla="*/ 0 w 8138304"/>
              <a:gd name="connsiteY3" fmla="*/ 13360174 h 13360174"/>
              <a:gd name="connsiteX4" fmla="*/ 24863 w 8138304"/>
              <a:gd name="connsiteY4" fmla="*/ 190683 h 13360174"/>
              <a:gd name="connsiteX0" fmla="*/ 24863 w 8138304"/>
              <a:gd name="connsiteY0" fmla="*/ 1958 h 13171449"/>
              <a:gd name="connsiteX1" fmla="*/ 3306156 w 8138304"/>
              <a:gd name="connsiteY1" fmla="*/ 46114 h 13171449"/>
              <a:gd name="connsiteX2" fmla="*/ 8138304 w 8138304"/>
              <a:gd name="connsiteY2" fmla="*/ 13127949 h 13171449"/>
              <a:gd name="connsiteX3" fmla="*/ 0 w 8138304"/>
              <a:gd name="connsiteY3" fmla="*/ 13171449 h 13171449"/>
              <a:gd name="connsiteX4" fmla="*/ 24863 w 8138304"/>
              <a:gd name="connsiteY4" fmla="*/ 1958 h 13171449"/>
              <a:gd name="connsiteX0" fmla="*/ 24863 w 8138304"/>
              <a:gd name="connsiteY0" fmla="*/ 22079 h 13191570"/>
              <a:gd name="connsiteX1" fmla="*/ 3280914 w 8138304"/>
              <a:gd name="connsiteY1" fmla="*/ 0 h 13191570"/>
              <a:gd name="connsiteX2" fmla="*/ 8138304 w 8138304"/>
              <a:gd name="connsiteY2" fmla="*/ 13148070 h 13191570"/>
              <a:gd name="connsiteX3" fmla="*/ 0 w 8138304"/>
              <a:gd name="connsiteY3" fmla="*/ 13191570 h 13191570"/>
              <a:gd name="connsiteX4" fmla="*/ 24863 w 8138304"/>
              <a:gd name="connsiteY4" fmla="*/ 22079 h 13191570"/>
              <a:gd name="connsiteX0" fmla="*/ 24863 w 8152374"/>
              <a:gd name="connsiteY0" fmla="*/ 22079 h 13191570"/>
              <a:gd name="connsiteX1" fmla="*/ 8152374 w 8152374"/>
              <a:gd name="connsiteY1" fmla="*/ 0 h 13191570"/>
              <a:gd name="connsiteX2" fmla="*/ 8138304 w 8152374"/>
              <a:gd name="connsiteY2" fmla="*/ 13148070 h 13191570"/>
              <a:gd name="connsiteX3" fmla="*/ 0 w 8152374"/>
              <a:gd name="connsiteY3" fmla="*/ 13191570 h 13191570"/>
              <a:gd name="connsiteX4" fmla="*/ 24863 w 8152374"/>
              <a:gd name="connsiteY4" fmla="*/ 22079 h 13191570"/>
              <a:gd name="connsiteX0" fmla="*/ 4391508 w 8152374"/>
              <a:gd name="connsiteY0" fmla="*/ 0 h 13191570"/>
              <a:gd name="connsiteX1" fmla="*/ 8152374 w 8152374"/>
              <a:gd name="connsiteY1" fmla="*/ 0 h 13191570"/>
              <a:gd name="connsiteX2" fmla="*/ 8138304 w 8152374"/>
              <a:gd name="connsiteY2" fmla="*/ 13148070 h 13191570"/>
              <a:gd name="connsiteX3" fmla="*/ 0 w 8152374"/>
              <a:gd name="connsiteY3" fmla="*/ 13191570 h 13191570"/>
              <a:gd name="connsiteX4" fmla="*/ 4391508 w 8152374"/>
              <a:gd name="connsiteY4" fmla="*/ 0 h 13191570"/>
              <a:gd name="connsiteX0" fmla="*/ 4391508 w 8152374"/>
              <a:gd name="connsiteY0" fmla="*/ 0 h 13191570"/>
              <a:gd name="connsiteX1" fmla="*/ 8152374 w 8152374"/>
              <a:gd name="connsiteY1" fmla="*/ 0 h 13191570"/>
              <a:gd name="connsiteX2" fmla="*/ 8138304 w 8152374"/>
              <a:gd name="connsiteY2" fmla="*/ 13148070 h 13191570"/>
              <a:gd name="connsiteX3" fmla="*/ 0 w 8152374"/>
              <a:gd name="connsiteY3" fmla="*/ 13191570 h 13191570"/>
              <a:gd name="connsiteX4" fmla="*/ 4391508 w 8152374"/>
              <a:gd name="connsiteY4" fmla="*/ 0 h 13191570"/>
              <a:gd name="connsiteX0" fmla="*/ 4391508 w 8152374"/>
              <a:gd name="connsiteY0" fmla="*/ 0 h 13191570"/>
              <a:gd name="connsiteX1" fmla="*/ 8152374 w 8152374"/>
              <a:gd name="connsiteY1" fmla="*/ 0 h 13191570"/>
              <a:gd name="connsiteX2" fmla="*/ 8138304 w 8152374"/>
              <a:gd name="connsiteY2" fmla="*/ 13148070 h 13191570"/>
              <a:gd name="connsiteX3" fmla="*/ 0 w 8152374"/>
              <a:gd name="connsiteY3" fmla="*/ 13191570 h 13191570"/>
              <a:gd name="connsiteX4" fmla="*/ 4391508 w 8152374"/>
              <a:gd name="connsiteY4" fmla="*/ 0 h 13191570"/>
              <a:gd name="connsiteX0" fmla="*/ 4997285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4997285 w 8758151"/>
              <a:gd name="connsiteY4" fmla="*/ 0 h 13213650"/>
              <a:gd name="connsiteX0" fmla="*/ 4997285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4997285 w 8758151"/>
              <a:gd name="connsiteY4" fmla="*/ 0 h 13213650"/>
              <a:gd name="connsiteX0" fmla="*/ 4997285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4997285 w 8758151"/>
              <a:gd name="connsiteY4" fmla="*/ 0 h 13213650"/>
              <a:gd name="connsiteX0" fmla="*/ 4997285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4997285 w 8758151"/>
              <a:gd name="connsiteY4" fmla="*/ 0 h 13213650"/>
              <a:gd name="connsiteX0" fmla="*/ 5830228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5830228 w 8758151"/>
              <a:gd name="connsiteY4" fmla="*/ 0 h 13213650"/>
              <a:gd name="connsiteX0" fmla="*/ 5830228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5830228 w 8758151"/>
              <a:gd name="connsiteY4" fmla="*/ 0 h 13213650"/>
              <a:gd name="connsiteX0" fmla="*/ 5830228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5830228 w 8758151"/>
              <a:gd name="connsiteY4" fmla="*/ 0 h 13213650"/>
              <a:gd name="connsiteX0" fmla="*/ 5830228 w 8758151"/>
              <a:gd name="connsiteY0" fmla="*/ 0 h 13213650"/>
              <a:gd name="connsiteX1" fmla="*/ 8758151 w 8758151"/>
              <a:gd name="connsiteY1" fmla="*/ 0 h 13213650"/>
              <a:gd name="connsiteX2" fmla="*/ 8744081 w 8758151"/>
              <a:gd name="connsiteY2" fmla="*/ 13148070 h 13213650"/>
              <a:gd name="connsiteX3" fmla="*/ 0 w 8758151"/>
              <a:gd name="connsiteY3" fmla="*/ 13213650 h 13213650"/>
              <a:gd name="connsiteX4" fmla="*/ 5830228 w 8758151"/>
              <a:gd name="connsiteY4" fmla="*/ 0 h 13213650"/>
              <a:gd name="connsiteX0" fmla="*/ 5830228 w 8793810"/>
              <a:gd name="connsiteY0" fmla="*/ 0 h 13256817"/>
              <a:gd name="connsiteX1" fmla="*/ 8758151 w 8793810"/>
              <a:gd name="connsiteY1" fmla="*/ 0 h 13256817"/>
              <a:gd name="connsiteX2" fmla="*/ 8793810 w 8793810"/>
              <a:gd name="connsiteY2" fmla="*/ 13256817 h 13256817"/>
              <a:gd name="connsiteX3" fmla="*/ 0 w 8793810"/>
              <a:gd name="connsiteY3" fmla="*/ 13213650 h 13256817"/>
              <a:gd name="connsiteX4" fmla="*/ 5830228 w 8793810"/>
              <a:gd name="connsiteY4" fmla="*/ 0 h 1325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93810" h="13256817">
                <a:moveTo>
                  <a:pt x="5830228" y="0"/>
                </a:moveTo>
                <a:lnTo>
                  <a:pt x="8758151" y="0"/>
                </a:lnTo>
                <a:cubicBezTo>
                  <a:pt x="8770037" y="4418939"/>
                  <a:pt x="8781924" y="8837878"/>
                  <a:pt x="8793810" y="13256817"/>
                </a:cubicBezTo>
                <a:lnTo>
                  <a:pt x="0" y="13213650"/>
                </a:lnTo>
                <a:cubicBezTo>
                  <a:pt x="757224" y="11918498"/>
                  <a:pt x="5073004" y="2001680"/>
                  <a:pt x="5830228" y="0"/>
                </a:cubicBezTo>
                <a:close/>
              </a:path>
            </a:pathLst>
          </a:custGeom>
          <a:pattFill prst="pct80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</p:spPr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85393F4-767D-EC4E-A3C0-725B377A52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578" y="320698"/>
            <a:ext cx="6376246" cy="1325563"/>
          </a:xfrm>
        </p:spPr>
        <p:txBody>
          <a:bodyPr>
            <a:normAutofit/>
          </a:bodyPr>
          <a:lstStyle>
            <a:lvl1pPr>
              <a:defRPr sz="2984" b="0" i="0">
                <a:latin typeface="Franklin Gothic Medium Regular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6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F7E56-1DD3-2736-9DFB-12E12B348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B6D9D-DA28-F5D1-206F-1DAB9B9EA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AA5DF-1946-7038-D313-81EF6351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594F1-CA22-4352-49C2-EFB3F7CC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0C97C-C8A8-0EB1-8896-1608F7C2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2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8AC90-04BA-F0C0-301A-4F45BE73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31866-DFF7-9EFE-F95C-8247FAD1A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E9A2E-BA12-E88F-41A1-643531753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7B7DD-8D22-194D-F0FF-85D3D45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3F42E-A7BF-EFDA-807B-6685840D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3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21A7-7271-3CE7-0CC8-07609D94F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3CA36-7CC3-38B3-A29F-3AAEAC7D4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019C7-5906-A5D4-6533-A1403A2AC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E45D4-64E0-9181-567D-9F4DEAC6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A4428-68F8-AC9B-D0D8-792107CA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12D07-B7BC-C8CD-592E-E65D7F17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1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1436-B281-6C12-9D6A-435A41DD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3B14-F073-3C17-DEC5-49D283C2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652796-D5AA-645F-CBE1-251CA9523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50602-82D9-0B1C-9E40-6813B5A42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DC4369-5FE2-0678-443A-6677F145A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0DE62-DAA7-8D84-3D3E-7B11FE1A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8FF57-2857-BCA6-D56E-A84FDB89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2E9C86-2887-F0C4-AA3A-2778A3755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8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765A-F00A-2BA2-42F0-D8319F04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A97B2-2D7B-E783-2237-661AE5C1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8814F-CE15-5C94-D1D2-D62227CD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81F6E-C008-57F9-5DDB-2C18FA3A4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1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D9FE97-3B1B-A8B0-AC45-5780157E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2771A-AFDD-4DF7-0B1A-3E4EDA95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33FA2-635A-0AC0-932C-17CA20E4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1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EFB83-8C32-6B6C-3DAF-FD9F04D9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52A2E-6AE1-792C-C36C-F0446BEBA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1C05F-4500-3667-53A6-62C1D6E2B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0CE89-2BD7-D036-60C8-D31F2F5A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E288F-9185-D100-C378-2F661B36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5CDA0-6A16-F62D-F824-14A3BED4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166B-5AC2-27FE-6AE7-A389EAFA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2FEDB1-E7CC-2249-81BC-0A33A27BC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ED2-DBA7-2B95-8A9A-FDCE18989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E83D5-A2FC-07E6-719D-3CB1A7CC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1369A-FB8C-C233-287A-64F00AF4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FD0B9-9D91-A5F5-0F61-2E77CBB1F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6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2141E-532B-F4B5-9176-C9D0B10DB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6B0BB-3C50-8DB7-15DE-BFA5F9B10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ADA4C-9BDE-1F67-7220-BE9C75D02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C70C3-EE5C-471D-8630-B3D6907B4310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05854-D0C9-DFC1-937A-D888CA1A3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253E1-FBBB-2003-0874-F002D34D5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F324-FFDA-4293-8D0E-6E363B90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7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10">
            <a:extLst>
              <a:ext uri="{FF2B5EF4-FFF2-40B4-BE49-F238E27FC236}">
                <a16:creationId xmlns:a16="http://schemas.microsoft.com/office/drawing/2014/main" id="{7282F60D-497B-68EC-C5D1-594973FE3B4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66848" y="10583"/>
            <a:ext cx="4025152" cy="6857999"/>
          </a:xfr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5EA8560-6A60-0784-5929-28B950C28743}"/>
              </a:ext>
            </a:extLst>
          </p:cNvPr>
          <p:cNvSpPr/>
          <p:nvPr/>
        </p:nvSpPr>
        <p:spPr>
          <a:xfrm>
            <a:off x="527227" y="543794"/>
            <a:ext cx="92937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Common</a:t>
            </a:r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 Digital Terms and how to express as a 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2FBBDD-45BC-4618-3AF6-94547C36010A}"/>
              </a:ext>
            </a:extLst>
          </p:cNvPr>
          <p:cNvSpPr txBox="1"/>
          <p:nvPr/>
        </p:nvSpPr>
        <p:spPr>
          <a:xfrm>
            <a:off x="666750" y="1545166"/>
            <a:ext cx="823595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Understanding the basic language around digital marketing is important.  As important is knowing how to express these definitions in a way that a client will understand...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4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10">
            <a:extLst>
              <a:ext uri="{FF2B5EF4-FFF2-40B4-BE49-F238E27FC236}">
                <a16:creationId xmlns:a16="http://schemas.microsoft.com/office/drawing/2014/main" id="{7282F60D-497B-68EC-C5D1-594973FE3B4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66848" y="0"/>
            <a:ext cx="4025152" cy="6857999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614BF9-B1D2-FD10-B856-CC0F61FCCC7F}"/>
              </a:ext>
            </a:extLst>
          </p:cNvPr>
          <p:cNvSpPr txBox="1"/>
          <p:nvPr/>
        </p:nvSpPr>
        <p:spPr>
          <a:xfrm>
            <a:off x="968915" y="1487697"/>
            <a:ext cx="276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Definition (Internal Jargon)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69972-2A35-9704-4A9D-10A0936C1821}"/>
              </a:ext>
            </a:extLst>
          </p:cNvPr>
          <p:cNvSpPr txBox="1"/>
          <p:nvPr/>
        </p:nvSpPr>
        <p:spPr>
          <a:xfrm>
            <a:off x="7192432" y="1432425"/>
            <a:ext cx="1452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Story Version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B4CB9-DB53-6FFE-AA6C-D7845CFAEF32}"/>
              </a:ext>
            </a:extLst>
          </p:cNvPr>
          <p:cNvSpPr txBox="1"/>
          <p:nvPr/>
        </p:nvSpPr>
        <p:spPr>
          <a:xfrm>
            <a:off x="387151" y="2066253"/>
            <a:ext cx="4541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Impression</a:t>
            </a:r>
            <a:r>
              <a:rPr lang="en-US" sz="1600" dirty="0"/>
              <a:t>: Number of times and ad unit was served </a:t>
            </a:r>
            <a:r>
              <a:rPr lang="en-US" sz="1600" i="1" dirty="0"/>
              <a:t>“we’ve delivered 100,000 impressions”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BCF405-65FF-E7D2-C9CE-DAC842ED6623}"/>
              </a:ext>
            </a:extLst>
          </p:cNvPr>
          <p:cNvSpPr txBox="1"/>
          <p:nvPr/>
        </p:nvSpPr>
        <p:spPr>
          <a:xfrm>
            <a:off x="6016644" y="1944156"/>
            <a:ext cx="3804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“We’ve delivered you to homeowners using video 100,000 times”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47BFE8-A7A0-FD64-34D2-5F1844CCD0CE}"/>
              </a:ext>
            </a:extLst>
          </p:cNvPr>
          <p:cNvSpPr txBox="1"/>
          <p:nvPr/>
        </p:nvSpPr>
        <p:spPr>
          <a:xfrm>
            <a:off x="5535975" y="2976175"/>
            <a:ext cx="39444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“34 times the homeowners dropped what they were doing and used the ads we sent to come to your website”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A41D8C-7059-03D3-CD72-CBD1D3652C01}"/>
              </a:ext>
            </a:extLst>
          </p:cNvPr>
          <p:cNvSpPr txBox="1"/>
          <p:nvPr/>
        </p:nvSpPr>
        <p:spPr>
          <a:xfrm>
            <a:off x="5168695" y="4010172"/>
            <a:ext cx="39444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“The national average click through rate is .07%, we are running at a .35% which is 5X the national average and an indication we are hitting the right homeowners”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3C6EC1-8629-3C5A-2EA2-6599D2509280}"/>
              </a:ext>
            </a:extLst>
          </p:cNvPr>
          <p:cNvSpPr txBox="1"/>
          <p:nvPr/>
        </p:nvSpPr>
        <p:spPr>
          <a:xfrm>
            <a:off x="387151" y="2997804"/>
            <a:ext cx="60944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Clicks: </a:t>
            </a:r>
            <a:r>
              <a:rPr lang="en-US" sz="1600" dirty="0"/>
              <a:t>A user hitting the ad to travel to a website;</a:t>
            </a:r>
          </a:p>
          <a:p>
            <a:r>
              <a:rPr lang="en-US" sz="1600" i="1" dirty="0"/>
              <a:t>“34 people clicked the ads”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D309AE-9506-32B6-E572-C8DB7EDAB741}"/>
              </a:ext>
            </a:extLst>
          </p:cNvPr>
          <p:cNvSpPr txBox="1"/>
          <p:nvPr/>
        </p:nvSpPr>
        <p:spPr>
          <a:xfrm>
            <a:off x="387151" y="4001028"/>
            <a:ext cx="430714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Click Through Rate (CTR): </a:t>
            </a:r>
            <a:r>
              <a:rPr lang="en-US" sz="1600" dirty="0"/>
              <a:t>The % of consumers who receive an ad and click it to go to a website. National average for Display ads is .07%;</a:t>
            </a:r>
          </a:p>
          <a:p>
            <a:r>
              <a:rPr lang="en-US" sz="1600" i="1" dirty="0"/>
              <a:t>“The CTR is .35% which is really good”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EA8560-6A60-0784-5929-28B950C28743}"/>
              </a:ext>
            </a:extLst>
          </p:cNvPr>
          <p:cNvSpPr/>
          <p:nvPr/>
        </p:nvSpPr>
        <p:spPr>
          <a:xfrm>
            <a:off x="527227" y="543794"/>
            <a:ext cx="92937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Common</a:t>
            </a:r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 Digital Terms and how to express as a story</a:t>
            </a:r>
          </a:p>
        </p:txBody>
      </p:sp>
    </p:spTree>
    <p:extLst>
      <p:ext uri="{BB962C8B-B14F-4D97-AF65-F5344CB8AC3E}">
        <p14:creationId xmlns:p14="http://schemas.microsoft.com/office/powerpoint/2010/main" val="260133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F614BF9-B1D2-FD10-B856-CC0F61FCCC7F}"/>
              </a:ext>
            </a:extLst>
          </p:cNvPr>
          <p:cNvSpPr txBox="1"/>
          <p:nvPr/>
        </p:nvSpPr>
        <p:spPr>
          <a:xfrm>
            <a:off x="968915" y="1487697"/>
            <a:ext cx="276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Definition (Internal Jargon)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69972-2A35-9704-4A9D-10A0936C1821}"/>
              </a:ext>
            </a:extLst>
          </p:cNvPr>
          <p:cNvSpPr txBox="1"/>
          <p:nvPr/>
        </p:nvSpPr>
        <p:spPr>
          <a:xfrm>
            <a:off x="6959828" y="1487697"/>
            <a:ext cx="1452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Story Version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EA8560-6A60-0784-5929-28B950C28743}"/>
              </a:ext>
            </a:extLst>
          </p:cNvPr>
          <p:cNvSpPr/>
          <p:nvPr/>
        </p:nvSpPr>
        <p:spPr>
          <a:xfrm>
            <a:off x="527227" y="543794"/>
            <a:ext cx="92937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Common</a:t>
            </a:r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 Digital Terms and how to express as a 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1F3FDA-C72D-AC4F-02DE-4115F2EDDB03}"/>
              </a:ext>
            </a:extLst>
          </p:cNvPr>
          <p:cNvSpPr txBox="1"/>
          <p:nvPr/>
        </p:nvSpPr>
        <p:spPr>
          <a:xfrm>
            <a:off x="527227" y="2118553"/>
            <a:ext cx="41868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Key Performance Indicator (KPI</a:t>
            </a:r>
            <a:r>
              <a:rPr lang="en-US" sz="1600" dirty="0"/>
              <a:t>):  The very thing we are to measure to show progress to a goal;</a:t>
            </a:r>
          </a:p>
          <a:p>
            <a:r>
              <a:rPr lang="en-US" sz="1600" i="1" dirty="0"/>
              <a:t>“Our Campaign KPI is increased foot traffic”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790E6-4A62-C088-C510-418F31CEA3E1}"/>
              </a:ext>
            </a:extLst>
          </p:cNvPr>
          <p:cNvSpPr txBox="1"/>
          <p:nvPr/>
        </p:nvSpPr>
        <p:spPr>
          <a:xfrm>
            <a:off x="6045860" y="2118553"/>
            <a:ext cx="39444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“The goal of the campaign is increased revenue which we are going to measure by showing an increase of people coming into your location”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06517B-44CC-A67F-2212-674E30E2206D}"/>
              </a:ext>
            </a:extLst>
          </p:cNvPr>
          <p:cNvSpPr txBox="1"/>
          <p:nvPr/>
        </p:nvSpPr>
        <p:spPr>
          <a:xfrm>
            <a:off x="525520" y="3556397"/>
            <a:ext cx="4186830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/>
              <a:t>Site Visit Conversion (SVC</a:t>
            </a:r>
            <a:r>
              <a:rPr lang="en-US" sz="1600" dirty="0"/>
              <a:t>):  Measures when a consumer receives a banner ad, which they do not click, but end up on the client's site within 30-days of NOT clicking the ad;</a:t>
            </a:r>
          </a:p>
          <a:p>
            <a:r>
              <a:rPr lang="en-US" sz="1600" i="1" dirty="0"/>
              <a:t>You have received 42 SVC conversions”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778CEC-4FD0-F139-E081-96BA5400D394}"/>
              </a:ext>
            </a:extLst>
          </p:cNvPr>
          <p:cNvSpPr txBox="1"/>
          <p:nvPr/>
        </p:nvSpPr>
        <p:spPr>
          <a:xfrm>
            <a:off x="5010004" y="3545814"/>
            <a:ext cx="4410129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“SVC measures branding or delayed consumer response.  It shows consumers who saw a banner ad from the campaign but didn't click it.  We keep an eye on their specific device to see if it ends up on your website within the next 3-days.  This tells us we are reaching the desired audience enough that they show up when searching later!”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423F69-CDC9-96C8-ADA4-6C114372E060}"/>
              </a:ext>
            </a:extLst>
          </p:cNvPr>
          <p:cNvSpPr/>
          <p:nvPr/>
        </p:nvSpPr>
        <p:spPr>
          <a:xfrm>
            <a:off x="6752167" y="5725585"/>
            <a:ext cx="3069166" cy="11112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Placeholder 10">
            <a:extLst>
              <a:ext uri="{FF2B5EF4-FFF2-40B4-BE49-F238E27FC236}">
                <a16:creationId xmlns:a16="http://schemas.microsoft.com/office/drawing/2014/main" id="{7282F60D-497B-68EC-C5D1-594973FE3B4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8348" y="0"/>
            <a:ext cx="3453652" cy="6857999"/>
          </a:xfrm>
        </p:spPr>
      </p:pic>
    </p:spTree>
    <p:extLst>
      <p:ext uri="{BB962C8B-B14F-4D97-AF65-F5344CB8AC3E}">
        <p14:creationId xmlns:p14="http://schemas.microsoft.com/office/powerpoint/2010/main" val="13304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7">
            <a:extLst>
              <a:ext uri="{FF2B5EF4-FFF2-40B4-BE49-F238E27FC236}">
                <a16:creationId xmlns:a16="http://schemas.microsoft.com/office/drawing/2014/main" id="{0876C158-18AB-EBDA-E05C-032E34A4FBC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27"/>
          <a:stretch/>
        </p:blipFill>
        <p:spPr>
          <a:xfrm>
            <a:off x="8193742" y="17930"/>
            <a:ext cx="3998258" cy="6858000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D2DC111-3D07-B6CD-7F42-9ECFA9DA9AA9}"/>
              </a:ext>
            </a:extLst>
          </p:cNvPr>
          <p:cNvSpPr/>
          <p:nvPr/>
        </p:nvSpPr>
        <p:spPr>
          <a:xfrm>
            <a:off x="527227" y="543794"/>
            <a:ext cx="92937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Common</a:t>
            </a:r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</a:rPr>
              <a:t> Digital Terms and how to express as a 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7ED8AA-CBD2-E785-ED70-8474028535BC}"/>
              </a:ext>
            </a:extLst>
          </p:cNvPr>
          <p:cNvSpPr txBox="1"/>
          <p:nvPr/>
        </p:nvSpPr>
        <p:spPr>
          <a:xfrm>
            <a:off x="1051822" y="1499690"/>
            <a:ext cx="276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Definition (Internal Jargon)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E19B2A-7C3B-2F93-47ED-02020250F72D}"/>
              </a:ext>
            </a:extLst>
          </p:cNvPr>
          <p:cNvSpPr txBox="1"/>
          <p:nvPr/>
        </p:nvSpPr>
        <p:spPr>
          <a:xfrm>
            <a:off x="6831105" y="1499690"/>
            <a:ext cx="1452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Story Version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E0E5A-BE2E-5183-B006-A98349B1501E}"/>
              </a:ext>
            </a:extLst>
          </p:cNvPr>
          <p:cNvSpPr txBox="1"/>
          <p:nvPr/>
        </p:nvSpPr>
        <p:spPr>
          <a:xfrm>
            <a:off x="527227" y="3177987"/>
            <a:ext cx="37668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Conversions</a:t>
            </a:r>
            <a:r>
              <a:rPr lang="en-US" sz="1600" dirty="0"/>
              <a:t>: The desired action taken by the consumer (</a:t>
            </a:r>
            <a:r>
              <a:rPr lang="en-US" sz="1600" i="1" dirty="0"/>
              <a:t>primarily on a website</a:t>
            </a:r>
            <a:r>
              <a:rPr lang="en-US" sz="1600" dirty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Foot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Form Fills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Online Purchases</a:t>
            </a:r>
          </a:p>
          <a:p>
            <a:r>
              <a:rPr lang="en-US" sz="1600" i="1" dirty="0"/>
              <a:t>“We had 13 Foot Traffic Visits”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33BC5A-9566-DF02-9CA0-9A2BE91C7FC0}"/>
              </a:ext>
            </a:extLst>
          </p:cNvPr>
          <p:cNvSpPr txBox="1"/>
          <p:nvPr/>
        </p:nvSpPr>
        <p:spPr>
          <a:xfrm>
            <a:off x="5020973" y="3177987"/>
            <a:ext cx="394446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“13 of the homeowners who we hit with your message took time to come into your retail location.  Considering the Customer Lifetime Value of $750 for each new customer, that is $9,750 in potential new revenue!”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DCD77-CE6F-CAB9-52ED-AEBF0C2EFFA2}"/>
              </a:ext>
            </a:extLst>
          </p:cNvPr>
          <p:cNvSpPr txBox="1"/>
          <p:nvPr/>
        </p:nvSpPr>
        <p:spPr>
          <a:xfrm>
            <a:off x="527227" y="2019355"/>
            <a:ext cx="44937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View Completion Rate (VCR</a:t>
            </a:r>
            <a:r>
              <a:rPr lang="en-US" sz="1600" dirty="0"/>
              <a:t>):  The % of consumers who received the video and watched it to completion; </a:t>
            </a:r>
            <a:r>
              <a:rPr lang="en-US" sz="1600" i="1" dirty="0"/>
              <a:t>“Your View Completion Rate is 99%”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7D67D8-B5BF-675C-ECB3-AEF140968C94}"/>
              </a:ext>
            </a:extLst>
          </p:cNvPr>
          <p:cNvSpPr txBox="1"/>
          <p:nvPr/>
        </p:nvSpPr>
        <p:spPr>
          <a:xfrm>
            <a:off x="5676595" y="2008854"/>
            <a:ext cx="39444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>
                    <a:lumMod val="75000"/>
                  </a:schemeClr>
                </a:solidFill>
              </a:rPr>
              <a:t>“99% of the time we got your video to the eyeballs of homeowners, they watched the whole thing to learn more about you”</a:t>
            </a:r>
          </a:p>
        </p:txBody>
      </p:sp>
    </p:spTree>
    <p:extLst>
      <p:ext uri="{BB962C8B-B14F-4D97-AF65-F5344CB8AC3E}">
        <p14:creationId xmlns:p14="http://schemas.microsoft.com/office/powerpoint/2010/main" val="1175485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451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Davis</dc:creator>
  <cp:lastModifiedBy>Eric Davis</cp:lastModifiedBy>
  <cp:revision>75</cp:revision>
  <dcterms:created xsi:type="dcterms:W3CDTF">2024-05-02T16:50:09Z</dcterms:created>
  <dcterms:modified xsi:type="dcterms:W3CDTF">2024-07-25T18:49:15Z</dcterms:modified>
</cp:coreProperties>
</file>