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84_B3A63CF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17" r:id="rId2"/>
    <p:sldId id="269" r:id="rId3"/>
    <p:sldId id="633" r:id="rId4"/>
    <p:sldId id="622" r:id="rId5"/>
    <p:sldId id="623" r:id="rId6"/>
    <p:sldId id="629" r:id="rId7"/>
    <p:sldId id="642" r:id="rId8"/>
    <p:sldId id="644" r:id="rId9"/>
    <p:sldId id="643" r:id="rId10"/>
    <p:sldId id="645" r:id="rId1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Options" id="{9BE9BF26-3CB0-4648-9A89-C61948ED8AAB}">
          <p14:sldIdLst>
            <p14:sldId id="617"/>
          </p14:sldIdLst>
        </p14:section>
        <p14:section name="Deck" id="{1D726577-BB49-5149-9750-6CAF06E4F0C4}">
          <p14:sldIdLst>
            <p14:sldId id="269"/>
            <p14:sldId id="633"/>
            <p14:sldId id="622"/>
            <p14:sldId id="623"/>
            <p14:sldId id="629"/>
            <p14:sldId id="642"/>
            <p14:sldId id="644"/>
            <p14:sldId id="643"/>
            <p14:sldId id="6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7A0358-1D03-D485-E674-EE1BF145DBD5}" name="Aleece Southern" initials="AS" userId="S::Aleece.Southern@townsquareignite.com::883397f1-4386-46e0-a1e9-a11d74f082f1" providerId="AD"/>
  <p188:author id="{CA043288-90E9-B57F-7577-EA914605F04B}" name="Shaun Collignon" initials="SC" userId="S::shaun.collignon@townsquaremedia.com::73cfb4e1-ff51-4db4-a608-34c6581cb19a" providerId="AD"/>
  <p188:author id="{97A1E1CB-032C-E56D-12FE-2D976B016EBA}" name="Connie Sommerville" initials="CS" userId="S::connie.sommerville@townsquaremedia.com::04fb8cb3-307f-414a-b817-340b5b06c5bf" providerId="AD"/>
  <p188:author id="{1E4074D5-EC99-312A-5956-C3CBEB485291}" name="Aleece Southern" initials="AS" userId="S::aleece.southern@townsquareignite.com::883397f1-4386-46e0-a1e9-a11d74f082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  <a:srgbClr val="F04135"/>
    <a:srgbClr val="6676D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0A127-19F3-0FA4-9B4C-A894FEDF1B3B}" v="35" dt="2024-12-03T14:06:36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872" y="208"/>
      </p:cViewPr>
      <p:guideLst>
        <p:guide orient="horz" pos="1512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284_B3A63C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96EE85-0D71-9E49-B678-1BD48DB557EA}" authorId="{277A0358-1D03-D485-E674-EE1BF145DBD5}" status="resolved" created="2024-08-16T13:14:59.813">
    <pc:sldMkLst xmlns:pc="http://schemas.microsoft.com/office/powerpoint/2013/main/command">
      <pc:docMk/>
      <pc:sldMk cId="900985982" sldId="583"/>
    </pc:sldMkLst>
    <p188:txBody>
      <a:bodyPr/>
      <a:lstStyle/>
      <a:p>
        <a:r>
          <a:rPr lang="en-US"/>
          <a:t>Switched and edited all text here
</a:t>
        </a:r>
      </a:p>
    </p188:txBody>
  </p188:cm>
  <p188:cm id="{1E8DCAD6-8AAB-3942-B818-40110742191A}" authorId="{277A0358-1D03-D485-E674-EE1BF145DBD5}" status="resolved" created="2024-08-16T13:36:56.906">
    <pc:sldMkLst xmlns:pc="http://schemas.microsoft.com/office/powerpoint/2013/main/command">
      <pc:docMk/>
      <pc:sldMk cId="900985982" sldId="583"/>
    </pc:sldMkLst>
    <p188:txBody>
      <a:bodyPr/>
      <a:lstStyle/>
      <a:p>
        <a:r>
          <a:rPr lang="en-US"/>
          <a:t>I also think we should keep this in the core deck as it’s a good reminder for sellers what we do from a creative perspective. 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D8E5C5-D2EA-FEC5-2FAC-5C5C72B1C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A8379-8206-A033-994C-7910C0FBD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8454-FC30-4441-92E5-D2069FB9F6CA}" type="datetimeFigureOut">
              <a:rPr lang="en-US" smtClean="0">
                <a:latin typeface="Arial" panose="020B0604020202020204" pitchFamily="34" charset="0"/>
              </a:rPr>
              <a:t>1/20/25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DD090-65F5-300B-F256-14D249DDE5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6FFB2-06D7-12A9-40C7-25759D55A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7A3D-D634-6449-8333-13DF8260CF8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04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99CC696-2765-3B4D-8C56-C9D4ADAE634D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E6884A1-979A-F74F-9F28-DE0D5400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864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9728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4592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9456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0A85-C34B-9F6A-5BAC-4B65E091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05A40-A47F-0CFB-689E-5EF0E4E2D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CCDDF-3821-4EB0-0B69-D6072304B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7A47-9DA2-F03E-3B94-3F06272FB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1531-8BBB-2A97-9F34-C3E434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BBC69-8EF7-CDAA-D838-D4D203C03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C847F-D30D-1E8D-BDAF-EC6E4367E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F949-C7C6-1760-136F-A14E348B5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6FCB-B6EB-E745-B8A9-1FD5EA05B6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2">
            <a:extLst>
              <a:ext uri="{FF2B5EF4-FFF2-40B4-BE49-F238E27FC236}">
                <a16:creationId xmlns:a16="http://schemas.microsoft.com/office/drawing/2014/main" id="{9487EB61-E515-FD52-7B7D-07E833E91962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F04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01D7D93-07DC-4F0F-93EB-FC5B724897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7301" y="6703625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</p:spTree>
    <p:extLst>
      <p:ext uri="{BB962C8B-B14F-4D97-AF65-F5344CB8AC3E}">
        <p14:creationId xmlns:p14="http://schemas.microsoft.com/office/powerpoint/2010/main" val="286094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840980" cy="8229600"/>
          </a:xfrm>
          <a:custGeom>
            <a:avLst/>
            <a:gdLst>
              <a:gd name="connsiteX0" fmla="*/ 2190720 w 6534150"/>
              <a:gd name="connsiteY0" fmla="*/ 0 h 6858000"/>
              <a:gd name="connsiteX1" fmla="*/ 6534150 w 6534150"/>
              <a:gd name="connsiteY1" fmla="*/ 0 h 6858000"/>
              <a:gd name="connsiteX2" fmla="*/ 3143280 w 6534150"/>
              <a:gd name="connsiteY2" fmla="*/ 6858000 h 6858000"/>
              <a:gd name="connsiteX3" fmla="*/ 0 w 6534150"/>
              <a:gd name="connsiteY3" fmla="*/ 6858000 h 6858000"/>
              <a:gd name="connsiteX4" fmla="*/ 0 w 6534150"/>
              <a:gd name="connsiteY4" fmla="*/ 443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150" h="6858000">
                <a:moveTo>
                  <a:pt x="2190720" y="0"/>
                </a:moveTo>
                <a:lnTo>
                  <a:pt x="6534150" y="0"/>
                </a:lnTo>
                <a:lnTo>
                  <a:pt x="3143280" y="6858000"/>
                </a:lnTo>
                <a:lnTo>
                  <a:pt x="0" y="6858000"/>
                </a:lnTo>
                <a:lnTo>
                  <a:pt x="0" y="443070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66512F1-2B4E-D695-5C18-5532864D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73602" cy="8229600"/>
          </a:xfrm>
          <a:custGeom>
            <a:avLst/>
            <a:gdLst>
              <a:gd name="connsiteX0" fmla="*/ 0 w 7144668"/>
              <a:gd name="connsiteY0" fmla="*/ 0 h 6858000"/>
              <a:gd name="connsiteX1" fmla="*/ 7144668 w 7144668"/>
              <a:gd name="connsiteY1" fmla="*/ 0 h 6858000"/>
              <a:gd name="connsiteX2" fmla="*/ 5307073 w 7144668"/>
              <a:gd name="connsiteY2" fmla="*/ 6858000 h 6858000"/>
              <a:gd name="connsiteX3" fmla="*/ 0 w 71446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4668" h="6858000">
                <a:moveTo>
                  <a:pt x="0" y="0"/>
                </a:moveTo>
                <a:lnTo>
                  <a:pt x="7144668" y="0"/>
                </a:lnTo>
                <a:lnTo>
                  <a:pt x="5307073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2188" y="1"/>
            <a:ext cx="8558214" cy="4068178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214" h="4068178">
                <a:moveTo>
                  <a:pt x="0" y="14288"/>
                </a:moveTo>
                <a:lnTo>
                  <a:pt x="8558214" y="0"/>
                </a:lnTo>
                <a:lnTo>
                  <a:pt x="8558214" y="4068178"/>
                </a:lnTo>
                <a:lnTo>
                  <a:pt x="1300163" y="4000500"/>
                </a:lnTo>
                <a:lnTo>
                  <a:pt x="0" y="1428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5939" y="-1"/>
            <a:ext cx="5373854" cy="403748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2758492" cy="4014788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6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0617" y="1672"/>
            <a:ext cx="6199783" cy="2989539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  <a:gd name="connsiteX0" fmla="*/ 0 w 8558214"/>
              <a:gd name="connsiteY0" fmla="*/ 14288 h 4077931"/>
              <a:gd name="connsiteX1" fmla="*/ 8558214 w 8558214"/>
              <a:gd name="connsiteY1" fmla="*/ 0 h 4077931"/>
              <a:gd name="connsiteX2" fmla="*/ 8558214 w 8558214"/>
              <a:gd name="connsiteY2" fmla="*/ 4068178 h 4077931"/>
              <a:gd name="connsiteX3" fmla="*/ 1300163 w 8558214"/>
              <a:gd name="connsiteY3" fmla="*/ 4077931 h 4077931"/>
              <a:gd name="connsiteX4" fmla="*/ 0 w 8558214"/>
              <a:gd name="connsiteY4" fmla="*/ 14288 h 4077931"/>
              <a:gd name="connsiteX0" fmla="*/ 0 w 8558214"/>
              <a:gd name="connsiteY0" fmla="*/ 14288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8 h 4096711"/>
              <a:gd name="connsiteX0" fmla="*/ 0 w 8558214"/>
              <a:gd name="connsiteY0" fmla="*/ 14287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7 h 4096711"/>
              <a:gd name="connsiteX0" fmla="*/ 0 w 8565123"/>
              <a:gd name="connsiteY0" fmla="*/ 7444 h 4096711"/>
              <a:gd name="connsiteX1" fmla="*/ 8565123 w 8565123"/>
              <a:gd name="connsiteY1" fmla="*/ 0 h 4096711"/>
              <a:gd name="connsiteX2" fmla="*/ 8565123 w 8565123"/>
              <a:gd name="connsiteY2" fmla="*/ 4068178 h 4096711"/>
              <a:gd name="connsiteX3" fmla="*/ 1307072 w 8565123"/>
              <a:gd name="connsiteY3" fmla="*/ 4096711 h 4096711"/>
              <a:gd name="connsiteX4" fmla="*/ 0 w 8565123"/>
              <a:gd name="connsiteY4" fmla="*/ 7444 h 4096711"/>
              <a:gd name="connsiteX0" fmla="*/ 0 w 8572032"/>
              <a:gd name="connsiteY0" fmla="*/ 7444 h 4096711"/>
              <a:gd name="connsiteX1" fmla="*/ 8572032 w 8572032"/>
              <a:gd name="connsiteY1" fmla="*/ 0 h 4096711"/>
              <a:gd name="connsiteX2" fmla="*/ 8572032 w 8572032"/>
              <a:gd name="connsiteY2" fmla="*/ 4068178 h 4096711"/>
              <a:gd name="connsiteX3" fmla="*/ 1313981 w 8572032"/>
              <a:gd name="connsiteY3" fmla="*/ 4096711 h 4096711"/>
              <a:gd name="connsiteX4" fmla="*/ 0 w 8572032"/>
              <a:gd name="connsiteY4" fmla="*/ 7444 h 4096711"/>
              <a:gd name="connsiteX0" fmla="*/ 0 w 8572032"/>
              <a:gd name="connsiteY0" fmla="*/ 600 h 4089867"/>
              <a:gd name="connsiteX1" fmla="*/ 8565123 w 8572032"/>
              <a:gd name="connsiteY1" fmla="*/ 0 h 4089867"/>
              <a:gd name="connsiteX2" fmla="*/ 8572032 w 8572032"/>
              <a:gd name="connsiteY2" fmla="*/ 4061334 h 4089867"/>
              <a:gd name="connsiteX3" fmla="*/ 1313981 w 8572032"/>
              <a:gd name="connsiteY3" fmla="*/ 4089867 h 4089867"/>
              <a:gd name="connsiteX4" fmla="*/ 0 w 8572032"/>
              <a:gd name="connsiteY4" fmla="*/ 600 h 4089867"/>
              <a:gd name="connsiteX0" fmla="*/ 0 w 8572032"/>
              <a:gd name="connsiteY0" fmla="*/ 0 h 4089267"/>
              <a:gd name="connsiteX1" fmla="*/ 8454786 w 8572032"/>
              <a:gd name="connsiteY1" fmla="*/ 131466 h 4089267"/>
              <a:gd name="connsiteX2" fmla="*/ 8572032 w 8572032"/>
              <a:gd name="connsiteY2" fmla="*/ 4060734 h 4089267"/>
              <a:gd name="connsiteX3" fmla="*/ 1313981 w 8572032"/>
              <a:gd name="connsiteY3" fmla="*/ 4089267 h 4089267"/>
              <a:gd name="connsiteX4" fmla="*/ 0 w 8572032"/>
              <a:gd name="connsiteY4" fmla="*/ 0 h 4089267"/>
              <a:gd name="connsiteX0" fmla="*/ 0 w 8572032"/>
              <a:gd name="connsiteY0" fmla="*/ 5154 h 4094421"/>
              <a:gd name="connsiteX1" fmla="*/ 8569720 w 8572032"/>
              <a:gd name="connsiteY1" fmla="*/ 0 h 4094421"/>
              <a:gd name="connsiteX2" fmla="*/ 8572032 w 8572032"/>
              <a:gd name="connsiteY2" fmla="*/ 4065888 h 4094421"/>
              <a:gd name="connsiteX3" fmla="*/ 1313981 w 8572032"/>
              <a:gd name="connsiteY3" fmla="*/ 4094421 h 4094421"/>
              <a:gd name="connsiteX4" fmla="*/ 0 w 8572032"/>
              <a:gd name="connsiteY4" fmla="*/ 5154 h 40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032" h="4094421">
                <a:moveTo>
                  <a:pt x="0" y="5154"/>
                </a:moveTo>
                <a:lnTo>
                  <a:pt x="8569720" y="0"/>
                </a:lnTo>
                <a:cubicBezTo>
                  <a:pt x="8570491" y="1355296"/>
                  <a:pt x="8571261" y="2710592"/>
                  <a:pt x="8572032" y="4065888"/>
                </a:cubicBezTo>
                <a:lnTo>
                  <a:pt x="1313981" y="4094421"/>
                </a:lnTo>
                <a:lnTo>
                  <a:pt x="0" y="515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6872" y="3176"/>
            <a:ext cx="4151866" cy="2967300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5410 w 5373854"/>
              <a:gd name="connsiteY1" fmla="*/ 777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3173"/>
              <a:gd name="connsiteX1" fmla="*/ 4099520 w 5373854"/>
              <a:gd name="connsiteY1" fmla="*/ 5093 h 4033173"/>
              <a:gd name="connsiteX2" fmla="*/ 5373854 w 5373854"/>
              <a:gd name="connsiteY2" fmla="*/ 4033173 h 4033173"/>
              <a:gd name="connsiteX3" fmla="*/ 1157288 w 5373854"/>
              <a:gd name="connsiteY3" fmla="*/ 4010473 h 4033173"/>
              <a:gd name="connsiteX4" fmla="*/ 0 w 5373854"/>
              <a:gd name="connsiteY4" fmla="*/ 0 h 40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3173">
                <a:moveTo>
                  <a:pt x="0" y="0"/>
                </a:moveTo>
                <a:lnTo>
                  <a:pt x="4099520" y="5093"/>
                </a:lnTo>
                <a:lnTo>
                  <a:pt x="5373854" y="4033173"/>
                </a:lnTo>
                <a:lnTo>
                  <a:pt x="1157288" y="401047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67" y="1"/>
            <a:ext cx="2021629" cy="2942337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69D1352-58CB-77E3-7699-D7969B03D2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3291" y="1"/>
            <a:ext cx="3916222" cy="295640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65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46500" cy="8229600"/>
          </a:xfrm>
          <a:custGeom>
            <a:avLst/>
            <a:gdLst>
              <a:gd name="connsiteX0" fmla="*/ 0 w 4288750"/>
              <a:gd name="connsiteY0" fmla="*/ 0 h 6858000"/>
              <a:gd name="connsiteX1" fmla="*/ 4288750 w 4288750"/>
              <a:gd name="connsiteY1" fmla="*/ 0 h 6858000"/>
              <a:gd name="connsiteX2" fmla="*/ 2451154 w 4288750"/>
              <a:gd name="connsiteY2" fmla="*/ 6858000 h 6858000"/>
              <a:gd name="connsiteX3" fmla="*/ 0 w 4288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50" h="6858000">
                <a:moveTo>
                  <a:pt x="0" y="0"/>
                </a:moveTo>
                <a:lnTo>
                  <a:pt x="4288750" y="0"/>
                </a:lnTo>
                <a:lnTo>
                  <a:pt x="245115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95694B8-C4E8-DF58-2EFC-BBCFFDA13D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3647" y="-13854"/>
            <a:ext cx="4467088" cy="8277710"/>
          </a:xfrm>
          <a:custGeom>
            <a:avLst/>
            <a:gdLst>
              <a:gd name="connsiteX0" fmla="*/ 2718827 h 9297812"/>
              <a:gd name="connsiteY0" fmla="*/ 2718827 h 9297812"/>
              <a:gd name="connsiteX1" fmla="*/ 2718827 h 9297812"/>
              <a:gd name="connsiteY1" fmla="*/ 2718827 h 9297812"/>
              <a:gd name="connsiteX2" fmla="*/ 2718827 h 9297812"/>
              <a:gd name="connsiteY2" fmla="*/ 2718827 h 9297812"/>
              <a:gd name="connsiteX0" fmla="*/ 24863 w 10997662"/>
              <a:gd name="connsiteY0" fmla="*/ 0 h 13169491"/>
              <a:gd name="connsiteX1" fmla="*/ 10997662 w 10997662"/>
              <a:gd name="connsiteY1" fmla="*/ 10972799 h 13169491"/>
              <a:gd name="connsiteX2" fmla="*/ 0 w 10997662"/>
              <a:gd name="connsiteY2" fmla="*/ 13169491 h 13169491"/>
              <a:gd name="connsiteX3" fmla="*/ 24863 w 10997662"/>
              <a:gd name="connsiteY3" fmla="*/ 0 h 13169491"/>
              <a:gd name="connsiteX0" fmla="*/ 24863 w 8138304"/>
              <a:gd name="connsiteY0" fmla="*/ 0 h 13169491"/>
              <a:gd name="connsiteX1" fmla="*/ 8138304 w 8138304"/>
              <a:gd name="connsiteY1" fmla="*/ 13125991 h 13169491"/>
              <a:gd name="connsiteX2" fmla="*/ 0 w 8138304"/>
              <a:gd name="connsiteY2" fmla="*/ 13169491 h 13169491"/>
              <a:gd name="connsiteX3" fmla="*/ 24863 w 8138304"/>
              <a:gd name="connsiteY3" fmla="*/ 0 h 13169491"/>
              <a:gd name="connsiteX0" fmla="*/ 24863 w 8138304"/>
              <a:gd name="connsiteY0" fmla="*/ 103469 h 13272960"/>
              <a:gd name="connsiteX1" fmla="*/ 3306156 w 8138304"/>
              <a:gd name="connsiteY1" fmla="*/ 147625 h 13272960"/>
              <a:gd name="connsiteX2" fmla="*/ 8138304 w 8138304"/>
              <a:gd name="connsiteY2" fmla="*/ 13229460 h 13272960"/>
              <a:gd name="connsiteX3" fmla="*/ 0 w 8138304"/>
              <a:gd name="connsiteY3" fmla="*/ 13272960 h 13272960"/>
              <a:gd name="connsiteX4" fmla="*/ 24863 w 8138304"/>
              <a:gd name="connsiteY4" fmla="*/ 103469 h 13272960"/>
              <a:gd name="connsiteX0" fmla="*/ 24863 w 8138304"/>
              <a:gd name="connsiteY0" fmla="*/ 190683 h 13360174"/>
              <a:gd name="connsiteX1" fmla="*/ 3306156 w 8138304"/>
              <a:gd name="connsiteY1" fmla="*/ 234839 h 13360174"/>
              <a:gd name="connsiteX2" fmla="*/ 8138304 w 8138304"/>
              <a:gd name="connsiteY2" fmla="*/ 13316674 h 13360174"/>
              <a:gd name="connsiteX3" fmla="*/ 0 w 8138304"/>
              <a:gd name="connsiteY3" fmla="*/ 13360174 h 13360174"/>
              <a:gd name="connsiteX4" fmla="*/ 24863 w 8138304"/>
              <a:gd name="connsiteY4" fmla="*/ 190683 h 13360174"/>
              <a:gd name="connsiteX0" fmla="*/ 24863 w 8138304"/>
              <a:gd name="connsiteY0" fmla="*/ 1958 h 13171449"/>
              <a:gd name="connsiteX1" fmla="*/ 3306156 w 8138304"/>
              <a:gd name="connsiteY1" fmla="*/ 46114 h 13171449"/>
              <a:gd name="connsiteX2" fmla="*/ 8138304 w 8138304"/>
              <a:gd name="connsiteY2" fmla="*/ 13127949 h 13171449"/>
              <a:gd name="connsiteX3" fmla="*/ 0 w 8138304"/>
              <a:gd name="connsiteY3" fmla="*/ 13171449 h 13171449"/>
              <a:gd name="connsiteX4" fmla="*/ 24863 w 8138304"/>
              <a:gd name="connsiteY4" fmla="*/ 1958 h 13171449"/>
              <a:gd name="connsiteX0" fmla="*/ 24863 w 8138304"/>
              <a:gd name="connsiteY0" fmla="*/ 22079 h 13191570"/>
              <a:gd name="connsiteX1" fmla="*/ 3280914 w 8138304"/>
              <a:gd name="connsiteY1" fmla="*/ 0 h 13191570"/>
              <a:gd name="connsiteX2" fmla="*/ 8138304 w 8138304"/>
              <a:gd name="connsiteY2" fmla="*/ 13148070 h 13191570"/>
              <a:gd name="connsiteX3" fmla="*/ 0 w 8138304"/>
              <a:gd name="connsiteY3" fmla="*/ 13191570 h 13191570"/>
              <a:gd name="connsiteX4" fmla="*/ 24863 w 8138304"/>
              <a:gd name="connsiteY4" fmla="*/ 22079 h 131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8304" h="13191570">
                <a:moveTo>
                  <a:pt x="24863" y="22079"/>
                </a:moveTo>
                <a:lnTo>
                  <a:pt x="3280914" y="0"/>
                </a:lnTo>
                <a:lnTo>
                  <a:pt x="8138304" y="13148070"/>
                </a:lnTo>
                <a:lnTo>
                  <a:pt x="0" y="13191570"/>
                </a:lnTo>
                <a:cubicBezTo>
                  <a:pt x="0" y="9533970"/>
                  <a:pt x="24863" y="3679679"/>
                  <a:pt x="24863" y="22079"/>
                </a:cubicBezTo>
                <a:close/>
              </a:path>
            </a:pathLst>
          </a:custGeom>
          <a:pattFill prst="pct8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0830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15200" cy="8229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788920" cy="8229600"/>
          </a:xfrm>
          <a:custGeom>
            <a:avLst/>
            <a:gdLst>
              <a:gd name="connsiteX0" fmla="*/ 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6858000">
                <a:moveTo>
                  <a:pt x="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7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417320" y="1303020"/>
            <a:ext cx="5897880" cy="6926580"/>
          </a:xfrm>
          <a:custGeom>
            <a:avLst/>
            <a:gdLst>
              <a:gd name="connsiteX0" fmla="*/ 0 w 4914900"/>
              <a:gd name="connsiteY0" fmla="*/ 0 h 5772150"/>
              <a:gd name="connsiteX1" fmla="*/ 4914900 w 4914900"/>
              <a:gd name="connsiteY1" fmla="*/ 0 h 5772150"/>
              <a:gd name="connsiteX2" fmla="*/ 4914900 w 4914900"/>
              <a:gd name="connsiteY2" fmla="*/ 5772150 h 5772150"/>
              <a:gd name="connsiteX3" fmla="*/ 0 w 491490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5772150">
                <a:moveTo>
                  <a:pt x="0" y="0"/>
                </a:moveTo>
                <a:lnTo>
                  <a:pt x="4914900" y="0"/>
                </a:lnTo>
                <a:lnTo>
                  <a:pt x="4914900" y="5772150"/>
                </a:lnTo>
                <a:lnTo>
                  <a:pt x="0" y="5772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59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F04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58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7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2" r:id="rId4"/>
    <p:sldLayoutId id="2147483686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85" r:id="rId17"/>
    <p:sldLayoutId id="2147483687" r:id="rId18"/>
    <p:sldLayoutId id="2147483678" r:id="rId19"/>
    <p:sldLayoutId id="2147483680" r:id="rId20"/>
    <p:sldLayoutId id="2147483689" r:id="rId21"/>
    <p:sldLayoutId id="2147483681" r:id="rId22"/>
    <p:sldLayoutId id="2147483690" r:id="rId23"/>
    <p:sldLayoutId id="2147483691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nielsen.com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wresearch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iab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microsoft.com/office/2018/10/relationships/comments" Target="../comments/modernComment_284_B3A63CF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A527-1D3F-EC00-E97C-5EEB6FE5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066A306-7FCF-3B5C-8A66-CC2331E106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5E18C-F1A2-7B38-6190-F3D01A9B6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47" y="6169529"/>
            <a:ext cx="3987811" cy="171032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EDF955B-8A28-9C00-B7E9-12DE1B8D6889}"/>
              </a:ext>
            </a:extLst>
          </p:cNvPr>
          <p:cNvSpPr txBox="1">
            <a:spLocks/>
          </p:cNvSpPr>
          <p:nvPr/>
        </p:nvSpPr>
        <p:spPr>
          <a:xfrm>
            <a:off x="-22225" y="7648522"/>
            <a:ext cx="6423025" cy="46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/>
                </a:solidFill>
              </a:rPr>
              <a:t>WHERE YOUR COMMUNITY WATCHES, WE CONNECT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3656B81-CDB3-711C-2467-3E616F9E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7301" y="3459532"/>
            <a:ext cx="5855623" cy="237155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Where Your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Community Watches,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We 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3220C-81AF-E77F-CEE2-6E96F00F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41" y="6838457"/>
            <a:ext cx="5702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DF5DF4E-429A-236C-7F3D-71DA15C09F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655DD955-5EFD-A4C1-2CD1-14EF9CC843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1435D5-2D29-F54A-AB34-B9AF45467F7A}"/>
              </a:ext>
            </a:extLst>
          </p:cNvPr>
          <p:cNvSpPr/>
          <p:nvPr/>
        </p:nvSpPr>
        <p:spPr>
          <a:xfrm>
            <a:off x="5073078" y="3456875"/>
            <a:ext cx="4496740" cy="842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8D200-813B-F24A-9019-BDF43B0199AB}"/>
              </a:ext>
            </a:extLst>
          </p:cNvPr>
          <p:cNvSpPr txBox="1"/>
          <p:nvPr/>
        </p:nvSpPr>
        <p:spPr>
          <a:xfrm>
            <a:off x="5073077" y="3577985"/>
            <a:ext cx="449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Demi Bold" panose="020B0503020202020204" pitchFamily="34" charset="0"/>
                <a:cs typeface="Arial" panose="020B0604020202020204" pitchFamily="34" charset="0"/>
              </a:rPr>
              <a:t>STREAMING TV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8B7829-F5DA-3640-B9AC-75DE56C4BA06}"/>
              </a:ext>
            </a:extLst>
          </p:cNvPr>
          <p:cNvSpPr/>
          <p:nvPr/>
        </p:nvSpPr>
        <p:spPr>
          <a:xfrm>
            <a:off x="5932851" y="4883810"/>
            <a:ext cx="2771962" cy="301899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81F5D-651B-4C44-9F2E-28EB39007144}"/>
              </a:ext>
            </a:extLst>
          </p:cNvPr>
          <p:cNvSpPr txBox="1"/>
          <p:nvPr/>
        </p:nvSpPr>
        <p:spPr>
          <a:xfrm>
            <a:off x="6137375" y="5910016"/>
            <a:ext cx="233049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STV with us offers detailed campaign tracking, with skilled in-house campaign managers optimizing during the campaign using CTV performance analytics. ​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72227-5CD1-6442-BF01-0817F0B49900}"/>
              </a:ext>
            </a:extLst>
          </p:cNvPr>
          <p:cNvSpPr txBox="1"/>
          <p:nvPr/>
        </p:nvSpPr>
        <p:spPr>
          <a:xfrm>
            <a:off x="5930910" y="5328821"/>
            <a:ext cx="27719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1BE7B3-4C2C-3048-A96F-40F09E99B2DA}"/>
              </a:ext>
            </a:extLst>
          </p:cNvPr>
          <p:cNvSpPr/>
          <p:nvPr/>
        </p:nvSpPr>
        <p:spPr>
          <a:xfrm>
            <a:off x="6925629" y="4516361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9B2CC87-25D3-CB4E-A42D-78948D04A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65" y="4628059"/>
            <a:ext cx="454179" cy="48392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2CB17C-853B-E944-ABBC-7266C1517F53}"/>
              </a:ext>
            </a:extLst>
          </p:cNvPr>
          <p:cNvSpPr/>
          <p:nvPr/>
        </p:nvSpPr>
        <p:spPr>
          <a:xfrm>
            <a:off x="3027753" y="4886815"/>
            <a:ext cx="2771962" cy="301898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576A-1543-0941-9D90-C32BED7F1C1A}"/>
              </a:ext>
            </a:extLst>
          </p:cNvPr>
          <p:cNvSpPr txBox="1"/>
          <p:nvPr/>
        </p:nvSpPr>
        <p:spPr>
          <a:xfrm>
            <a:off x="3016037" y="5327729"/>
            <a:ext cx="278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1D8F6-0022-9E48-B29F-37279091840A}"/>
              </a:ext>
            </a:extLst>
          </p:cNvPr>
          <p:cNvSpPr txBox="1"/>
          <p:nvPr/>
        </p:nvSpPr>
        <p:spPr>
          <a:xfrm>
            <a:off x="3214354" y="5906673"/>
            <a:ext cx="2331720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ideal customers using geographic, demographic, behavioral, psychographic, and cross-device data for optimal audience reach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2F4EAD-987D-B547-9C34-72899B4339B7}"/>
              </a:ext>
            </a:extLst>
          </p:cNvPr>
          <p:cNvSpPr/>
          <p:nvPr/>
        </p:nvSpPr>
        <p:spPr>
          <a:xfrm>
            <a:off x="4018211" y="4507202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1EAF4-D661-CB41-876F-C2B6D454EE19}"/>
              </a:ext>
            </a:extLst>
          </p:cNvPr>
          <p:cNvSpPr/>
          <p:nvPr/>
        </p:nvSpPr>
        <p:spPr>
          <a:xfrm>
            <a:off x="8857983" y="4889343"/>
            <a:ext cx="2771962" cy="300881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9E9DC-9203-3447-85E8-37E8149964AE}"/>
              </a:ext>
            </a:extLst>
          </p:cNvPr>
          <p:cNvSpPr txBox="1"/>
          <p:nvPr/>
        </p:nvSpPr>
        <p:spPr>
          <a:xfrm>
            <a:off x="9076161" y="5906673"/>
            <a:ext cx="2331720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Deliver in-game advertising across top sports leagues, including the NFL, MLB, NBA, NHL, WNBA, LPGA, PGA, MLS, NCAA, and action sports like UFC, offering real-time access to highly engaged fans​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CEC9C7-A355-C543-A69F-52F6F68E76CB}"/>
              </a:ext>
            </a:extLst>
          </p:cNvPr>
          <p:cNvSpPr txBox="1"/>
          <p:nvPr/>
        </p:nvSpPr>
        <p:spPr>
          <a:xfrm>
            <a:off x="8856041" y="5327729"/>
            <a:ext cx="27719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ACCESS TO </a:t>
            </a:r>
            <a:b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LIVE SPORTS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C371EA9-3E00-6E40-9562-6983118C04D1}"/>
              </a:ext>
            </a:extLst>
          </p:cNvPr>
          <p:cNvSpPr/>
          <p:nvPr/>
        </p:nvSpPr>
        <p:spPr>
          <a:xfrm>
            <a:off x="9963631" y="4518805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3993D0-55E1-2440-B407-AD009FE75944}"/>
              </a:ext>
            </a:extLst>
          </p:cNvPr>
          <p:cNvSpPr/>
          <p:nvPr/>
        </p:nvSpPr>
        <p:spPr>
          <a:xfrm>
            <a:off x="11742469" y="4876471"/>
            <a:ext cx="2771962" cy="302919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11489-8165-194B-8B75-0D371DF5AF12}"/>
              </a:ext>
            </a:extLst>
          </p:cNvPr>
          <p:cNvSpPr txBox="1"/>
          <p:nvPr/>
        </p:nvSpPr>
        <p:spPr>
          <a:xfrm>
            <a:off x="11756377" y="5325930"/>
            <a:ext cx="277196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PREMIUM </a:t>
            </a:r>
            <a:b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PLATFORMS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38300-2B2B-2046-ABE0-0B77219A4254}"/>
              </a:ext>
            </a:extLst>
          </p:cNvPr>
          <p:cNvSpPr txBox="1"/>
          <p:nvPr/>
        </p:nvSpPr>
        <p:spPr>
          <a:xfrm>
            <a:off x="11959553" y="5913750"/>
            <a:ext cx="2331720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Reach audiences on top streaming platforms like Netflix, Hulu, and YouTube TV. Capture viewers as they embrace on-demand content and stay ahead of evolving consumer habits.​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B006B7F-DDA8-4F44-8F3C-3AF2BF479801}"/>
              </a:ext>
            </a:extLst>
          </p:cNvPr>
          <p:cNvSpPr/>
          <p:nvPr/>
        </p:nvSpPr>
        <p:spPr>
          <a:xfrm>
            <a:off x="12762496" y="4518626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A647DF-F7D5-844B-A76E-AE63059A329E}"/>
              </a:ext>
            </a:extLst>
          </p:cNvPr>
          <p:cNvSpPr/>
          <p:nvPr/>
        </p:nvSpPr>
        <p:spPr>
          <a:xfrm>
            <a:off x="90905" y="4887586"/>
            <a:ext cx="2771962" cy="301808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1D051E-A183-044A-B496-B85B7E771D59}"/>
              </a:ext>
            </a:extLst>
          </p:cNvPr>
          <p:cNvSpPr txBox="1"/>
          <p:nvPr/>
        </p:nvSpPr>
        <p:spPr>
          <a:xfrm>
            <a:off x="129357" y="5325930"/>
            <a:ext cx="273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BFB00-4645-DE45-B82E-8AA2C698A0E6}"/>
              </a:ext>
            </a:extLst>
          </p:cNvPr>
          <p:cNvSpPr txBox="1"/>
          <p:nvPr/>
        </p:nvSpPr>
        <p:spPr>
          <a:xfrm>
            <a:off x="311026" y="5906673"/>
            <a:ext cx="2331720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STV options with measurable ROI—optimize your budget and manage campaign frequency effectively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69187B-D5BA-7B4E-BBC0-A966B54EF6D3}"/>
              </a:ext>
            </a:extLst>
          </p:cNvPr>
          <p:cNvSpPr/>
          <p:nvPr/>
        </p:nvSpPr>
        <p:spPr>
          <a:xfrm>
            <a:off x="1133194" y="4514501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04E9C53-C525-9880-430D-BDECE4DCF7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993F8-8E29-B554-97D8-2A6DFB20E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05" y="4609863"/>
            <a:ext cx="514733" cy="5147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04B387-6F1E-A60D-D39E-D680A72A8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329" y="4619911"/>
            <a:ext cx="517055" cy="517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746EBB-B439-05F2-F5B7-78E239E8C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500" y="4595142"/>
            <a:ext cx="562658" cy="5626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3C57DE-53B1-42C9-D962-36FEA2A50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5096" y="4620829"/>
            <a:ext cx="525075" cy="5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7E52483-FAA3-E0F7-0829-47F25C0837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88920" cy="8229600"/>
          </a:xfr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1396637" y="125730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8557" y="125730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6637" y="470916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8557" y="470916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D1AF4E-0D47-98D2-93CC-5AFEBE267B22}"/>
              </a:ext>
            </a:extLst>
          </p:cNvPr>
          <p:cNvGrpSpPr/>
          <p:nvPr/>
        </p:nvGrpSpPr>
        <p:grpSpPr>
          <a:xfrm>
            <a:off x="1396637" y="1279286"/>
            <a:ext cx="3291840" cy="2551497"/>
            <a:chOff x="6848313" y="832107"/>
            <a:chExt cx="3291840" cy="2551497"/>
          </a:xfrm>
          <a:effectLst/>
        </p:grpSpPr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E32A42D7-693F-D55A-6175-80011069CB02}"/>
                </a:ext>
              </a:extLst>
            </p:cNvPr>
            <p:cNvSpPr txBox="1"/>
            <p:nvPr/>
          </p:nvSpPr>
          <p:spPr>
            <a:xfrm>
              <a:off x="6848313" y="2737273"/>
              <a:ext cx="329184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Experts in digital marketing who work directly with you to create tailored campaigns that fit your business needs.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E5D3838C-58A4-4ED3-70CD-96497882F961}"/>
                </a:ext>
              </a:extLst>
            </p:cNvPr>
            <p:cNvSpPr txBox="1"/>
            <p:nvPr/>
          </p:nvSpPr>
          <p:spPr>
            <a:xfrm>
              <a:off x="6848313" y="1778309"/>
              <a:ext cx="3291840" cy="8068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6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CAMPAIGN </a:t>
              </a:r>
              <a:b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</a:b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MANAGERS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6B1F785-027C-CB36-475D-6A181FBEDE15}"/>
                </a:ext>
              </a:extLst>
            </p:cNvPr>
            <p:cNvSpPr txBox="1"/>
            <p:nvPr/>
          </p:nvSpPr>
          <p:spPr>
            <a:xfrm>
              <a:off x="7538973" y="832107"/>
              <a:ext cx="1884119" cy="1125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>
                  <a:latin typeface="Avenir Next Demi Bold" panose="020B0503020202020204" pitchFamily="34" charset="0"/>
                </a:rPr>
                <a:t>117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9A6DC9-E120-424A-7084-A24DBA8808E4}"/>
              </a:ext>
            </a:extLst>
          </p:cNvPr>
          <p:cNvGrpSpPr/>
          <p:nvPr/>
        </p:nvGrpSpPr>
        <p:grpSpPr>
          <a:xfrm>
            <a:off x="5328557" y="1276331"/>
            <a:ext cx="3291840" cy="2554452"/>
            <a:chOff x="10780233" y="829152"/>
            <a:chExt cx="3291840" cy="2554452"/>
          </a:xfrm>
          <a:effectLst/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2828448-B2A9-5E82-4402-4567AE4EAACA}"/>
                </a:ext>
              </a:extLst>
            </p:cNvPr>
            <p:cNvSpPr txBox="1"/>
            <p:nvPr/>
          </p:nvSpPr>
          <p:spPr>
            <a:xfrm>
              <a:off x="10780233" y="2737273"/>
              <a:ext cx="329184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Delivering easy-to-understand insights to help you reach the right customers in your local area.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D4A31E19-922E-5A70-A052-3C619C5BAAF1}"/>
                </a:ext>
              </a:extLst>
            </p:cNvPr>
            <p:cNvSpPr txBox="1"/>
            <p:nvPr/>
          </p:nvSpPr>
          <p:spPr>
            <a:xfrm>
              <a:off x="10780233" y="1802612"/>
              <a:ext cx="3291840" cy="7843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65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MARKET RESEARCH </a:t>
              </a:r>
            </a:p>
            <a:p>
              <a:pPr algn="ctr">
                <a:lnSpc>
                  <a:spcPts val="3065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DATA ANALYSTS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2B2E7C9C-1A53-BD24-D683-1777E3A82EC2}"/>
                </a:ext>
              </a:extLst>
            </p:cNvPr>
            <p:cNvSpPr txBox="1"/>
            <p:nvPr/>
          </p:nvSpPr>
          <p:spPr>
            <a:xfrm>
              <a:off x="11384833" y="829152"/>
              <a:ext cx="1884119" cy="1125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>
                  <a:latin typeface="Avenir Next Demi Bold" panose="020B0503020202020204" pitchFamily="34" charset="0"/>
                </a:rPr>
                <a:t>10</a:t>
              </a: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FE5EEA58-498D-3BE1-0D33-59A934C82AD1}"/>
              </a:ext>
            </a:extLst>
          </p:cNvPr>
          <p:cNvSpPr txBox="1"/>
          <p:nvPr/>
        </p:nvSpPr>
        <p:spPr>
          <a:xfrm>
            <a:off x="1396637" y="6637517"/>
            <a:ext cx="329184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Specialists who know exactly where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how to advertise your business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for the best results.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98A9E15F-6864-0E3E-CE56-B597A9AF8032}"/>
              </a:ext>
            </a:extLst>
          </p:cNvPr>
          <p:cNvSpPr txBox="1"/>
          <p:nvPr/>
        </p:nvSpPr>
        <p:spPr>
          <a:xfrm>
            <a:off x="5328557" y="6637517"/>
            <a:ext cx="32918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 talented team that turns your ideas into engaging ads that attract customers.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FA7A7B-6B13-7950-694B-18CD74D3AD07}"/>
              </a:ext>
            </a:extLst>
          </p:cNvPr>
          <p:cNvSpPr txBox="1"/>
          <p:nvPr/>
        </p:nvSpPr>
        <p:spPr>
          <a:xfrm>
            <a:off x="9649099" y="2698767"/>
            <a:ext cx="4171636" cy="132343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4000" b="1" dirty="0">
                <a:ln w="19050">
                  <a:noFill/>
                </a:ln>
                <a:latin typeface="Avenir Next Demi Bold"/>
              </a:rPr>
              <a:t>STREAMING TV POWERHOUSE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0FEC2-6378-FB49-728E-C96DA0885695}"/>
              </a:ext>
            </a:extLst>
          </p:cNvPr>
          <p:cNvSpPr txBox="1"/>
          <p:nvPr/>
        </p:nvSpPr>
        <p:spPr>
          <a:xfrm>
            <a:off x="9649100" y="4253246"/>
            <a:ext cx="4171635" cy="132343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Over 200 dedicated professionals ready to help your business grow with the care and communication style of a close-knit team.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6268C8D7-6A88-E6CC-B4FF-866E53563501}"/>
              </a:ext>
            </a:extLst>
          </p:cNvPr>
          <p:cNvSpPr txBox="1"/>
          <p:nvPr/>
        </p:nvSpPr>
        <p:spPr>
          <a:xfrm>
            <a:off x="1294123" y="5685025"/>
            <a:ext cx="3291840" cy="80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6"/>
              </a:lnSpc>
            </a:pP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PLATFORM</a:t>
            </a:r>
            <a:b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</a:b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EXPERTS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F710C037-50DD-D920-01E7-EA52FC25E0AA}"/>
              </a:ext>
            </a:extLst>
          </p:cNvPr>
          <p:cNvSpPr txBox="1"/>
          <p:nvPr/>
        </p:nvSpPr>
        <p:spPr>
          <a:xfrm>
            <a:off x="1984783" y="4738823"/>
            <a:ext cx="1884119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latin typeface="Avenir Next Demi Bold" panose="020B0503020202020204" pitchFamily="34" charset="0"/>
              </a:rPr>
              <a:t>65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C64FC3C7-B38F-A628-1031-D8FF07A87BC6}"/>
              </a:ext>
            </a:extLst>
          </p:cNvPr>
          <p:cNvSpPr txBox="1"/>
          <p:nvPr/>
        </p:nvSpPr>
        <p:spPr>
          <a:xfrm>
            <a:off x="5340132" y="5685025"/>
            <a:ext cx="3291840" cy="78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CREATIVE</a:t>
            </a:r>
            <a:b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</a:b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EXPERTS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6111DC3C-4C25-A559-14BE-44EAE6F7E7A3}"/>
              </a:ext>
            </a:extLst>
          </p:cNvPr>
          <p:cNvSpPr txBox="1"/>
          <p:nvPr/>
        </p:nvSpPr>
        <p:spPr>
          <a:xfrm>
            <a:off x="5944732" y="4711565"/>
            <a:ext cx="1884119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latin typeface="Avenir Next Demi Bold" panose="020B0503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527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042" y="0"/>
            <a:ext cx="11028359" cy="8229600"/>
          </a:xfrm>
          <a:prstGeom prst="rect">
            <a:avLst/>
          </a:prstGeom>
          <a:solidFill>
            <a:srgbClr val="0303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1814" y="8859703"/>
            <a:ext cx="103425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4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2015B-B730-4BE9-8115-CFB889B22537}"/>
              </a:ext>
            </a:extLst>
          </p:cNvPr>
          <p:cNvSpPr/>
          <p:nvPr/>
        </p:nvSpPr>
        <p:spPr>
          <a:xfrm>
            <a:off x="6820358" y="849193"/>
            <a:ext cx="7571780" cy="58484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2592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631E7-75E9-97F8-8E42-FB555E6695E3}"/>
              </a:ext>
            </a:extLst>
          </p:cNvPr>
          <p:cNvSpPr txBox="1"/>
          <p:nvPr/>
        </p:nvSpPr>
        <p:spPr>
          <a:xfrm>
            <a:off x="6816792" y="1147552"/>
            <a:ext cx="7534828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THE EVOLVING STREAMING </a:t>
            </a:r>
            <a:b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</a:br>
            <a: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&amp; LINEAR TV LANDSCAPE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BAF68-9FEF-C37B-F1B3-AAEB22C01C37}"/>
              </a:ext>
            </a:extLst>
          </p:cNvPr>
          <p:cNvSpPr txBox="1"/>
          <p:nvPr/>
        </p:nvSpPr>
        <p:spPr>
          <a:xfrm>
            <a:off x="6816792" y="2678108"/>
            <a:ext cx="7571781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d-ID" sz="20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AUGUST 2024 - STREAMING HITS 41% OF U.S. TV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3C7D0-1EE8-13EF-12CF-612F933700E4}"/>
              </a:ext>
            </a:extLst>
          </p:cNvPr>
          <p:cNvSpPr txBox="1"/>
          <p:nvPr/>
        </p:nvSpPr>
        <p:spPr>
          <a:xfrm>
            <a:off x="7019203" y="3343647"/>
            <a:ext cx="7130005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Dominant Market Share: </a:t>
            </a:r>
            <a:r>
              <a:rPr lang="en-US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Streaming accounts for </a:t>
            </a:r>
            <a:r>
              <a:rPr lang="en-US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41% of total TV usage</a:t>
            </a:r>
            <a:r>
              <a:rPr lang="en-US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surpassing both cable (26.3%) and broadcast (22.0%), indicating where audiences are shifting.</a:t>
            </a:r>
          </a:p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Precise Targeting: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Unlike linear TV,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streaming platforms enable advanced audience targeting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and personalized ad delivery, maximizing ROI. </a:t>
            </a:r>
          </a:p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Growing Momentum: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As streaming outpaces traditional TV,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ad dollars are following audience behavior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making it critical to invest in streaming for long-term brand exposure. 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3242EA-52C9-7EBE-99FB-F579BA5B5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68" y="894535"/>
            <a:ext cx="6131347" cy="5788214"/>
          </a:xfrm>
          <a:prstGeom prst="snip1Rect">
            <a:avLst>
              <a:gd name="adj" fmla="val 168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E7DCC-0AE1-8005-CE05-6CBD1CD96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5308" y="1448678"/>
            <a:ext cx="8265698" cy="4649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F0644-0EE8-2789-C589-6CC6A40D83B1}"/>
              </a:ext>
            </a:extLst>
          </p:cNvPr>
          <p:cNvSpPr txBox="1"/>
          <p:nvPr/>
        </p:nvSpPr>
        <p:spPr>
          <a:xfrm>
            <a:off x="325676" y="6300592"/>
            <a:ext cx="568681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Nielsen. (2024). </a:t>
            </a:r>
            <a:r>
              <a:rPr lang="en-US" sz="800" i="1" dirty="0">
                <a:ea typeface="+mn-lt"/>
                <a:cs typeface="+mn-lt"/>
              </a:rPr>
              <a:t>The Gauge: August 2024</a:t>
            </a:r>
            <a:r>
              <a:rPr lang="en-US" sz="800" dirty="0">
                <a:ea typeface="+mn-lt"/>
                <a:cs typeface="+mn-lt"/>
              </a:rPr>
              <a:t> [Report]. Nielsen Media Research. </a:t>
            </a:r>
            <a:r>
              <a:rPr lang="en-US" sz="800" dirty="0">
                <a:ea typeface="+mn-lt"/>
                <a:cs typeface="+mn-lt"/>
                <a:hlinkClick r:id="rId5"/>
              </a:rPr>
              <a:t>https://nielsen.com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4761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391E8A-395B-2DD6-4835-F44574A38174}"/>
              </a:ext>
            </a:extLst>
          </p:cNvPr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8C879-6E4D-7B81-7840-169236F0A9B0}"/>
              </a:ext>
            </a:extLst>
          </p:cNvPr>
          <p:cNvSpPr txBox="1"/>
          <p:nvPr/>
        </p:nvSpPr>
        <p:spPr>
          <a:xfrm>
            <a:off x="442759" y="1022905"/>
            <a:ext cx="6429682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latin typeface="Avenir Next Demi Bold" panose="020B0503020202020204" pitchFamily="34" charset="0"/>
              </a:rPr>
              <a:t>DEMOGRAPHICS OF STREAMING TV USERS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22AD5-B697-7603-BD70-50B2E186008C}"/>
              </a:ext>
            </a:extLst>
          </p:cNvPr>
          <p:cNvSpPr txBox="1"/>
          <p:nvPr/>
        </p:nvSpPr>
        <p:spPr>
          <a:xfrm>
            <a:off x="1105383" y="2696677"/>
            <a:ext cx="5104434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d-ID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UNLOCK PREMIUM AUDIENCES WITH STREAMING TV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9CA4C-8884-61D6-8742-BA102A9045FB}"/>
              </a:ext>
            </a:extLst>
          </p:cNvPr>
          <p:cNvSpPr txBox="1"/>
          <p:nvPr/>
        </p:nvSpPr>
        <p:spPr>
          <a:xfrm>
            <a:off x="504959" y="4054722"/>
            <a:ext cx="6305282" cy="198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Streaming TV: Access to Affluent, Engaged Audiences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Audience: Ages 25-44, led by high-earning professionals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35-44 group exceeds national streaming averages by 23%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Growing adoption among older viewers, signaling a shift from traditional TV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D3F386-C5A5-2A24-BEA2-BB35EC83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45379"/>
            <a:ext cx="7315200" cy="2879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E2EA6E-B5F5-DCF1-E63F-3DB1CE308571}"/>
              </a:ext>
            </a:extLst>
          </p:cNvPr>
          <p:cNvSpPr txBox="1"/>
          <p:nvPr/>
        </p:nvSpPr>
        <p:spPr>
          <a:xfrm>
            <a:off x="8488907" y="7820167"/>
            <a:ext cx="533627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Pew Research Center. (2023). </a:t>
            </a:r>
            <a:r>
              <a:rPr lang="en-US" sz="800" i="1" dirty="0">
                <a:ea typeface="+mn-lt"/>
                <a:cs typeface="+mn-lt"/>
              </a:rPr>
              <a:t>Media consumption across generations</a:t>
            </a:r>
            <a:r>
              <a:rPr lang="en-US" sz="800" dirty="0">
                <a:ea typeface="+mn-lt"/>
                <a:cs typeface="+mn-lt"/>
              </a:rPr>
              <a:t>.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800" dirty="0">
                <a:ea typeface="+mn-lt"/>
                <a:cs typeface="+mn-lt"/>
                <a:hlinkClick r:id="rId3"/>
              </a:rPr>
              <a:t>https://pewresearch.org</a:t>
            </a:r>
            <a:endParaRPr lang="en-US" sz="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D501E-0B7F-6663-B9DD-78321E31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59" y="4054722"/>
            <a:ext cx="5991005" cy="3667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916232-7487-C940-35C5-4F28AD2D149E}"/>
              </a:ext>
            </a:extLst>
          </p:cNvPr>
          <p:cNvSpPr txBox="1"/>
          <p:nvPr/>
        </p:nvSpPr>
        <p:spPr>
          <a:xfrm>
            <a:off x="9501352" y="3605598"/>
            <a:ext cx="488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Next Demi Bold" panose="020B0503020202020204"/>
              </a:rPr>
              <a:t>STV Usage by Age Group (2024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22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DF07B056-BD2F-72AE-0FE8-F0D2E6A03AEA}"/>
              </a:ext>
            </a:extLst>
          </p:cNvPr>
          <p:cNvSpPr/>
          <p:nvPr/>
        </p:nvSpPr>
        <p:spPr>
          <a:xfrm>
            <a:off x="0" y="6862826"/>
            <a:ext cx="14630400" cy="13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AAC44-6BE0-1C56-EA25-8EE0255A7907}"/>
              </a:ext>
            </a:extLst>
          </p:cNvPr>
          <p:cNvSpPr txBox="1"/>
          <p:nvPr/>
        </p:nvSpPr>
        <p:spPr>
          <a:xfrm>
            <a:off x="410249" y="395898"/>
            <a:ext cx="85030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venir Next Demi Bold"/>
                <a:ea typeface="Calibri"/>
                <a:cs typeface="Calibri"/>
              </a:rPr>
              <a:t>MODERNIZE YOUR TV BUYING STRATEGY BY USING STV</a:t>
            </a:r>
            <a:endParaRPr lang="en-US" sz="2150" b="1" dirty="0">
              <a:latin typeface="Avenir Next Demi Bold" panose="020B0503020202020204" pitchFamily="34" charset="0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C93143-6DF1-B3D7-804C-C37E9351370B}"/>
              </a:ext>
            </a:extLst>
          </p:cNvPr>
          <p:cNvSpPr txBox="1"/>
          <p:nvPr/>
        </p:nvSpPr>
        <p:spPr>
          <a:xfrm>
            <a:off x="411859" y="2097311"/>
            <a:ext cx="68349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If you're only buying one or two streaming/video platforms and/or using multiple providers for your buys, you're missing the mark.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5A5856-B55E-1A12-7F00-9308A9B0D697}"/>
              </a:ext>
            </a:extLst>
          </p:cNvPr>
          <p:cNvSpPr txBox="1"/>
          <p:nvPr/>
        </p:nvSpPr>
        <p:spPr>
          <a:xfrm>
            <a:off x="420346" y="3504593"/>
            <a:ext cx="528937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As an all-in-one service provider, we give advertisers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exclusive access to all major streaming/video platforms, channels and the most notable DSPs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DB7F78-8DC1-0BF7-BEC5-93F3CC3D5CD7}"/>
              </a:ext>
            </a:extLst>
          </p:cNvPr>
          <p:cNvSpPr txBox="1"/>
          <p:nvPr/>
        </p:nvSpPr>
        <p:spPr>
          <a:xfrm>
            <a:off x="410249" y="5224809"/>
            <a:ext cx="46601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Consolidating your buying strategy simplifies the process, reducing vendor complexity while boosting your reach across platforms.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47A80C-526C-DE67-37FD-AA49BE14AAFA}"/>
              </a:ext>
            </a:extLst>
          </p:cNvPr>
          <p:cNvGrpSpPr/>
          <p:nvPr/>
        </p:nvGrpSpPr>
        <p:grpSpPr>
          <a:xfrm>
            <a:off x="5233118" y="797368"/>
            <a:ext cx="8705675" cy="8638517"/>
            <a:chOff x="5463683" y="-62675"/>
            <a:chExt cx="9413664" cy="934104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AF1A1FA-369A-2D7F-D7EC-4BF929FF3E71}"/>
                </a:ext>
              </a:extLst>
            </p:cNvPr>
            <p:cNvGrpSpPr/>
            <p:nvPr/>
          </p:nvGrpSpPr>
          <p:grpSpPr>
            <a:xfrm>
              <a:off x="5463683" y="-62675"/>
              <a:ext cx="9413664" cy="8354951"/>
              <a:chOff x="4279992" y="-83766"/>
              <a:chExt cx="10575713" cy="938630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5E5170-C943-139F-26EF-A51E8328582A}"/>
                  </a:ext>
                </a:extLst>
              </p:cNvPr>
              <p:cNvSpPr/>
              <p:nvPr/>
            </p:nvSpPr>
            <p:spPr>
              <a:xfrm rot="2700000">
                <a:off x="5376059" y="913656"/>
                <a:ext cx="8352726" cy="8425046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74000">
                    <a:srgbClr val="F04135"/>
                  </a:gs>
                  <a:gs pos="83000">
                    <a:srgbClr val="F04135"/>
                  </a:gs>
                  <a:gs pos="100000">
                    <a:srgbClr val="F04135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283DF74-BA7B-6C13-9CE9-9E78DC616AF0}"/>
                  </a:ext>
                </a:extLst>
              </p:cNvPr>
              <p:cNvGrpSpPr/>
              <p:nvPr/>
            </p:nvGrpSpPr>
            <p:grpSpPr>
              <a:xfrm>
                <a:off x="4279992" y="-83766"/>
                <a:ext cx="10575713" cy="9360409"/>
                <a:chOff x="4279992" y="-83766"/>
                <a:chExt cx="10575713" cy="936040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E9C8EF8-685B-C630-DC99-ECCF13016FB0}"/>
                    </a:ext>
                  </a:extLst>
                </p:cNvPr>
                <p:cNvSpPr/>
                <p:nvPr/>
              </p:nvSpPr>
              <p:spPr>
                <a:xfrm rot="2700000">
                  <a:off x="5418637" y="328797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4772461-386F-0A32-72B0-CA4881EDE2EB}"/>
                    </a:ext>
                  </a:extLst>
                </p:cNvPr>
                <p:cNvSpPr/>
                <p:nvPr/>
              </p:nvSpPr>
              <p:spPr>
                <a:xfrm rot="2700000">
                  <a:off x="6588025" y="6658569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926258D-91D0-26F1-1035-72B8E8CD3DB2}"/>
                    </a:ext>
                  </a:extLst>
                </p:cNvPr>
                <p:cNvGrpSpPr/>
                <p:nvPr/>
              </p:nvGrpSpPr>
              <p:grpSpPr>
                <a:xfrm>
                  <a:off x="12197843" y="3267369"/>
                  <a:ext cx="1589401" cy="1483271"/>
                  <a:chOff x="12181367" y="3069661"/>
                  <a:chExt cx="1589401" cy="1483271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F0DDC00-4578-1FA5-0B5A-8E98938DAAD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2220593" y="3069661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1" name="Picture 10" descr="Logo&#10;&#10;Description automatically generated">
                    <a:extLst>
                      <a:ext uri="{FF2B5EF4-FFF2-40B4-BE49-F238E27FC236}">
                        <a16:creationId xmlns:a16="http://schemas.microsoft.com/office/drawing/2014/main" id="{704E8453-9D2C-D8DE-FF7B-AF785CB2CD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181367" y="3646066"/>
                    <a:ext cx="1589401" cy="34986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4B81C98-7F1C-6789-CA98-A6815E50B9AC}"/>
                    </a:ext>
                  </a:extLst>
                </p:cNvPr>
                <p:cNvGrpSpPr/>
                <p:nvPr/>
              </p:nvGrpSpPr>
              <p:grpSpPr>
                <a:xfrm>
                  <a:off x="6486972" y="2160256"/>
                  <a:ext cx="1586523" cy="1483271"/>
                  <a:chOff x="6472867" y="1872981"/>
                  <a:chExt cx="1586523" cy="1483271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D932F48-AE3B-9BB4-91E8-9236856CB75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538633" y="1872981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4" name="Picture 13" descr="Logo&#10;&#10;Description automatically generated">
                    <a:extLst>
                      <a:ext uri="{FF2B5EF4-FFF2-40B4-BE49-F238E27FC236}">
                        <a16:creationId xmlns:a16="http://schemas.microsoft.com/office/drawing/2014/main" id="{08AAD3C9-6B80-6D9A-A40B-E198912F2F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2867" y="2167571"/>
                    <a:ext cx="1586523" cy="8917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C227698-87D2-C30D-C6BB-FE36DB86CC8D}"/>
                    </a:ext>
                  </a:extLst>
                </p:cNvPr>
                <p:cNvGrpSpPr/>
                <p:nvPr/>
              </p:nvGrpSpPr>
              <p:grpSpPr>
                <a:xfrm>
                  <a:off x="7695358" y="3279678"/>
                  <a:ext cx="1483271" cy="1483271"/>
                  <a:chOff x="7641812" y="3057256"/>
                  <a:chExt cx="1483271" cy="1483271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5BB3FDF-F505-F331-8D0E-4276F4ECFE0A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641812" y="3057256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3B02CF73-C286-AF9C-12E4-7CA10A598B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0268" y="3587955"/>
                    <a:ext cx="1394540" cy="40746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B4035EB-DC80-26E1-C2EA-52EE092894E4}"/>
                    </a:ext>
                  </a:extLst>
                </p:cNvPr>
                <p:cNvSpPr/>
                <p:nvPr/>
              </p:nvSpPr>
              <p:spPr>
                <a:xfrm rot="2700000">
                  <a:off x="12235096" y="5498381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EA5D779-EBF7-EC72-ABDF-B289BF0F92AF}"/>
                    </a:ext>
                  </a:extLst>
                </p:cNvPr>
                <p:cNvGrpSpPr/>
                <p:nvPr/>
              </p:nvGrpSpPr>
              <p:grpSpPr>
                <a:xfrm>
                  <a:off x="11104390" y="4384265"/>
                  <a:ext cx="1483271" cy="1483271"/>
                  <a:chOff x="11087914" y="4186557"/>
                  <a:chExt cx="1483271" cy="1483271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00C3DB92-23B5-D3FF-2D1E-A22FF495112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1087914" y="4186557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21" name="Picture 20" descr="Logo, company name&#10;&#10;Description automatically generated">
                    <a:extLst>
                      <a:ext uri="{FF2B5EF4-FFF2-40B4-BE49-F238E27FC236}">
                        <a16:creationId xmlns:a16="http://schemas.microsoft.com/office/drawing/2014/main" id="{36F978EA-50DD-B88E-F57D-A73CF78C0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235989" y="4600560"/>
                    <a:ext cx="1197803" cy="63353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399271C-18B5-D926-B1AD-D90C2A36D6AC}"/>
                    </a:ext>
                  </a:extLst>
                </p:cNvPr>
                <p:cNvSpPr/>
                <p:nvPr/>
              </p:nvSpPr>
              <p:spPr>
                <a:xfrm rot="2700000">
                  <a:off x="6573566" y="441011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106AA16-3D6F-876B-880D-51A36FA4C420}"/>
                    </a:ext>
                  </a:extLst>
                </p:cNvPr>
                <p:cNvSpPr/>
                <p:nvPr/>
              </p:nvSpPr>
              <p:spPr>
                <a:xfrm rot="2700000">
                  <a:off x="4279992" y="4423490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0628E24-A06A-83D5-91ED-CF2A0AB4955B}"/>
                    </a:ext>
                  </a:extLst>
                </p:cNvPr>
                <p:cNvSpPr/>
                <p:nvPr/>
              </p:nvSpPr>
              <p:spPr>
                <a:xfrm rot="2700000">
                  <a:off x="9966214" y="325944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052DF13-F9A8-2F1F-D7E3-3B0BC3D9393E}"/>
                    </a:ext>
                  </a:extLst>
                </p:cNvPr>
                <p:cNvSpPr/>
                <p:nvPr/>
              </p:nvSpPr>
              <p:spPr>
                <a:xfrm rot="2700000">
                  <a:off x="7708581" y="550868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537925-064F-F841-3F51-DEC2D50C1E31}"/>
                    </a:ext>
                  </a:extLst>
                </p:cNvPr>
                <p:cNvSpPr/>
                <p:nvPr/>
              </p:nvSpPr>
              <p:spPr>
                <a:xfrm rot="2700000">
                  <a:off x="8837382" y="439059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8CCA386-7C33-2FFD-F318-7B0C9401DF9A}"/>
                    </a:ext>
                  </a:extLst>
                </p:cNvPr>
                <p:cNvSpPr/>
                <p:nvPr/>
              </p:nvSpPr>
              <p:spPr>
                <a:xfrm rot="2700000">
                  <a:off x="11122848" y="6657383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FBE799D-99A1-0593-A359-561EC6C0AD9A}"/>
                    </a:ext>
                  </a:extLst>
                </p:cNvPr>
                <p:cNvSpPr/>
                <p:nvPr/>
              </p:nvSpPr>
              <p:spPr>
                <a:xfrm rot="2700000">
                  <a:off x="8860882" y="6678038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290B56A-5E9F-2D62-0265-6EC3ABF60992}"/>
                    </a:ext>
                  </a:extLst>
                </p:cNvPr>
                <p:cNvSpPr/>
                <p:nvPr/>
              </p:nvSpPr>
              <p:spPr>
                <a:xfrm rot="2700000">
                  <a:off x="8817146" y="-8376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1CA09BD-08A6-FB25-C4F0-29E95D07311C}"/>
                    </a:ext>
                  </a:extLst>
                </p:cNvPr>
                <p:cNvGrpSpPr/>
                <p:nvPr/>
              </p:nvGrpSpPr>
              <p:grpSpPr>
                <a:xfrm>
                  <a:off x="9899821" y="3806192"/>
                  <a:ext cx="1589005" cy="3223969"/>
                  <a:chOff x="9865004" y="3620763"/>
                  <a:chExt cx="1589005" cy="3223969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3DFB77E-1CB7-302C-4023-5364A5AF2B9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9951536" y="5361460"/>
                    <a:ext cx="1483272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32" name="Picture 31" descr="Logo&#10;&#10;Description automatically generated">
                    <a:extLst>
                      <a:ext uri="{FF2B5EF4-FFF2-40B4-BE49-F238E27FC236}">
                        <a16:creationId xmlns:a16="http://schemas.microsoft.com/office/drawing/2014/main" id="{AE920555-FB7A-E869-D87D-7D4171FDB5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9865004" y="3620763"/>
                    <a:ext cx="1589005" cy="38348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55EBEE1-7B0F-2602-0D0F-9EAA8DDC3534}"/>
                    </a:ext>
                  </a:extLst>
                </p:cNvPr>
                <p:cNvSpPr/>
                <p:nvPr/>
              </p:nvSpPr>
              <p:spPr>
                <a:xfrm rot="2700000">
                  <a:off x="13366358" y="4384264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E1A7F2B-B12D-A796-8784-3467B5EE28C0}"/>
                    </a:ext>
                  </a:extLst>
                </p:cNvPr>
                <p:cNvSpPr/>
                <p:nvPr/>
              </p:nvSpPr>
              <p:spPr>
                <a:xfrm rot="2700000">
                  <a:off x="7681222" y="103811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D3520CB-2B15-C300-8C91-2CDE5D6F7AD9}"/>
                    </a:ext>
                  </a:extLst>
                </p:cNvPr>
                <p:cNvSpPr/>
                <p:nvPr/>
              </p:nvSpPr>
              <p:spPr>
                <a:xfrm rot="2700000">
                  <a:off x="5421114" y="553782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1C8829-EAAE-8072-9C0C-0DB42E73B40E}"/>
                    </a:ext>
                  </a:extLst>
                </p:cNvPr>
                <p:cNvSpPr/>
                <p:nvPr/>
              </p:nvSpPr>
              <p:spPr>
                <a:xfrm rot="2700000">
                  <a:off x="9939842" y="101745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03404FF-69DF-F837-B9CF-57C323954AE6}"/>
                    </a:ext>
                  </a:extLst>
                </p:cNvPr>
                <p:cNvSpPr/>
                <p:nvPr/>
              </p:nvSpPr>
              <p:spPr>
                <a:xfrm rot="2700000">
                  <a:off x="8812831" y="215341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780B362-3DFB-2AA8-D268-FE910F730984}"/>
                    </a:ext>
                  </a:extLst>
                </p:cNvPr>
                <p:cNvSpPr/>
                <p:nvPr/>
              </p:nvSpPr>
              <p:spPr>
                <a:xfrm rot="2700000">
                  <a:off x="7737705" y="779337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5EBD5F-11E1-86EB-0EEF-EFC5C4B29EFD}"/>
                    </a:ext>
                  </a:extLst>
                </p:cNvPr>
                <p:cNvSpPr/>
                <p:nvPr/>
              </p:nvSpPr>
              <p:spPr>
                <a:xfrm rot="2700000">
                  <a:off x="11095046" y="2153415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40" name="Picture 39" descr="Logo&#10;&#10;Description automatically generated">
                  <a:extLst>
                    <a:ext uri="{FF2B5EF4-FFF2-40B4-BE49-F238E27FC236}">
                      <a16:creationId xmlns:a16="http://schemas.microsoft.com/office/drawing/2014/main" id="{2258D2DB-6C42-94CE-6940-0B80791926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16429" y="5425720"/>
                  <a:ext cx="1706480" cy="17455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 descr="YouTube TV Logo and symbol, meaning, history, PNG, brand">
                  <a:extLst>
                    <a:ext uri="{FF2B5EF4-FFF2-40B4-BE49-F238E27FC236}">
                      <a16:creationId xmlns:a16="http://schemas.microsoft.com/office/drawing/2014/main" id="{298718A9-0DEF-7F9D-AD28-6DE3F50A1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7197" y="2420461"/>
                  <a:ext cx="1583304" cy="964374"/>
                </a:xfrm>
                <a:prstGeom prst="rect">
                  <a:avLst/>
                </a:prstGeom>
              </p:spPr>
            </p:pic>
            <p:pic>
              <p:nvPicPr>
                <p:cNvPr id="45" name="Picture 44" descr="4 Things To Know About the Hulu + Live TV Streaming Service">
                  <a:extLst>
                    <a:ext uri="{FF2B5EF4-FFF2-40B4-BE49-F238E27FC236}">
                      <a16:creationId xmlns:a16="http://schemas.microsoft.com/office/drawing/2014/main" id="{E9C10E91-8676-B0E2-BAC3-344BED4D4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47188" y="1172198"/>
                  <a:ext cx="1951337" cy="1163595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B224ABF5-92C8-E82F-8C5D-EA79FCD7C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60280" y="4935528"/>
                  <a:ext cx="1495425" cy="40005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48" name="Picture 47" descr="Tubi Logo - PNG Logo Vector Brand Downloads (SVG, EPS)">
                  <a:extLst>
                    <a:ext uri="{FF2B5EF4-FFF2-40B4-BE49-F238E27FC236}">
                      <a16:creationId xmlns:a16="http://schemas.microsoft.com/office/drawing/2014/main" id="{A1C30ACD-F221-902B-6CC6-8A87AC0402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7749" y="4840713"/>
                  <a:ext cx="1062682" cy="599523"/>
                </a:xfrm>
                <a:prstGeom prst="rect">
                  <a:avLst/>
                </a:prstGeom>
              </p:spPr>
            </p:pic>
            <p:pic>
              <p:nvPicPr>
                <p:cNvPr id="49" name="Picture 48" descr="Pluto TV Logo – PNG e Vetor – Download de Logo">
                  <a:extLst>
                    <a:ext uri="{FF2B5EF4-FFF2-40B4-BE49-F238E27FC236}">
                      <a16:creationId xmlns:a16="http://schemas.microsoft.com/office/drawing/2014/main" id="{CD59BC35-41A5-59E9-0360-29216E5B23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9843" y="4218979"/>
                  <a:ext cx="1825007" cy="1816359"/>
                </a:xfrm>
                <a:prstGeom prst="rect">
                  <a:avLst/>
                </a:prstGeom>
              </p:spPr>
            </p:pic>
            <p:pic>
              <p:nvPicPr>
                <p:cNvPr id="50" name="Picture 49" descr="Sling TV - Logos">
                  <a:extLst>
                    <a:ext uri="{FF2B5EF4-FFF2-40B4-BE49-F238E27FC236}">
                      <a16:creationId xmlns:a16="http://schemas.microsoft.com/office/drawing/2014/main" id="{EFC491C6-51C1-E53D-32FF-F68DD338A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4037" y="5957401"/>
                  <a:ext cx="1262042" cy="63678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Broadband">
                  <a:extLst>
                    <a:ext uri="{FF2B5EF4-FFF2-40B4-BE49-F238E27FC236}">
                      <a16:creationId xmlns:a16="http://schemas.microsoft.com/office/drawing/2014/main" id="{ACC23D66-6D1E-87AF-755A-14DE78FE2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5689" y="6007464"/>
                  <a:ext cx="1252549" cy="55788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2" name="Picture 51" descr="fuboTV Logo - PNG Logo Vector Brand Downloads (SVG, EPS)">
                  <a:extLst>
                    <a:ext uri="{FF2B5EF4-FFF2-40B4-BE49-F238E27FC236}">
                      <a16:creationId xmlns:a16="http://schemas.microsoft.com/office/drawing/2014/main" id="{E8AD5697-6FA2-A0DC-D30F-47F6218DA6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1231" y="2679927"/>
                  <a:ext cx="1444536" cy="421899"/>
                </a:xfrm>
                <a:prstGeom prst="rect">
                  <a:avLst/>
                </a:prstGeom>
              </p:spPr>
            </p:pic>
            <p:pic>
              <p:nvPicPr>
                <p:cNvPr id="53" name="Picture 52" descr="DIRECTV STREAM - The Telecom Company">
                  <a:extLst>
                    <a:ext uri="{FF2B5EF4-FFF2-40B4-BE49-F238E27FC236}">
                      <a16:creationId xmlns:a16="http://schemas.microsoft.com/office/drawing/2014/main" id="{8F2B04DE-A620-858A-11C1-0F235C7CD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2013" y="3872267"/>
                  <a:ext cx="1560762" cy="256352"/>
                </a:xfrm>
                <a:prstGeom prst="rect">
                  <a:avLst/>
                </a:prstGeom>
              </p:spPr>
            </p:pic>
            <p:pic>
              <p:nvPicPr>
                <p:cNvPr id="55" name="Picture 54" descr="Roku Logo, symbol, meaning, history, PNG, brand">
                  <a:extLst>
                    <a:ext uri="{FF2B5EF4-FFF2-40B4-BE49-F238E27FC236}">
                      <a16:creationId xmlns:a16="http://schemas.microsoft.com/office/drawing/2014/main" id="{D5142007-BCAD-6E6B-857F-38C23EDED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965" y="174993"/>
                  <a:ext cx="1700105" cy="886978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109B7BC4-BC90-5B25-48A0-04D020648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8211" y="4699419"/>
                  <a:ext cx="964086" cy="852874"/>
                </a:xfrm>
                <a:prstGeom prst="rect">
                  <a:avLst/>
                </a:prstGeom>
              </p:spPr>
            </p:pic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32A45C2-D7D9-1874-4213-642CCBE6D6AE}"/>
                    </a:ext>
                  </a:extLst>
                </p:cNvPr>
                <p:cNvSpPr/>
                <p:nvPr/>
              </p:nvSpPr>
              <p:spPr>
                <a:xfrm rot="2700000">
                  <a:off x="9991866" y="778916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58" name="Picture 57" descr="Free Adobe Advertising Cloud Icon - Free Download Files &amp; Folders Icons |  IconScout">
                  <a:extLst>
                    <a:ext uri="{FF2B5EF4-FFF2-40B4-BE49-F238E27FC236}">
                      <a16:creationId xmlns:a16="http://schemas.microsoft.com/office/drawing/2014/main" id="{983AE242-BF98-76F2-0AD7-7C54AD1330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8658" y="5796953"/>
                  <a:ext cx="972329" cy="972328"/>
                </a:xfrm>
                <a:prstGeom prst="rect">
                  <a:avLst/>
                </a:prstGeom>
              </p:spPr>
            </p:pic>
          </p:grp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054028-5BF1-4D5D-4CD2-B70A54402173}"/>
                </a:ext>
              </a:extLst>
            </p:cNvPr>
            <p:cNvSpPr/>
            <p:nvPr/>
          </p:nvSpPr>
          <p:spPr>
            <a:xfrm rot="2700000">
              <a:off x="9564820" y="7958078"/>
              <a:ext cx="1320291" cy="13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8561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971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456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9424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4280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9136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399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884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3" name="Picture 72" descr="See the source image">
            <a:extLst>
              <a:ext uri="{FF2B5EF4-FFF2-40B4-BE49-F238E27FC236}">
                <a16:creationId xmlns:a16="http://schemas.microsoft.com/office/drawing/2014/main" id="{2308CF7D-22B5-59E7-16BB-EFACE50C76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031" y="7329347"/>
            <a:ext cx="663656" cy="779242"/>
          </a:xfrm>
          <a:prstGeom prst="rect">
            <a:avLst/>
          </a:prstGeom>
        </p:spPr>
      </p:pic>
      <p:pic>
        <p:nvPicPr>
          <p:cNvPr id="74" name="Picture 73" descr="See the source image">
            <a:extLst>
              <a:ext uri="{FF2B5EF4-FFF2-40B4-BE49-F238E27FC236}">
                <a16:creationId xmlns:a16="http://schemas.microsoft.com/office/drawing/2014/main" id="{434AF2D9-572B-67A1-3842-5D845CB640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09" y="6585012"/>
            <a:ext cx="840279" cy="645442"/>
          </a:xfrm>
          <a:prstGeom prst="rect">
            <a:avLst/>
          </a:prstGeom>
        </p:spPr>
      </p:pic>
      <p:pic>
        <p:nvPicPr>
          <p:cNvPr id="75" name="Picture 74" descr="Nba Logo Transparent Png">
            <a:extLst>
              <a:ext uri="{FF2B5EF4-FFF2-40B4-BE49-F238E27FC236}">
                <a16:creationId xmlns:a16="http://schemas.microsoft.com/office/drawing/2014/main" id="{2F93E733-79F3-C71A-14E2-F04343B3A52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421" y="6611226"/>
            <a:ext cx="716467" cy="67929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421E77E-6E57-214D-232F-42E21A6EDE1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047" y="6426687"/>
            <a:ext cx="1063709" cy="106370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D9F59C7-4A3B-E6DC-E86C-F3E71F2987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426" y="7321640"/>
            <a:ext cx="813331" cy="813331"/>
          </a:xfrm>
          <a:prstGeom prst="rect">
            <a:avLst/>
          </a:prstGeom>
        </p:spPr>
      </p:pic>
      <p:pic>
        <p:nvPicPr>
          <p:cNvPr id="3" name="Graphic 1" descr="Pluto TV - Wikipedia">
            <a:extLst>
              <a:ext uri="{FF2B5EF4-FFF2-40B4-BE49-F238E27FC236}">
                <a16:creationId xmlns:a16="http://schemas.microsoft.com/office/drawing/2014/main" id="{18B53EDA-CE00-11FD-420D-B18E586E39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78871" y="1919649"/>
            <a:ext cx="928047" cy="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01D7302-CA05-003C-6ED1-BAB167511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F3740E2-F5D4-9840-A225-C055D355AEA6}"/>
              </a:ext>
            </a:extLst>
          </p:cNvPr>
          <p:cNvSpPr/>
          <p:nvPr/>
        </p:nvSpPr>
        <p:spPr>
          <a:xfrm>
            <a:off x="195072" y="202344"/>
            <a:ext cx="4954397" cy="804672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AE5D4404-1AEE-0568-9792-8059905FB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854" y="3029473"/>
            <a:ext cx="728982" cy="855945"/>
          </a:xfrm>
          <a:prstGeom prst="rect">
            <a:avLst/>
          </a:prstGeom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C11B34D5-54FB-AA43-027D-D7C031350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287" y="3935922"/>
            <a:ext cx="946384" cy="726944"/>
          </a:xfrm>
          <a:prstGeom prst="rect">
            <a:avLst/>
          </a:prstGeom>
        </p:spPr>
      </p:pic>
      <p:pic>
        <p:nvPicPr>
          <p:cNvPr id="8" name="Picture 7" descr="See the source image">
            <a:extLst>
              <a:ext uri="{FF2B5EF4-FFF2-40B4-BE49-F238E27FC236}">
                <a16:creationId xmlns:a16="http://schemas.microsoft.com/office/drawing/2014/main" id="{2A857AAF-1A13-2AAF-3B9A-FF05FF3DC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45" b="29947"/>
          <a:stretch/>
        </p:blipFill>
        <p:spPr>
          <a:xfrm>
            <a:off x="9523693" y="4176866"/>
            <a:ext cx="1124800" cy="290638"/>
          </a:xfrm>
          <a:prstGeom prst="rect">
            <a:avLst/>
          </a:prstGeom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D726563E-AB95-35BB-E72D-734998557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038" y="4011283"/>
            <a:ext cx="1366227" cy="537831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D0D61ACB-F2B4-C430-C05F-65B244113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73" y="3163116"/>
            <a:ext cx="1025915" cy="538980"/>
          </a:xfrm>
          <a:prstGeom prst="rect">
            <a:avLst/>
          </a:prstGeom>
        </p:spPr>
      </p:pic>
      <p:pic>
        <p:nvPicPr>
          <p:cNvPr id="11" name="Picture 10" descr="Nba Logo Transparent Png">
            <a:extLst>
              <a:ext uri="{FF2B5EF4-FFF2-40B4-BE49-F238E27FC236}">
                <a16:creationId xmlns:a16="http://schemas.microsoft.com/office/drawing/2014/main" id="{37479E2B-5D16-1BFD-FD2A-A5CAFD5BEA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3" y="3092958"/>
            <a:ext cx="716467" cy="679296"/>
          </a:xfrm>
          <a:prstGeom prst="rect">
            <a:avLst/>
          </a:prstGeom>
        </p:spPr>
      </p:pic>
      <p:pic>
        <p:nvPicPr>
          <p:cNvPr id="12" name="Picture 11" descr="Fox Sports Logo - PNG y Vector">
            <a:extLst>
              <a:ext uri="{FF2B5EF4-FFF2-40B4-BE49-F238E27FC236}">
                <a16:creationId xmlns:a16="http://schemas.microsoft.com/office/drawing/2014/main" id="{8B899853-B1DD-D351-C38B-51A27439CF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191" y="3189002"/>
            <a:ext cx="954360" cy="536886"/>
          </a:xfrm>
          <a:prstGeom prst="rect">
            <a:avLst/>
          </a:prstGeom>
        </p:spPr>
      </p:pic>
      <p:pic>
        <p:nvPicPr>
          <p:cNvPr id="13" name="Picture 12" descr="DIRECTV STREAM - The Telecom Company">
            <a:extLst>
              <a:ext uri="{FF2B5EF4-FFF2-40B4-BE49-F238E27FC236}">
                <a16:creationId xmlns:a16="http://schemas.microsoft.com/office/drawing/2014/main" id="{D5913D83-A059-952B-3542-A7092C2424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287" y="4918482"/>
            <a:ext cx="1135671" cy="186531"/>
          </a:xfrm>
          <a:prstGeom prst="rect">
            <a:avLst/>
          </a:prstGeom>
        </p:spPr>
      </p:pic>
      <p:pic>
        <p:nvPicPr>
          <p:cNvPr id="14" name="Picture 13" descr="fuboTV Logo - PNG Logo Vector Brand Downloads (SVG, EPS)">
            <a:extLst>
              <a:ext uri="{FF2B5EF4-FFF2-40B4-BE49-F238E27FC236}">
                <a16:creationId xmlns:a16="http://schemas.microsoft.com/office/drawing/2014/main" id="{7D6CD84B-4C38-B839-6066-F8255065D4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557" y="4830641"/>
            <a:ext cx="946384" cy="2764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EB56BB-EA8C-BED6-54E7-5B2F03B2956A}"/>
              </a:ext>
            </a:extLst>
          </p:cNvPr>
          <p:cNvSpPr txBox="1"/>
          <p:nvPr/>
        </p:nvSpPr>
        <p:spPr>
          <a:xfrm>
            <a:off x="411793" y="3432160"/>
            <a:ext cx="4423444" cy="31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7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 YOU CAN MEASURE: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18% Lift in Purchase Intent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Sports ads drive stronger consumer buying decisions.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21% Lift in Watch/Subscribe Intent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Viewers are more likely to subscribe after seeing sports 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58% Lift in Brand Recommendation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Sports ads boost brand advocacy and recommendations. </a:t>
            </a:r>
          </a:p>
        </p:txBody>
      </p:sp>
      <p:pic>
        <p:nvPicPr>
          <p:cNvPr id="15" name="Picture 14" descr="Sling TV - Logos">
            <a:extLst>
              <a:ext uri="{FF2B5EF4-FFF2-40B4-BE49-F238E27FC236}">
                <a16:creationId xmlns:a16="http://schemas.microsoft.com/office/drawing/2014/main" id="{B516A993-8A25-ACD0-43A8-6757715A68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577" y="4089137"/>
            <a:ext cx="836344" cy="421988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9AFF9563-E4ED-DA64-A0CD-29034D074F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76" b="18442"/>
          <a:stretch/>
        </p:blipFill>
        <p:spPr>
          <a:xfrm>
            <a:off x="6943987" y="4788143"/>
            <a:ext cx="1329381" cy="421988"/>
          </a:xfrm>
          <a:prstGeom prst="rect">
            <a:avLst/>
          </a:prstGeom>
        </p:spPr>
      </p:pic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E19A5363-1C0C-D3D4-D934-6229FCAFD5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80" y="4857194"/>
            <a:ext cx="836636" cy="253804"/>
          </a:xfrm>
          <a:prstGeom prst="rect">
            <a:avLst/>
          </a:prstGeom>
        </p:spPr>
      </p:pic>
      <p:sp>
        <p:nvSpPr>
          <p:cNvPr id="18" name="TextBox 59">
            <a:extLst>
              <a:ext uri="{FF2B5EF4-FFF2-40B4-BE49-F238E27FC236}">
                <a16:creationId xmlns:a16="http://schemas.microsoft.com/office/drawing/2014/main" id="{A0A3C1D5-426D-E702-FBB3-EF3EE41E2979}"/>
              </a:ext>
            </a:extLst>
          </p:cNvPr>
          <p:cNvSpPr txBox="1"/>
          <p:nvPr/>
        </p:nvSpPr>
        <p:spPr>
          <a:xfrm>
            <a:off x="6805990" y="2321587"/>
            <a:ext cx="498612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venir Next Demi Bold" panose="020B0503020202020204" pitchFamily="34" charset="0"/>
                <a:ea typeface="Calibri"/>
                <a:cs typeface="Calibri"/>
              </a:rPr>
              <a:t>OUR </a:t>
            </a:r>
            <a: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  <a:t>PREMIUM </a:t>
            </a:r>
            <a:b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</a:br>
            <a: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  <a:t>SPORTS MEDIA PARTNERS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0F8B4-D76F-1DA5-2FE9-4DA922561EC1}"/>
              </a:ext>
            </a:extLst>
          </p:cNvPr>
          <p:cNvSpPr txBox="1"/>
          <p:nvPr/>
        </p:nvSpPr>
        <p:spPr>
          <a:xfrm>
            <a:off x="411792" y="1013825"/>
            <a:ext cx="422948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venir Next Demi Bold"/>
                <a:ea typeface="Calibri"/>
                <a:cs typeface="Calibri"/>
              </a:rPr>
              <a:t> </a:t>
            </a:r>
            <a:br>
              <a:rPr lang="en-US" sz="4000" b="1" dirty="0">
                <a:latin typeface="Avenir Next Demi Bold" panose="020B0503020202020204" pitchFamily="34" charset="0"/>
                <a:ea typeface="Calibri"/>
                <a:cs typeface="Calibri"/>
              </a:rPr>
            </a:br>
            <a:r>
              <a:rPr lang="en-US" sz="4000" b="1" dirty="0">
                <a:latin typeface="Avenir Next Demi Bold"/>
                <a:ea typeface="Calibri"/>
                <a:cs typeface="Calibri"/>
              </a:rPr>
              <a:t>LIVE SPORTS </a:t>
            </a:r>
            <a:endParaRPr lang="en-US" sz="1000" b="1" dirty="0">
              <a:latin typeface="Avenir Next Demi Bold"/>
              <a:ea typeface="Calibri"/>
              <a:cs typeface="Calibri"/>
            </a:endParaRPr>
          </a:p>
          <a:p>
            <a:endParaRPr lang="en-US" sz="1000" b="1">
              <a:latin typeface="Avenir Next Demi Bold" panose="020B0503020202020204" pitchFamily="34" charset="0"/>
              <a:ea typeface="Calibri"/>
              <a:cs typeface="Calibri"/>
            </a:endParaRPr>
          </a:p>
          <a:p>
            <a:r>
              <a:rPr lang="en-US" sz="2400" b="1" dirty="0">
                <a:latin typeface="Avenir Next Demi Bold"/>
                <a:ea typeface="Calibri"/>
                <a:cs typeface="Calibri"/>
              </a:rPr>
              <a:t>High-Impact Advertising That Delivers Results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CEA4ED8-98C4-D772-5361-FAD2B4E23960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A18DC9F3-C71E-0B5D-32F5-DA9F941D779E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EE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C9A38-0CA6-26BB-B6A1-224226C6E9EA}"/>
              </a:ext>
            </a:extLst>
          </p:cNvPr>
          <p:cNvSpPr txBox="1"/>
          <p:nvPr/>
        </p:nvSpPr>
        <p:spPr>
          <a:xfrm>
            <a:off x="300250" y="6878472"/>
            <a:ext cx="528168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Interactive Advertising Bureau. (2023). </a:t>
            </a:r>
            <a:r>
              <a:rPr lang="en-US" sz="800" i="1" dirty="0">
                <a:ea typeface="+mn-lt"/>
                <a:cs typeface="+mn-lt"/>
              </a:rPr>
              <a:t>Impact of sports advertising on consumer behavior</a:t>
            </a:r>
            <a:r>
              <a:rPr lang="en-US" sz="800" dirty="0">
                <a:ea typeface="+mn-lt"/>
                <a:cs typeface="+mn-lt"/>
              </a:rPr>
              <a:t>. IAB. </a:t>
            </a:r>
            <a:r>
              <a:rPr lang="en-US" sz="800" dirty="0">
                <a:ea typeface="+mn-lt"/>
                <a:cs typeface="+mn-lt"/>
                <a:hlinkClick r:id="rId16"/>
              </a:rPr>
              <a:t>https://iab.com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0022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53B3-3FDD-98D1-1452-E0589DC9A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DD21176B-816C-D301-6DA7-5868D695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076" y="1918486"/>
            <a:ext cx="915421" cy="64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A37869-7047-84BB-796E-B9FCBC6C9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64" y="1889861"/>
            <a:ext cx="641490" cy="64149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5368386-FDBC-8D76-0ED1-1272B1A5B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094" y="1871447"/>
            <a:ext cx="641491" cy="641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E36A2-3AE2-07A4-FABF-A0D36759D71E}"/>
              </a:ext>
            </a:extLst>
          </p:cNvPr>
          <p:cNvSpPr txBox="1"/>
          <p:nvPr/>
        </p:nvSpPr>
        <p:spPr>
          <a:xfrm>
            <a:off x="1212881" y="430306"/>
            <a:ext cx="13279220" cy="707882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/>
              </a:rPr>
              <a:t>STV CAPABILITIES OVERVIEW – KEY HIGHLIGHTS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71203E-4B30-811F-97E7-E5BAAF134426}"/>
              </a:ext>
            </a:extLst>
          </p:cNvPr>
          <p:cNvSpPr txBox="1"/>
          <p:nvPr/>
        </p:nvSpPr>
        <p:spPr>
          <a:xfrm>
            <a:off x="9457477" y="1237284"/>
            <a:ext cx="360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4F7B1-FA94-F7C9-C5BF-12B176FC51D9}"/>
              </a:ext>
            </a:extLst>
          </p:cNvPr>
          <p:cNvSpPr txBox="1"/>
          <p:nvPr/>
        </p:nvSpPr>
        <p:spPr>
          <a:xfrm>
            <a:off x="10624021" y="1849072"/>
            <a:ext cx="279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Video ad placements on Facebook and Instagram Reels, with extended viewability metrics to enhance engagement and storytelling.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9246CE-32B2-46D8-B6AA-1F8C03FFF498}"/>
              </a:ext>
            </a:extLst>
          </p:cNvPr>
          <p:cNvSpPr txBox="1"/>
          <p:nvPr/>
        </p:nvSpPr>
        <p:spPr>
          <a:xfrm>
            <a:off x="10624021" y="3033503"/>
            <a:ext cx="279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Targeted video ads on Pinterest, capturing users in the inspiration and discovery phase with visually compelling content.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8973E0-EDAE-9153-9C96-09F9D1B104DA}"/>
              </a:ext>
            </a:extLst>
          </p:cNvPr>
          <p:cNvSpPr txBox="1"/>
          <p:nvPr/>
        </p:nvSpPr>
        <p:spPr>
          <a:xfrm>
            <a:off x="10624021" y="4217309"/>
            <a:ext cx="29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Delivers engaging short-form video ads on TikTok, allowing brands to connect with younger, mobile-first audiences.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BA6629-CA87-EE9C-F891-7D163F5C00C4}"/>
              </a:ext>
            </a:extLst>
          </p:cNvPr>
          <p:cNvSpPr txBox="1"/>
          <p:nvPr/>
        </p:nvSpPr>
        <p:spPr>
          <a:xfrm>
            <a:off x="10624021" y="5216449"/>
            <a:ext cx="29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Broadcasts pre-roll across YouTube; advertiser only pays for ads that have not been skipped.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3A57B56-8621-33A1-FDF0-C5013CF9C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869" y="5251527"/>
            <a:ext cx="909326" cy="640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21B782-CE46-82E1-C1C7-6838E01DA824}"/>
              </a:ext>
            </a:extLst>
          </p:cNvPr>
          <p:cNvSpPr txBox="1"/>
          <p:nvPr/>
        </p:nvSpPr>
        <p:spPr>
          <a:xfrm>
            <a:off x="5932288" y="1847548"/>
            <a:ext cx="27949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Live Sports</a:t>
            </a:r>
          </a:p>
          <a:p>
            <a:r>
              <a:rPr lang="en-US" sz="1200" dirty="0">
                <a:latin typeface="Arial"/>
                <a:cs typeface="Arial"/>
              </a:rPr>
              <a:t>Engage audiences during live sports broadcasts with dynamic, in-game ads that create real-time engagement opportunities.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/>
                <a:cs typeface="Arial"/>
              </a:rPr>
              <a:t> Live Sports Team and League</a:t>
            </a:r>
            <a:endParaRPr lang="en-US" sz="6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Target sports enthusiasts in real time during key moments of live sports broadcasts, capturing attention with contextual ads.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B64D2-CE59-99EE-02A3-81FEF5DB9611}"/>
              </a:ext>
            </a:extLst>
          </p:cNvPr>
          <p:cNvSpPr txBox="1"/>
          <p:nvPr/>
        </p:nvSpPr>
        <p:spPr>
          <a:xfrm>
            <a:off x="1659227" y="1821949"/>
            <a:ext cx="279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Advanced Streaming TV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Leverages thousands of behavioral, demographic and consumer data points to hit target audiences across all relevant streaming platforms.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701258-2F9A-7248-D047-9CD4F6E756BD}"/>
              </a:ext>
            </a:extLst>
          </p:cNvPr>
          <p:cNvSpPr txBox="1"/>
          <p:nvPr/>
        </p:nvSpPr>
        <p:spPr>
          <a:xfrm>
            <a:off x="1659227" y="3138242"/>
            <a:ext cx="279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Addressable TV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Targets the streaming devices of consumers at specific households or businesses based on a list of addresses provided or curated based on demographic, psychographic and location.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036F6CF-448E-934E-D173-304D89C8D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64" y="3218724"/>
            <a:ext cx="640080" cy="6400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034150-B172-AB1F-D7FD-BD2073B9B7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372" y="4251532"/>
            <a:ext cx="556320" cy="640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EA4A6C-1DEB-38AC-0397-B6C6703D3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92" y="3100045"/>
            <a:ext cx="640080" cy="640080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4FAC8D-0EBE-1F34-766F-54A60854216F}"/>
              </a:ext>
            </a:extLst>
          </p:cNvPr>
          <p:cNvCxnSpPr>
            <a:cxnSpLocks/>
          </p:cNvCxnSpPr>
          <p:nvPr/>
        </p:nvCxnSpPr>
        <p:spPr>
          <a:xfrm>
            <a:off x="983484" y="1586979"/>
            <a:ext cx="774370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BC573E-46D7-E871-7463-8ED1E914C1B5}"/>
              </a:ext>
            </a:extLst>
          </p:cNvPr>
          <p:cNvCxnSpPr>
            <a:cxnSpLocks/>
          </p:cNvCxnSpPr>
          <p:nvPr/>
        </p:nvCxnSpPr>
        <p:spPr>
          <a:xfrm>
            <a:off x="9438378" y="1586979"/>
            <a:ext cx="44049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>
            <a:extLst>
              <a:ext uri="{FF2B5EF4-FFF2-40B4-BE49-F238E27FC236}">
                <a16:creationId xmlns:a16="http://schemas.microsoft.com/office/drawing/2014/main" id="{84BCAB47-3415-1AB2-D78B-0D0C306D08A6}"/>
              </a:ext>
            </a:extLst>
          </p:cNvPr>
          <p:cNvSpPr/>
          <p:nvPr/>
        </p:nvSpPr>
        <p:spPr>
          <a:xfrm rot="5400000">
            <a:off x="3751107" y="3386355"/>
            <a:ext cx="1132497" cy="8634715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6758616-AA26-769C-E38C-417A5A7BDF13}"/>
              </a:ext>
            </a:extLst>
          </p:cNvPr>
          <p:cNvSpPr/>
          <p:nvPr/>
        </p:nvSpPr>
        <p:spPr>
          <a:xfrm rot="5400000">
            <a:off x="1854918" y="5830671"/>
            <a:ext cx="584371" cy="4294208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EB24F-8F92-2CED-68F3-CF40EEA920D6}"/>
              </a:ext>
            </a:extLst>
          </p:cNvPr>
          <p:cNvSpPr txBox="1"/>
          <p:nvPr/>
        </p:nvSpPr>
        <p:spPr>
          <a:xfrm>
            <a:off x="981691" y="1210906"/>
            <a:ext cx="360208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STREAMING 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4D2EA-40E2-DAAB-7F46-4E34055D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E176A2-5045-F3DF-9959-B44515E2E4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40980" cy="8229600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B26330C-1705-23EE-0DCC-A42160341901}"/>
              </a:ext>
            </a:extLst>
          </p:cNvPr>
          <p:cNvSpPr/>
          <p:nvPr/>
        </p:nvSpPr>
        <p:spPr>
          <a:xfrm>
            <a:off x="0" y="0"/>
            <a:ext cx="1864116" cy="3770155"/>
          </a:xfrm>
          <a:custGeom>
            <a:avLst/>
            <a:gdLst>
              <a:gd name="connsiteX0" fmla="*/ 0 w 1553430"/>
              <a:gd name="connsiteY0" fmla="*/ 0 h 3141796"/>
              <a:gd name="connsiteX1" fmla="*/ 1553430 w 1553430"/>
              <a:gd name="connsiteY1" fmla="*/ 0 h 3141796"/>
              <a:gd name="connsiteX2" fmla="*/ 0 w 1553430"/>
              <a:gd name="connsiteY2" fmla="*/ 3141796 h 31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430" h="3141796">
                <a:moveTo>
                  <a:pt x="0" y="0"/>
                </a:moveTo>
                <a:lnTo>
                  <a:pt x="1553430" y="0"/>
                </a:lnTo>
                <a:lnTo>
                  <a:pt x="0" y="3141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8365986-9AF3-41DE-2CA5-2470F6FABC3D}"/>
              </a:ext>
            </a:extLst>
          </p:cNvPr>
          <p:cNvSpPr/>
          <p:nvPr/>
        </p:nvSpPr>
        <p:spPr>
          <a:xfrm>
            <a:off x="4343400" y="5852160"/>
            <a:ext cx="2331720" cy="23774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6EBBD-71B4-05FC-AC13-656D4033FC98}"/>
              </a:ext>
            </a:extLst>
          </p:cNvPr>
          <p:cNvSpPr txBox="1"/>
          <p:nvPr/>
        </p:nvSpPr>
        <p:spPr>
          <a:xfrm>
            <a:off x="7555226" y="804870"/>
            <a:ext cx="6530051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dirty="0">
                <a:ln w="19050">
                  <a:noFill/>
                </a:ln>
                <a:latin typeface="Avenir Next Demi Bold" panose="020B0503020202020204" pitchFamily="34" charset="0"/>
              </a:rPr>
              <a:t>CREATIVE SERVICES</a:t>
            </a:r>
            <a:endParaRPr lang="id-ID" sz="4000" b="1" dirty="0">
              <a:ln w="19050">
                <a:noFill/>
              </a:ln>
              <a:latin typeface="Avenir Next Demi Bold" panose="020B0503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EC37BDC-9B0F-330A-0214-9D39FF0D5BB4}"/>
              </a:ext>
            </a:extLst>
          </p:cNvPr>
          <p:cNvSpPr/>
          <p:nvPr/>
        </p:nvSpPr>
        <p:spPr>
          <a:xfrm>
            <a:off x="3" y="0"/>
            <a:ext cx="932058" cy="1885078"/>
          </a:xfrm>
          <a:custGeom>
            <a:avLst/>
            <a:gdLst>
              <a:gd name="connsiteX0" fmla="*/ 0 w 776715"/>
              <a:gd name="connsiteY0" fmla="*/ 0 h 1570898"/>
              <a:gd name="connsiteX1" fmla="*/ 776715 w 776715"/>
              <a:gd name="connsiteY1" fmla="*/ 0 h 1570898"/>
              <a:gd name="connsiteX2" fmla="*/ 0 w 776715"/>
              <a:gd name="connsiteY2" fmla="*/ 1570898 h 15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715" h="1570898">
                <a:moveTo>
                  <a:pt x="0" y="0"/>
                </a:moveTo>
                <a:lnTo>
                  <a:pt x="776715" y="0"/>
                </a:lnTo>
                <a:lnTo>
                  <a:pt x="0" y="15708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15DA0-0F9B-6001-EEDE-80CFD23A88A9}"/>
              </a:ext>
            </a:extLst>
          </p:cNvPr>
          <p:cNvSpPr txBox="1"/>
          <p:nvPr/>
        </p:nvSpPr>
        <p:spPr>
          <a:xfrm>
            <a:off x="7555226" y="1684979"/>
            <a:ext cx="6530051" cy="5078309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the right creative can make or break your campaign’s performance, and we’re here to take that challenge off your plate. With our Creative Services team, you get top-notch solutions tailored to your needs, ensuring your campaign is set up for success from the start.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Creative Vision Alignment:</a:t>
            </a:r>
            <a:r>
              <a:rPr lang="en-US" dirty="0">
                <a:latin typeface="Arial"/>
                <a:cs typeface="Arial"/>
              </a:rPr>
              <a:t> Ensure your campaign’s creative vision is fully realized with a dedicated team that aligns ad copy and design to your goals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Optimized Design:</a:t>
            </a:r>
            <a:r>
              <a:rPr lang="en-US" dirty="0">
                <a:latin typeface="Arial"/>
                <a:cs typeface="Arial"/>
              </a:rPr>
              <a:t> Get visually stunning designs tailored for maximum engagement, driving results that resonate with your audience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Impactful Video Production:</a:t>
            </a:r>
            <a:r>
              <a:rPr lang="en-US" dirty="0">
                <a:latin typeface="Arial"/>
                <a:cs typeface="Arial"/>
              </a:rPr>
              <a:t> Capture attention with dynamic video content designed to perform across platforms like STV and social, delivering high-quality results that drive your campaign's success</a:t>
            </a:r>
          </a:p>
        </p:txBody>
      </p:sp>
    </p:spTree>
    <p:extLst>
      <p:ext uri="{BB962C8B-B14F-4D97-AF65-F5344CB8AC3E}">
        <p14:creationId xmlns:p14="http://schemas.microsoft.com/office/powerpoint/2010/main" val="30140162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F362-EF8A-CDD7-4FAA-22939B5D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8AD88F-4171-2C1C-D5B3-972EF1D794EA}"/>
              </a:ext>
            </a:extLst>
          </p:cNvPr>
          <p:cNvSpPr txBox="1"/>
          <p:nvPr/>
        </p:nvSpPr>
        <p:spPr>
          <a:xfrm>
            <a:off x="4365562" y="921658"/>
            <a:ext cx="9686104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REPORTING &amp; CAMPAIGN SUPPORT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490E487-BDA9-8D33-D3E7-D7D70C3B7993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1A118D8-B8C1-4B31-461A-90EC6E76BFF7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B5094-5838-3FA4-21BE-80CD0F058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79" y="7512147"/>
            <a:ext cx="1338682" cy="58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FAED4-FBBA-E3C6-14B7-750ED2293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95" y="7498082"/>
            <a:ext cx="1338682" cy="585011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75CAD61-CB70-A62F-668A-FF76803DC2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85286" cy="8229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DEB55-74D7-AD47-3044-AD22712A29BF}"/>
              </a:ext>
            </a:extLst>
          </p:cNvPr>
          <p:cNvSpPr txBox="1"/>
          <p:nvPr/>
        </p:nvSpPr>
        <p:spPr>
          <a:xfrm>
            <a:off x="9126070" y="2004782"/>
            <a:ext cx="4500283" cy="48936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spcBef>
                <a:spcPts val="600"/>
              </a:spcBef>
            </a:pPr>
            <a:r>
              <a:rPr lang="id-ID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METRICS FOR EFFECTIVE AD CAMPAIGNS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Reach &amp; Frequency: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Measures how many unique viewers saw the ad and how often, revealing campaign exposure and engagement.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Geographic Targeting: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Tailors' ads to specific locations (zip codes, cities, states) for better alignment with local audiences.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Device Usage: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Optimizes ads for the most-used devices (smart TVs, smartphones, tablets) to enhance cross-screen performance.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Demographics &amp; Preferences: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Targets audiences based on age, gender, income, and interests to boost relevance and engagement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C45B71-DB48-BE1E-2343-9A2B818518ED}"/>
              </a:ext>
            </a:extLst>
          </p:cNvPr>
          <p:cNvGrpSpPr/>
          <p:nvPr/>
        </p:nvGrpSpPr>
        <p:grpSpPr>
          <a:xfrm>
            <a:off x="2181014" y="2004782"/>
            <a:ext cx="6752197" cy="4974978"/>
            <a:chOff x="9727515" y="2854169"/>
            <a:chExt cx="4106674" cy="26883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0821A9-F9A9-2D28-B7D9-41C64B752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515" y="3229434"/>
              <a:ext cx="4106674" cy="2313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5F179B-EFDD-C9CE-716E-C80938DE7DDE}"/>
                </a:ext>
              </a:extLst>
            </p:cNvPr>
            <p:cNvSpPr txBox="1"/>
            <p:nvPr/>
          </p:nvSpPr>
          <p:spPr>
            <a:xfrm>
              <a:off x="9727515" y="2854169"/>
              <a:ext cx="4106674" cy="2788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9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24/7 NEAR REAL TIME 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19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nite">
      <a:dk1>
        <a:srgbClr val="000000"/>
      </a:dk1>
      <a:lt1>
        <a:srgbClr val="FFFFFF"/>
      </a:lt1>
      <a:dk2>
        <a:srgbClr val="989998"/>
      </a:dk2>
      <a:lt2>
        <a:srgbClr val="E7E6E6"/>
      </a:lt2>
      <a:accent1>
        <a:srgbClr val="EF4134"/>
      </a:accent1>
      <a:accent2>
        <a:srgbClr val="6675DB"/>
      </a:accent2>
      <a:accent3>
        <a:srgbClr val="989998"/>
      </a:accent3>
      <a:accent4>
        <a:srgbClr val="000000"/>
      </a:accent4>
      <a:accent5>
        <a:srgbClr val="D783FF"/>
      </a:accent5>
      <a:accent6>
        <a:srgbClr val="FF7D78"/>
      </a:accent6>
      <a:hlink>
        <a:srgbClr val="EF4134"/>
      </a:hlink>
      <a:folHlink>
        <a:srgbClr val="6675D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1059</Words>
  <Application>Microsoft Macintosh PowerPoint</Application>
  <PresentationFormat>Custom</PresentationFormat>
  <Paragraphs>97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Avenir Next Demi Bold</vt:lpstr>
      <vt:lpstr>Office Theme</vt:lpstr>
      <vt:lpstr>Where Your  Community Watches,  We 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Sommerville</dc:creator>
  <cp:lastModifiedBy>Connie TSM</cp:lastModifiedBy>
  <cp:revision>73</cp:revision>
  <cp:lastPrinted>2024-07-19T17:28:22Z</cp:lastPrinted>
  <dcterms:created xsi:type="dcterms:W3CDTF">2024-07-15T16:21:52Z</dcterms:created>
  <dcterms:modified xsi:type="dcterms:W3CDTF">2025-01-20T15:24:16Z</dcterms:modified>
</cp:coreProperties>
</file>