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handoutMasterIdLst>
    <p:handoutMasterId r:id="rId22"/>
  </p:handoutMasterIdLst>
  <p:sldIdLst>
    <p:sldId id="611" r:id="rId2"/>
    <p:sldId id="259" r:id="rId3"/>
    <p:sldId id="621" r:id="rId4"/>
    <p:sldId id="617" r:id="rId5"/>
    <p:sldId id="405" r:id="rId6"/>
    <p:sldId id="423" r:id="rId7"/>
    <p:sldId id="619" r:id="rId8"/>
    <p:sldId id="622" r:id="rId9"/>
    <p:sldId id="568" r:id="rId10"/>
    <p:sldId id="516" r:id="rId11"/>
    <p:sldId id="623" r:id="rId12"/>
    <p:sldId id="579" r:id="rId13"/>
    <p:sldId id="4575" r:id="rId14"/>
    <p:sldId id="569" r:id="rId15"/>
    <p:sldId id="624" r:id="rId16"/>
    <p:sldId id="583" r:id="rId17"/>
    <p:sldId id="580" r:id="rId18"/>
    <p:sldId id="272" r:id="rId19"/>
    <p:sldId id="620" r:id="rId20"/>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9BE9BF26-3CB0-4648-9A89-C61948ED8AAB}">
          <p14:sldIdLst>
            <p14:sldId id="611"/>
          </p14:sldIdLst>
        </p14:section>
        <p14:section name="Overview" id="{1D726577-BB49-5149-9750-6CAF06E4F0C4}">
          <p14:sldIdLst>
            <p14:sldId id="259"/>
            <p14:sldId id="621"/>
            <p14:sldId id="617"/>
            <p14:sldId id="405"/>
          </p14:sldIdLst>
        </p14:section>
        <p14:section name="User Personas" id="{31000BE2-5D12-424D-9C00-66A069310623}">
          <p14:sldIdLst>
            <p14:sldId id="423"/>
            <p14:sldId id="619"/>
          </p14:sldIdLst>
        </p14:section>
        <p14:section name="Tactics" id="{8F59DD1B-BB47-8E44-895F-F580A273A005}">
          <p14:sldIdLst>
            <p14:sldId id="622"/>
            <p14:sldId id="568"/>
            <p14:sldId id="516"/>
            <p14:sldId id="623"/>
            <p14:sldId id="579"/>
            <p14:sldId id="4575"/>
          </p14:sldIdLst>
        </p14:section>
        <p14:section name="Launch" id="{F33B7A83-EBA6-574C-8CF9-B9F8E70E72B4}">
          <p14:sldIdLst>
            <p14:sldId id="569"/>
            <p14:sldId id="624"/>
            <p14:sldId id="583"/>
            <p14:sldId id="580"/>
            <p14:sldId id="272"/>
            <p14:sldId id="620"/>
          </p14:sldIdLst>
        </p14:section>
      </p14:sectionLst>
    </p:ext>
    <p:ext uri="{EFAFB233-063F-42B5-8137-9DF3F51BA10A}">
      <p15:sldGuideLst xmlns:p15="http://schemas.microsoft.com/office/powerpoint/2012/main">
        <p15:guide id="1" orient="horz" pos="864" userDrawn="1">
          <p15:clr>
            <a:srgbClr val="A4A3A4"/>
          </p15:clr>
        </p15:guide>
        <p15:guide id="2" pos="2016" userDrawn="1">
          <p15:clr>
            <a:srgbClr val="A4A3A4"/>
          </p15:clr>
        </p15:guide>
        <p15:guide id="3" orient="horz" pos="35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7A0358-1D03-D485-E674-EE1BF145DBD5}" name="Aleece Southern" initials="AS" userId="S::Aleece.Southern@townsquareignite.com::883397f1-4386-46e0-a1e9-a11d74f082f1" providerId="AD"/>
  <p188:author id="{CA043288-90E9-B57F-7577-EA914605F04B}" name="Shaun Collignon" initials="SC" userId="S::shaun.collignon@townsquaremedia.com::73cfb4e1-ff51-4db4-a608-34c6581cb19a" providerId="AD"/>
  <p188:author id="{97A1E1CB-032C-E56D-12FE-2D976B016EBA}" name="Connie Sommerville" initials="CS" userId="S::connie.sommerville@townsquaremedia.com::04fb8cb3-307f-414a-b817-340b5b06c5b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76DC"/>
    <a:srgbClr val="030303"/>
    <a:srgbClr val="F04135"/>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58"/>
    <p:restoredTop sz="96197"/>
  </p:normalViewPr>
  <p:slideViewPr>
    <p:cSldViewPr snapToGrid="0" showGuides="1">
      <p:cViewPr varScale="1">
        <p:scale>
          <a:sx n="95" d="100"/>
          <a:sy n="95" d="100"/>
        </p:scale>
        <p:origin x="880" y="184"/>
      </p:cViewPr>
      <p:guideLst>
        <p:guide orient="horz" pos="864"/>
        <p:guide pos="2016"/>
        <p:guide orient="horz" pos="352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D8E5C5-D2EA-FEC5-2FAC-5C5C72B1C5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DA8379-8206-A033-994C-7910C0FBD1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AE8454-FC30-4441-92E5-D2069FB9F6CA}" type="datetimeFigureOut">
              <a:rPr lang="en-US" smtClean="0"/>
              <a:t>1/20/25</a:t>
            </a:fld>
            <a:endParaRPr lang="en-US"/>
          </a:p>
        </p:txBody>
      </p:sp>
      <p:sp>
        <p:nvSpPr>
          <p:cNvPr id="4" name="Footer Placeholder 3">
            <a:extLst>
              <a:ext uri="{FF2B5EF4-FFF2-40B4-BE49-F238E27FC236}">
                <a16:creationId xmlns:a16="http://schemas.microsoft.com/office/drawing/2014/main" id="{6FBDD090-65F5-300B-F256-14D249DDE5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26FFB2-06D7-12A9-40C7-25759D55A6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F17A3D-D634-6449-8333-13DF8260CF8C}" type="slidenum">
              <a:rPr lang="en-US" smtClean="0"/>
              <a:t>‹#›</a:t>
            </a:fld>
            <a:endParaRPr lang="en-US"/>
          </a:p>
        </p:txBody>
      </p:sp>
    </p:spTree>
    <p:extLst>
      <p:ext uri="{BB962C8B-B14F-4D97-AF65-F5344CB8AC3E}">
        <p14:creationId xmlns:p14="http://schemas.microsoft.com/office/powerpoint/2010/main" val="25102204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CC696-2765-3B4D-8C56-C9D4ADAE634D}" type="datetimeFigureOut">
              <a:rPr lang="en-US" smtClean="0"/>
              <a:t>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884A1-979A-F74F-9F28-DE0D5400D887}" type="slidenum">
              <a:rPr lang="en-US" smtClean="0"/>
              <a:t>‹#›</a:t>
            </a:fld>
            <a:endParaRPr lang="en-US"/>
          </a:p>
        </p:txBody>
      </p:sp>
    </p:spTree>
    <p:extLst>
      <p:ext uri="{BB962C8B-B14F-4D97-AF65-F5344CB8AC3E}">
        <p14:creationId xmlns:p14="http://schemas.microsoft.com/office/powerpoint/2010/main" val="1838207148"/>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884A1-979A-F74F-9F28-DE0D5400D887}" type="slidenum">
              <a:rPr lang="en-US" smtClean="0"/>
              <a:t>1</a:t>
            </a:fld>
            <a:endParaRPr lang="en-US"/>
          </a:p>
        </p:txBody>
      </p:sp>
    </p:spTree>
    <p:extLst>
      <p:ext uri="{BB962C8B-B14F-4D97-AF65-F5344CB8AC3E}">
        <p14:creationId xmlns:p14="http://schemas.microsoft.com/office/powerpoint/2010/main" val="3623994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676FCB-B6EB-E745-B8A9-1FD5EA05B672}" type="slidenum">
              <a:rPr lang="en-US" smtClean="0"/>
              <a:pPr/>
              <a:t>3</a:t>
            </a:fld>
            <a:endParaRPr lang="en-US"/>
          </a:p>
        </p:txBody>
      </p:sp>
    </p:spTree>
    <p:extLst>
      <p:ext uri="{BB962C8B-B14F-4D97-AF65-F5344CB8AC3E}">
        <p14:creationId xmlns:p14="http://schemas.microsoft.com/office/powerpoint/2010/main" val="229206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676FCB-B6EB-E745-B8A9-1FD5EA05B672}" type="slidenum">
              <a:rPr lang="en-US" smtClean="0"/>
              <a:pPr/>
              <a:t>5</a:t>
            </a:fld>
            <a:endParaRPr lang="en-US"/>
          </a:p>
        </p:txBody>
      </p:sp>
    </p:spTree>
    <p:extLst>
      <p:ext uri="{BB962C8B-B14F-4D97-AF65-F5344CB8AC3E}">
        <p14:creationId xmlns:p14="http://schemas.microsoft.com/office/powerpoint/2010/main" val="63735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676FCB-B6EB-E745-B8A9-1FD5EA05B672}" type="slidenum">
              <a:rPr lang="en-US" smtClean="0"/>
              <a:pPr/>
              <a:t>8</a:t>
            </a:fld>
            <a:endParaRPr lang="en-US"/>
          </a:p>
        </p:txBody>
      </p:sp>
    </p:spTree>
    <p:extLst>
      <p:ext uri="{BB962C8B-B14F-4D97-AF65-F5344CB8AC3E}">
        <p14:creationId xmlns:p14="http://schemas.microsoft.com/office/powerpoint/2010/main" val="3892104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884A1-979A-F74F-9F28-DE0D5400D887}" type="slidenum">
              <a:rPr lang="en-US" smtClean="0"/>
              <a:t>12</a:t>
            </a:fld>
            <a:endParaRPr lang="en-US"/>
          </a:p>
        </p:txBody>
      </p:sp>
    </p:spTree>
    <p:extLst>
      <p:ext uri="{BB962C8B-B14F-4D97-AF65-F5344CB8AC3E}">
        <p14:creationId xmlns:p14="http://schemas.microsoft.com/office/powerpoint/2010/main" val="1545790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6884A1-979A-F74F-9F28-DE0D5400D887}" type="slidenum">
              <a:rPr lang="en-US" smtClean="0"/>
              <a:t>15</a:t>
            </a:fld>
            <a:endParaRPr lang="en-US"/>
          </a:p>
        </p:txBody>
      </p:sp>
    </p:spTree>
    <p:extLst>
      <p:ext uri="{BB962C8B-B14F-4D97-AF65-F5344CB8AC3E}">
        <p14:creationId xmlns:p14="http://schemas.microsoft.com/office/powerpoint/2010/main" val="335857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6" name="Rectangle 42">
            <a:extLst>
              <a:ext uri="{FF2B5EF4-FFF2-40B4-BE49-F238E27FC236}">
                <a16:creationId xmlns:a16="http://schemas.microsoft.com/office/drawing/2014/main" id="{9487EB61-E515-FD52-7B7D-07E833E91962}"/>
              </a:ext>
            </a:extLst>
          </p:cNvPr>
          <p:cNvSpPr/>
          <p:nvPr userDrawn="1"/>
        </p:nvSpPr>
        <p:spPr>
          <a:xfrm>
            <a:off x="4392796" y="1963935"/>
            <a:ext cx="10237603" cy="6277659"/>
          </a:xfrm>
          <a:custGeom>
            <a:avLst/>
            <a:gdLst>
              <a:gd name="connsiteX0" fmla="*/ 0 w 6131183"/>
              <a:gd name="connsiteY0" fmla="*/ 0 h 6249021"/>
              <a:gd name="connsiteX1" fmla="*/ 6131183 w 6131183"/>
              <a:gd name="connsiteY1" fmla="*/ 0 h 6249021"/>
              <a:gd name="connsiteX2" fmla="*/ 6131183 w 6131183"/>
              <a:gd name="connsiteY2" fmla="*/ 6249021 h 6249021"/>
              <a:gd name="connsiteX3" fmla="*/ 0 w 6131183"/>
              <a:gd name="connsiteY3" fmla="*/ 6249021 h 6249021"/>
              <a:gd name="connsiteX4" fmla="*/ 0 w 6131183"/>
              <a:gd name="connsiteY4" fmla="*/ 0 h 6249021"/>
              <a:gd name="connsiteX0" fmla="*/ 869430 w 7000613"/>
              <a:gd name="connsiteY0" fmla="*/ 0 h 6249021"/>
              <a:gd name="connsiteX1" fmla="*/ 7000613 w 7000613"/>
              <a:gd name="connsiteY1" fmla="*/ 0 h 6249021"/>
              <a:gd name="connsiteX2" fmla="*/ 7000613 w 7000613"/>
              <a:gd name="connsiteY2" fmla="*/ 6249021 h 6249021"/>
              <a:gd name="connsiteX3" fmla="*/ 0 w 7000613"/>
              <a:gd name="connsiteY3" fmla="*/ 6249021 h 6249021"/>
              <a:gd name="connsiteX4" fmla="*/ 869430 w 7000613"/>
              <a:gd name="connsiteY4" fmla="*/ 0 h 6249021"/>
              <a:gd name="connsiteX0" fmla="*/ 4012067 w 10143250"/>
              <a:gd name="connsiteY0" fmla="*/ 0 h 6249021"/>
              <a:gd name="connsiteX1" fmla="*/ 10143250 w 10143250"/>
              <a:gd name="connsiteY1" fmla="*/ 0 h 6249021"/>
              <a:gd name="connsiteX2" fmla="*/ 10143250 w 10143250"/>
              <a:gd name="connsiteY2" fmla="*/ 6249021 h 6249021"/>
              <a:gd name="connsiteX3" fmla="*/ 3142637 w 10143250"/>
              <a:gd name="connsiteY3" fmla="*/ 6249021 h 6249021"/>
              <a:gd name="connsiteX4" fmla="*/ 4012067 w 10143250"/>
              <a:gd name="connsiteY4" fmla="*/ 0 h 6249021"/>
              <a:gd name="connsiteX0" fmla="*/ 3716676 w 10237603"/>
              <a:gd name="connsiteY0" fmla="*/ 0 h 6249021"/>
              <a:gd name="connsiteX1" fmla="*/ 10237603 w 10237603"/>
              <a:gd name="connsiteY1" fmla="*/ 0 h 6249021"/>
              <a:gd name="connsiteX2" fmla="*/ 10237603 w 10237603"/>
              <a:gd name="connsiteY2" fmla="*/ 6249021 h 6249021"/>
              <a:gd name="connsiteX3" fmla="*/ 3236990 w 10237603"/>
              <a:gd name="connsiteY3" fmla="*/ 6249021 h 6249021"/>
              <a:gd name="connsiteX4" fmla="*/ 3716676 w 10237603"/>
              <a:gd name="connsiteY4" fmla="*/ 0 h 624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603" h="6249021">
                <a:moveTo>
                  <a:pt x="3716676" y="0"/>
                </a:moveTo>
                <a:lnTo>
                  <a:pt x="10237603" y="0"/>
                </a:lnTo>
                <a:lnTo>
                  <a:pt x="10237603" y="6249021"/>
                </a:lnTo>
                <a:lnTo>
                  <a:pt x="3236990" y="6249021"/>
                </a:lnTo>
                <a:cubicBezTo>
                  <a:pt x="-4178144" y="4106053"/>
                  <a:pt x="3426866" y="2083007"/>
                  <a:pt x="3716676"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7">
            <a:extLst>
              <a:ext uri="{FF2B5EF4-FFF2-40B4-BE49-F238E27FC236}">
                <a16:creationId xmlns:a16="http://schemas.microsoft.com/office/drawing/2014/main" id="{33B00485-7538-5218-B07C-CA1AB56AB50D}"/>
              </a:ext>
            </a:extLst>
          </p:cNvPr>
          <p:cNvSpPr>
            <a:spLocks noGrp="1"/>
          </p:cNvSpPr>
          <p:nvPr>
            <p:ph type="pic" sz="quarter" idx="11" hasCustomPrompt="1"/>
          </p:nvPr>
        </p:nvSpPr>
        <p:spPr>
          <a:xfrm>
            <a:off x="-22225" y="1654"/>
            <a:ext cx="8521442" cy="6352651"/>
          </a:xfrm>
          <a:custGeom>
            <a:avLst/>
            <a:gdLst>
              <a:gd name="connsiteX0" fmla="*/ 9596 w 8876284"/>
              <a:gd name="connsiteY0" fmla="*/ 0 h 7375128"/>
              <a:gd name="connsiteX1" fmla="*/ 6401476 w 8876284"/>
              <a:gd name="connsiteY1" fmla="*/ 0 h 7375128"/>
              <a:gd name="connsiteX2" fmla="*/ 8876284 w 8876284"/>
              <a:gd name="connsiteY2" fmla="*/ 1470876 h 7375128"/>
              <a:gd name="connsiteX3" fmla="*/ 6428772 w 8876284"/>
              <a:gd name="connsiteY3" fmla="*/ 7360207 h 7375128"/>
              <a:gd name="connsiteX4" fmla="*/ 239190 w 8876284"/>
              <a:gd name="connsiteY4" fmla="*/ 7375128 h 7375128"/>
              <a:gd name="connsiteX5" fmla="*/ 0 w 8876284"/>
              <a:gd name="connsiteY5" fmla="*/ 7375128 h 7375128"/>
              <a:gd name="connsiteX6" fmla="*/ 0 w 8876284"/>
              <a:gd name="connsiteY6" fmla="*/ 6010303 h 7375128"/>
              <a:gd name="connsiteX7" fmla="*/ 263 w 8876284"/>
              <a:gd name="connsiteY7" fmla="*/ 3924423 h 7375128"/>
              <a:gd name="connsiteX0" fmla="*/ 9596 w 8521442"/>
              <a:gd name="connsiteY0" fmla="*/ 0 h 7375128"/>
              <a:gd name="connsiteX1" fmla="*/ 6401476 w 8521442"/>
              <a:gd name="connsiteY1" fmla="*/ 0 h 7375128"/>
              <a:gd name="connsiteX2" fmla="*/ 8521442 w 8521442"/>
              <a:gd name="connsiteY2" fmla="*/ 2263096 h 7375128"/>
              <a:gd name="connsiteX3" fmla="*/ 6428772 w 8521442"/>
              <a:gd name="connsiteY3" fmla="*/ 7360207 h 7375128"/>
              <a:gd name="connsiteX4" fmla="*/ 239190 w 8521442"/>
              <a:gd name="connsiteY4" fmla="*/ 7375128 h 7375128"/>
              <a:gd name="connsiteX5" fmla="*/ 0 w 8521442"/>
              <a:gd name="connsiteY5" fmla="*/ 7375128 h 7375128"/>
              <a:gd name="connsiteX6" fmla="*/ 0 w 8521442"/>
              <a:gd name="connsiteY6" fmla="*/ 6010303 h 7375128"/>
              <a:gd name="connsiteX7" fmla="*/ 263 w 8521442"/>
              <a:gd name="connsiteY7" fmla="*/ 3924423 h 7375128"/>
              <a:gd name="connsiteX8" fmla="*/ 9596 w 8521442"/>
              <a:gd name="connsiteY8" fmla="*/ 0 h 73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442" h="7375128">
                <a:moveTo>
                  <a:pt x="9596" y="0"/>
                </a:moveTo>
                <a:lnTo>
                  <a:pt x="6401476" y="0"/>
                </a:lnTo>
                <a:lnTo>
                  <a:pt x="8521442" y="2263096"/>
                </a:lnTo>
                <a:lnTo>
                  <a:pt x="6428772" y="7360207"/>
                </a:lnTo>
                <a:lnTo>
                  <a:pt x="239190" y="7375128"/>
                </a:lnTo>
                <a:lnTo>
                  <a:pt x="0" y="7375128"/>
                </a:lnTo>
                <a:lnTo>
                  <a:pt x="0" y="6010303"/>
                </a:lnTo>
                <a:cubicBezTo>
                  <a:pt x="88" y="5315010"/>
                  <a:pt x="175" y="4619716"/>
                  <a:pt x="263" y="3924423"/>
                </a:cubicBezTo>
                <a:lnTo>
                  <a:pt x="9596" y="0"/>
                </a:lnTo>
                <a:close/>
              </a:path>
            </a:pathLst>
          </a:custGeom>
          <a:solidFill>
            <a:srgbClr val="030303"/>
          </a:solidFill>
        </p:spPr>
        <p:txBody>
          <a:bodyPr wrap="square">
            <a:noAutofit/>
          </a:bodyPr>
          <a:lstStyle>
            <a:lvl1pPr marL="0" indent="0">
              <a:buNone/>
              <a:defRPr/>
            </a:lvl1pPr>
          </a:lstStyle>
          <a:p>
            <a:r>
              <a:rPr lang="en-US" dirty="0"/>
              <a:t>INSERT MAIN IMAGE</a:t>
            </a:r>
          </a:p>
        </p:txBody>
      </p:sp>
      <p:sp>
        <p:nvSpPr>
          <p:cNvPr id="41" name="Parallelogram 40">
            <a:extLst>
              <a:ext uri="{FF2B5EF4-FFF2-40B4-BE49-F238E27FC236}">
                <a16:creationId xmlns:a16="http://schemas.microsoft.com/office/drawing/2014/main" id="{7450D0CA-E86D-7CF2-3AB2-7D7797B1E3E4}"/>
              </a:ext>
            </a:extLst>
          </p:cNvPr>
          <p:cNvSpPr/>
          <p:nvPr userDrawn="1"/>
        </p:nvSpPr>
        <p:spPr>
          <a:xfrm>
            <a:off x="-27708" y="6318913"/>
            <a:ext cx="7627586" cy="1922681"/>
          </a:xfrm>
          <a:custGeom>
            <a:avLst/>
            <a:gdLst>
              <a:gd name="connsiteX0" fmla="*/ 0 w 6728347"/>
              <a:gd name="connsiteY0" fmla="*/ 1909033 h 1909033"/>
              <a:gd name="connsiteX1" fmla="*/ 477258 w 6728347"/>
              <a:gd name="connsiteY1" fmla="*/ 0 h 1909033"/>
              <a:gd name="connsiteX2" fmla="*/ 6728347 w 6728347"/>
              <a:gd name="connsiteY2" fmla="*/ 0 h 1909033"/>
              <a:gd name="connsiteX3" fmla="*/ 6251089 w 6728347"/>
              <a:gd name="connsiteY3" fmla="*/ 1909033 h 1909033"/>
              <a:gd name="connsiteX4" fmla="*/ 0 w 6728347"/>
              <a:gd name="connsiteY4" fmla="*/ 1909033 h 1909033"/>
              <a:gd name="connsiteX0" fmla="*/ 0 w 6728347"/>
              <a:gd name="connsiteY0" fmla="*/ 1909033 h 1909033"/>
              <a:gd name="connsiteX1" fmla="*/ 272542 w 6728347"/>
              <a:gd name="connsiteY1" fmla="*/ 27295 h 1909033"/>
              <a:gd name="connsiteX2" fmla="*/ 6728347 w 6728347"/>
              <a:gd name="connsiteY2" fmla="*/ 0 h 1909033"/>
              <a:gd name="connsiteX3" fmla="*/ 6251089 w 6728347"/>
              <a:gd name="connsiteY3" fmla="*/ 1909033 h 1909033"/>
              <a:gd name="connsiteX4" fmla="*/ 0 w 6728347"/>
              <a:gd name="connsiteY4" fmla="*/ 1909033 h 1909033"/>
              <a:gd name="connsiteX0" fmla="*/ 14061 w 6455805"/>
              <a:gd name="connsiteY0" fmla="*/ 1922681 h 1922681"/>
              <a:gd name="connsiteX1" fmla="*/ 0 w 6455805"/>
              <a:gd name="connsiteY1" fmla="*/ 27295 h 1922681"/>
              <a:gd name="connsiteX2" fmla="*/ 6455805 w 6455805"/>
              <a:gd name="connsiteY2" fmla="*/ 0 h 1922681"/>
              <a:gd name="connsiteX3" fmla="*/ 5978547 w 6455805"/>
              <a:gd name="connsiteY3" fmla="*/ 1909033 h 1922681"/>
              <a:gd name="connsiteX4" fmla="*/ 14061 w 6455805"/>
              <a:gd name="connsiteY4" fmla="*/ 1922681 h 1922681"/>
              <a:gd name="connsiteX0" fmla="*/ 14061 w 6455805"/>
              <a:gd name="connsiteY0" fmla="*/ 1922681 h 1949976"/>
              <a:gd name="connsiteX1" fmla="*/ 0 w 6455805"/>
              <a:gd name="connsiteY1" fmla="*/ 27295 h 1949976"/>
              <a:gd name="connsiteX2" fmla="*/ 6455805 w 6455805"/>
              <a:gd name="connsiteY2" fmla="*/ 0 h 1949976"/>
              <a:gd name="connsiteX3" fmla="*/ 5964899 w 6455805"/>
              <a:gd name="connsiteY3" fmla="*/ 1949976 h 1949976"/>
              <a:gd name="connsiteX4" fmla="*/ 14061 w 6455805"/>
              <a:gd name="connsiteY4" fmla="*/ 1922681 h 1949976"/>
              <a:gd name="connsiteX0" fmla="*/ 14061 w 6455805"/>
              <a:gd name="connsiteY0" fmla="*/ 1922681 h 1963624"/>
              <a:gd name="connsiteX1" fmla="*/ 0 w 6455805"/>
              <a:gd name="connsiteY1" fmla="*/ 27295 h 1963624"/>
              <a:gd name="connsiteX2" fmla="*/ 6455805 w 6455805"/>
              <a:gd name="connsiteY2" fmla="*/ 0 h 1963624"/>
              <a:gd name="connsiteX3" fmla="*/ 5787478 w 6455805"/>
              <a:gd name="connsiteY3" fmla="*/ 1963624 h 1963624"/>
              <a:gd name="connsiteX4" fmla="*/ 14061 w 6455805"/>
              <a:gd name="connsiteY4" fmla="*/ 1922681 h 1963624"/>
              <a:gd name="connsiteX0" fmla="*/ 14061 w 6455805"/>
              <a:gd name="connsiteY0" fmla="*/ 1922681 h 1949976"/>
              <a:gd name="connsiteX1" fmla="*/ 0 w 6455805"/>
              <a:gd name="connsiteY1" fmla="*/ 27295 h 1949976"/>
              <a:gd name="connsiteX2" fmla="*/ 6455805 w 6455805"/>
              <a:gd name="connsiteY2" fmla="*/ 0 h 1949976"/>
              <a:gd name="connsiteX3" fmla="*/ 5773830 w 6455805"/>
              <a:gd name="connsiteY3" fmla="*/ 1949976 h 1949976"/>
              <a:gd name="connsiteX4" fmla="*/ 14061 w 6455805"/>
              <a:gd name="connsiteY4" fmla="*/ 1922681 h 1949976"/>
              <a:gd name="connsiteX0" fmla="*/ 14061 w 6455805"/>
              <a:gd name="connsiteY0" fmla="*/ 1922681 h 1922681"/>
              <a:gd name="connsiteX1" fmla="*/ 0 w 6455805"/>
              <a:gd name="connsiteY1" fmla="*/ 27295 h 1922681"/>
              <a:gd name="connsiteX2" fmla="*/ 6455805 w 6455805"/>
              <a:gd name="connsiteY2" fmla="*/ 0 h 1922681"/>
              <a:gd name="connsiteX3" fmla="*/ 5768806 w 6455805"/>
              <a:gd name="connsiteY3" fmla="*/ 1919831 h 1922681"/>
              <a:gd name="connsiteX4" fmla="*/ 14061 w 6455805"/>
              <a:gd name="connsiteY4" fmla="*/ 1922681 h 1922681"/>
              <a:gd name="connsiteX0" fmla="*/ 14061 w 7627586"/>
              <a:gd name="connsiteY0" fmla="*/ 1922681 h 1922681"/>
              <a:gd name="connsiteX1" fmla="*/ 0 w 7627586"/>
              <a:gd name="connsiteY1" fmla="*/ 27295 h 1922681"/>
              <a:gd name="connsiteX2" fmla="*/ 6455805 w 7627586"/>
              <a:gd name="connsiteY2" fmla="*/ 0 h 1922681"/>
              <a:gd name="connsiteX3" fmla="*/ 7627586 w 7627586"/>
              <a:gd name="connsiteY3" fmla="*/ 1919831 h 1922681"/>
              <a:gd name="connsiteX4" fmla="*/ 14061 w 7627586"/>
              <a:gd name="connsiteY4" fmla="*/ 1922681 h 192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586" h="1922681">
                <a:moveTo>
                  <a:pt x="14061" y="1922681"/>
                </a:moveTo>
                <a:lnTo>
                  <a:pt x="0" y="27295"/>
                </a:lnTo>
                <a:lnTo>
                  <a:pt x="6455805" y="0"/>
                </a:lnTo>
                <a:lnTo>
                  <a:pt x="7627586" y="1919831"/>
                </a:lnTo>
                <a:lnTo>
                  <a:pt x="14061" y="1922681"/>
                </a:lnTo>
                <a:close/>
              </a:path>
            </a:pathLst>
          </a:custGeom>
          <a:solidFill>
            <a:srgbClr val="F041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8277301" y="3350929"/>
            <a:ext cx="5855623" cy="2371556"/>
          </a:xfrm>
        </p:spPr>
        <p:txBody>
          <a:bodyPr anchor="ctr">
            <a:normAutofit/>
          </a:bodyPr>
          <a:lstStyle>
            <a:lvl1pPr algn="ctr">
              <a:defRPr sz="4800" b="1" i="0">
                <a:solidFill>
                  <a:schemeClr val="bg1"/>
                </a:solidFill>
                <a:latin typeface="Avenir Next Demi Bold" panose="020B0503020202020204" pitchFamily="34" charset="0"/>
              </a:defRPr>
            </a:lvl1pPr>
          </a:lstStyle>
          <a:p>
            <a:r>
              <a:rPr lang="en-US" dirty="0"/>
              <a:t>CLICK TO EDIT </a:t>
            </a:r>
            <a:br>
              <a:rPr lang="en-US" dirty="0"/>
            </a:br>
            <a:r>
              <a:rPr lang="en-US" dirty="0"/>
              <a:t>MASTER TITLE STYLE</a:t>
            </a:r>
          </a:p>
        </p:txBody>
      </p:sp>
      <p:sp>
        <p:nvSpPr>
          <p:cNvPr id="55" name="Subtitle 2">
            <a:extLst>
              <a:ext uri="{FF2B5EF4-FFF2-40B4-BE49-F238E27FC236}">
                <a16:creationId xmlns:a16="http://schemas.microsoft.com/office/drawing/2014/main" id="{F01D7D93-07DC-4F0F-93EB-FC5B72489790}"/>
              </a:ext>
            </a:extLst>
          </p:cNvPr>
          <p:cNvSpPr>
            <a:spLocks noGrp="1"/>
          </p:cNvSpPr>
          <p:nvPr>
            <p:ph type="subTitle" idx="1" hasCustomPrompt="1"/>
          </p:nvPr>
        </p:nvSpPr>
        <p:spPr>
          <a:xfrm>
            <a:off x="8277301" y="6703625"/>
            <a:ext cx="5855623" cy="1416987"/>
          </a:xfrm>
        </p:spPr>
        <p:txBody>
          <a:bodyPr>
            <a:normAutofit/>
          </a:bodyPr>
          <a:lstStyle>
            <a:lvl1pPr marL="0" indent="0" algn="l">
              <a:spcBef>
                <a:spcPts val="500"/>
              </a:spcBef>
              <a:buNone/>
              <a:defRPr sz="200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Seller Info</a:t>
            </a:r>
          </a:p>
        </p:txBody>
      </p:sp>
    </p:spTree>
    <p:extLst>
      <p:ext uri="{BB962C8B-B14F-4D97-AF65-F5344CB8AC3E}">
        <p14:creationId xmlns:p14="http://schemas.microsoft.com/office/powerpoint/2010/main" val="2860943124"/>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1/20/25</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311662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1/20/25</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99802063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1/20/25</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3212961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7840980" cy="8229600"/>
          </a:xfrm>
          <a:custGeom>
            <a:avLst/>
            <a:gdLst>
              <a:gd name="connsiteX0" fmla="*/ 2190720 w 6534150"/>
              <a:gd name="connsiteY0" fmla="*/ 0 h 6858000"/>
              <a:gd name="connsiteX1" fmla="*/ 6534150 w 6534150"/>
              <a:gd name="connsiteY1" fmla="*/ 0 h 6858000"/>
              <a:gd name="connsiteX2" fmla="*/ 3143280 w 6534150"/>
              <a:gd name="connsiteY2" fmla="*/ 6858000 h 6858000"/>
              <a:gd name="connsiteX3" fmla="*/ 0 w 6534150"/>
              <a:gd name="connsiteY3" fmla="*/ 6858000 h 6858000"/>
              <a:gd name="connsiteX4" fmla="*/ 0 w 6534150"/>
              <a:gd name="connsiteY4" fmla="*/ 443070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0" h="6858000">
                <a:moveTo>
                  <a:pt x="2190720" y="0"/>
                </a:moveTo>
                <a:lnTo>
                  <a:pt x="6534150" y="0"/>
                </a:lnTo>
                <a:lnTo>
                  <a:pt x="3143280" y="6858000"/>
                </a:lnTo>
                <a:lnTo>
                  <a:pt x="0" y="6858000"/>
                </a:lnTo>
                <a:lnTo>
                  <a:pt x="0" y="4430709"/>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373669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6469380" y="1362635"/>
            <a:ext cx="8161020" cy="3826585"/>
          </a:xfrm>
          <a:custGeom>
            <a:avLst/>
            <a:gdLst>
              <a:gd name="connsiteX0" fmla="*/ 0 w 6800850"/>
              <a:gd name="connsiteY0" fmla="*/ 0 h 3188821"/>
              <a:gd name="connsiteX1" fmla="*/ 6800850 w 6800850"/>
              <a:gd name="connsiteY1" fmla="*/ 0 h 3188821"/>
              <a:gd name="connsiteX2" fmla="*/ 6800850 w 6800850"/>
              <a:gd name="connsiteY2" fmla="*/ 3188821 h 3188821"/>
              <a:gd name="connsiteX3" fmla="*/ 0 w 6800850"/>
              <a:gd name="connsiteY3" fmla="*/ 3188821 h 3188821"/>
            </a:gdLst>
            <a:ahLst/>
            <a:cxnLst>
              <a:cxn ang="0">
                <a:pos x="connsiteX0" y="connsiteY0"/>
              </a:cxn>
              <a:cxn ang="0">
                <a:pos x="connsiteX1" y="connsiteY1"/>
              </a:cxn>
              <a:cxn ang="0">
                <a:pos x="connsiteX2" y="connsiteY2"/>
              </a:cxn>
              <a:cxn ang="0">
                <a:pos x="connsiteX3" y="connsiteY3"/>
              </a:cxn>
            </a:cxnLst>
            <a:rect l="l" t="t" r="r" b="b"/>
            <a:pathLst>
              <a:path w="6800850" h="3188821">
                <a:moveTo>
                  <a:pt x="0" y="0"/>
                </a:moveTo>
                <a:lnTo>
                  <a:pt x="6800850" y="0"/>
                </a:lnTo>
                <a:lnTo>
                  <a:pt x="6800850" y="3188821"/>
                </a:lnTo>
                <a:lnTo>
                  <a:pt x="0" y="3188821"/>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770967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3909060" y="0"/>
            <a:ext cx="10721340" cy="8229600"/>
          </a:xfrm>
          <a:custGeom>
            <a:avLst/>
            <a:gdLst>
              <a:gd name="connsiteX0" fmla="*/ 0 w 8934450"/>
              <a:gd name="connsiteY0" fmla="*/ 0 h 6858000"/>
              <a:gd name="connsiteX1" fmla="*/ 8934450 w 8934450"/>
              <a:gd name="connsiteY1" fmla="*/ 0 h 6858000"/>
              <a:gd name="connsiteX2" fmla="*/ 8934450 w 8934450"/>
              <a:gd name="connsiteY2" fmla="*/ 6858000 h 6858000"/>
              <a:gd name="connsiteX3" fmla="*/ 0 w 89344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34450" h="6858000">
                <a:moveTo>
                  <a:pt x="0" y="0"/>
                </a:moveTo>
                <a:lnTo>
                  <a:pt x="8934450" y="0"/>
                </a:lnTo>
                <a:lnTo>
                  <a:pt x="89344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42958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417320" y="1303020"/>
            <a:ext cx="5897880" cy="6926580"/>
          </a:xfrm>
          <a:custGeom>
            <a:avLst/>
            <a:gdLst>
              <a:gd name="connsiteX0" fmla="*/ 0 w 4914900"/>
              <a:gd name="connsiteY0" fmla="*/ 0 h 5772150"/>
              <a:gd name="connsiteX1" fmla="*/ 4914900 w 4914900"/>
              <a:gd name="connsiteY1" fmla="*/ 0 h 5772150"/>
              <a:gd name="connsiteX2" fmla="*/ 4914900 w 4914900"/>
              <a:gd name="connsiteY2" fmla="*/ 5772150 h 5772150"/>
              <a:gd name="connsiteX3" fmla="*/ 0 w 4914900"/>
              <a:gd name="connsiteY3" fmla="*/ 5772150 h 5772150"/>
            </a:gdLst>
            <a:ahLst/>
            <a:cxnLst>
              <a:cxn ang="0">
                <a:pos x="connsiteX0" y="connsiteY0"/>
              </a:cxn>
              <a:cxn ang="0">
                <a:pos x="connsiteX1" y="connsiteY1"/>
              </a:cxn>
              <a:cxn ang="0">
                <a:pos x="connsiteX2" y="connsiteY2"/>
              </a:cxn>
              <a:cxn ang="0">
                <a:pos x="connsiteX3" y="connsiteY3"/>
              </a:cxn>
            </a:cxnLst>
            <a:rect l="l" t="t" r="r" b="b"/>
            <a:pathLst>
              <a:path w="4914900" h="5772150">
                <a:moveTo>
                  <a:pt x="0" y="0"/>
                </a:moveTo>
                <a:lnTo>
                  <a:pt x="4914900" y="0"/>
                </a:lnTo>
                <a:lnTo>
                  <a:pt x="4914900" y="5772150"/>
                </a:lnTo>
                <a:lnTo>
                  <a:pt x="0" y="577215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938486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66512F1-2B4E-D695-5C18-5532864D8758}"/>
              </a:ext>
            </a:extLst>
          </p:cNvPr>
          <p:cNvSpPr>
            <a:spLocks noGrp="1"/>
          </p:cNvSpPr>
          <p:nvPr>
            <p:ph type="pic" sz="quarter" idx="11"/>
          </p:nvPr>
        </p:nvSpPr>
        <p:spPr>
          <a:xfrm>
            <a:off x="0" y="0"/>
            <a:ext cx="8573602" cy="8229600"/>
          </a:xfrm>
          <a:custGeom>
            <a:avLst/>
            <a:gdLst>
              <a:gd name="connsiteX0" fmla="*/ 0 w 7144668"/>
              <a:gd name="connsiteY0" fmla="*/ 0 h 6858000"/>
              <a:gd name="connsiteX1" fmla="*/ 7144668 w 7144668"/>
              <a:gd name="connsiteY1" fmla="*/ 0 h 6858000"/>
              <a:gd name="connsiteX2" fmla="*/ 5307073 w 7144668"/>
              <a:gd name="connsiteY2" fmla="*/ 6858000 h 6858000"/>
              <a:gd name="connsiteX3" fmla="*/ 0 w 71446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44668" h="6858000">
                <a:moveTo>
                  <a:pt x="0" y="0"/>
                </a:moveTo>
                <a:lnTo>
                  <a:pt x="7144668" y="0"/>
                </a:lnTo>
                <a:lnTo>
                  <a:pt x="5307073"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1263060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FA49E-3024-354D-9BDE-B0DDF345896B}"/>
              </a:ext>
            </a:extLst>
          </p:cNvPr>
          <p:cNvSpPr>
            <a:spLocks noGrp="1"/>
          </p:cNvSpPr>
          <p:nvPr>
            <p:ph type="pic" sz="quarter" idx="10"/>
          </p:nvPr>
        </p:nvSpPr>
        <p:spPr>
          <a:xfrm>
            <a:off x="6072188" y="1"/>
            <a:ext cx="8558214" cy="4068178"/>
          </a:xfrm>
          <a:custGeom>
            <a:avLst/>
            <a:gdLst>
              <a:gd name="connsiteX0" fmla="*/ 0 w 7543801"/>
              <a:gd name="connsiteY0" fmla="*/ 0 h 3971925"/>
              <a:gd name="connsiteX1" fmla="*/ 7543801 w 7543801"/>
              <a:gd name="connsiteY1" fmla="*/ 0 h 3971925"/>
              <a:gd name="connsiteX2" fmla="*/ 7543801 w 7543801"/>
              <a:gd name="connsiteY2" fmla="*/ 3971925 h 3971925"/>
              <a:gd name="connsiteX3" fmla="*/ 0 w 7543801"/>
              <a:gd name="connsiteY3" fmla="*/ 3971925 h 3971925"/>
              <a:gd name="connsiteX4" fmla="*/ 0 w 7543801"/>
              <a:gd name="connsiteY4" fmla="*/ 0 h 3971925"/>
              <a:gd name="connsiteX0" fmla="*/ 0 w 8558214"/>
              <a:gd name="connsiteY0" fmla="*/ 14288 h 3971925"/>
              <a:gd name="connsiteX1" fmla="*/ 8558214 w 8558214"/>
              <a:gd name="connsiteY1" fmla="*/ 0 h 3971925"/>
              <a:gd name="connsiteX2" fmla="*/ 8558214 w 8558214"/>
              <a:gd name="connsiteY2" fmla="*/ 3971925 h 3971925"/>
              <a:gd name="connsiteX3" fmla="*/ 1014413 w 8558214"/>
              <a:gd name="connsiteY3" fmla="*/ 3971925 h 3971925"/>
              <a:gd name="connsiteX4" fmla="*/ 0 w 8558214"/>
              <a:gd name="connsiteY4" fmla="*/ 14288 h 3971925"/>
              <a:gd name="connsiteX0" fmla="*/ 0 w 8558214"/>
              <a:gd name="connsiteY0" fmla="*/ 14288 h 3986213"/>
              <a:gd name="connsiteX1" fmla="*/ 8558214 w 8558214"/>
              <a:gd name="connsiteY1" fmla="*/ 0 h 3986213"/>
              <a:gd name="connsiteX2" fmla="*/ 8558214 w 8558214"/>
              <a:gd name="connsiteY2" fmla="*/ 3971925 h 3986213"/>
              <a:gd name="connsiteX3" fmla="*/ 1200151 w 8558214"/>
              <a:gd name="connsiteY3" fmla="*/ 3986213 h 3986213"/>
              <a:gd name="connsiteX4" fmla="*/ 0 w 8558214"/>
              <a:gd name="connsiteY4" fmla="*/ 14288 h 3986213"/>
              <a:gd name="connsiteX0" fmla="*/ 0 w 8558214"/>
              <a:gd name="connsiteY0" fmla="*/ 14288 h 4000500"/>
              <a:gd name="connsiteX1" fmla="*/ 8558214 w 8558214"/>
              <a:gd name="connsiteY1" fmla="*/ 0 h 4000500"/>
              <a:gd name="connsiteX2" fmla="*/ 8558214 w 8558214"/>
              <a:gd name="connsiteY2" fmla="*/ 3971925 h 4000500"/>
              <a:gd name="connsiteX3" fmla="*/ 1300163 w 8558214"/>
              <a:gd name="connsiteY3" fmla="*/ 4000500 h 4000500"/>
              <a:gd name="connsiteX4" fmla="*/ 0 w 8558214"/>
              <a:gd name="connsiteY4" fmla="*/ 14288 h 4000500"/>
              <a:gd name="connsiteX0" fmla="*/ 0 w 8558214"/>
              <a:gd name="connsiteY0" fmla="*/ 14288 h 4068178"/>
              <a:gd name="connsiteX1" fmla="*/ 8558214 w 8558214"/>
              <a:gd name="connsiteY1" fmla="*/ 0 h 4068178"/>
              <a:gd name="connsiteX2" fmla="*/ 8558214 w 8558214"/>
              <a:gd name="connsiteY2" fmla="*/ 4068178 h 4068178"/>
              <a:gd name="connsiteX3" fmla="*/ 1300163 w 8558214"/>
              <a:gd name="connsiteY3" fmla="*/ 4000500 h 4068178"/>
              <a:gd name="connsiteX4" fmla="*/ 0 w 8558214"/>
              <a:gd name="connsiteY4" fmla="*/ 14288 h 406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8214" h="4068178">
                <a:moveTo>
                  <a:pt x="0" y="14288"/>
                </a:moveTo>
                <a:lnTo>
                  <a:pt x="8558214" y="0"/>
                </a:lnTo>
                <a:lnTo>
                  <a:pt x="8558214" y="4068178"/>
                </a:lnTo>
                <a:lnTo>
                  <a:pt x="1300163" y="4000500"/>
                </a:lnTo>
                <a:lnTo>
                  <a:pt x="0" y="14288"/>
                </a:lnTo>
                <a:close/>
              </a:path>
            </a:pathLst>
          </a:custGeom>
        </p:spPr>
        <p:txBody>
          <a:bodyPr/>
          <a:lstStyle/>
          <a:p>
            <a:endParaRPr lang="en-US"/>
          </a:p>
        </p:txBody>
      </p:sp>
      <p:sp>
        <p:nvSpPr>
          <p:cNvPr id="5" name="Picture Placeholder 4">
            <a:extLst>
              <a:ext uri="{FF2B5EF4-FFF2-40B4-BE49-F238E27FC236}">
                <a16:creationId xmlns:a16="http://schemas.microsoft.com/office/drawing/2014/main" id="{A4CC85AC-87D1-654D-9570-DA65C6894B53}"/>
              </a:ext>
            </a:extLst>
          </p:cNvPr>
          <p:cNvSpPr>
            <a:spLocks noGrp="1"/>
          </p:cNvSpPr>
          <p:nvPr>
            <p:ph type="pic" sz="quarter" idx="11"/>
          </p:nvPr>
        </p:nvSpPr>
        <p:spPr>
          <a:xfrm>
            <a:off x="1785939" y="-1"/>
            <a:ext cx="5373854" cy="4037488"/>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7488">
                <a:moveTo>
                  <a:pt x="0" y="0"/>
                </a:moveTo>
                <a:lnTo>
                  <a:pt x="4060786" y="9408"/>
                </a:lnTo>
                <a:lnTo>
                  <a:pt x="5373854" y="4037488"/>
                </a:lnTo>
                <a:lnTo>
                  <a:pt x="1157288" y="4014788"/>
                </a:lnTo>
                <a:lnTo>
                  <a:pt x="0" y="0"/>
                </a:lnTo>
                <a:close/>
              </a:path>
            </a:pathLst>
          </a:custGeom>
        </p:spPr>
        <p:txBody>
          <a:bodyPr/>
          <a:lstStyle/>
          <a:p>
            <a:endParaRPr lang="en-US"/>
          </a:p>
        </p:txBody>
      </p:sp>
      <p:sp>
        <p:nvSpPr>
          <p:cNvPr id="7" name="Picture Placeholder 6">
            <a:extLst>
              <a:ext uri="{FF2B5EF4-FFF2-40B4-BE49-F238E27FC236}">
                <a16:creationId xmlns:a16="http://schemas.microsoft.com/office/drawing/2014/main" id="{3C6BDE2C-96EC-B243-B6B6-BCA78DD57640}"/>
              </a:ext>
            </a:extLst>
          </p:cNvPr>
          <p:cNvSpPr>
            <a:spLocks noGrp="1"/>
          </p:cNvSpPr>
          <p:nvPr>
            <p:ph type="pic" sz="quarter" idx="12"/>
          </p:nvPr>
        </p:nvSpPr>
        <p:spPr>
          <a:xfrm>
            <a:off x="-1" y="1"/>
            <a:ext cx="2758492" cy="4014788"/>
          </a:xfrm>
          <a:custGeom>
            <a:avLst/>
            <a:gdLst>
              <a:gd name="connsiteX0" fmla="*/ 0 w 2967038"/>
              <a:gd name="connsiteY0" fmla="*/ 0 h 4014788"/>
              <a:gd name="connsiteX1" fmla="*/ 2967038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967038"/>
              <a:gd name="connsiteY0" fmla="*/ 0 h 4014788"/>
              <a:gd name="connsiteX1" fmla="*/ 1555333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758491"/>
              <a:gd name="connsiteY0" fmla="*/ 0 h 4030830"/>
              <a:gd name="connsiteX1" fmla="*/ 1555333 w 2758491"/>
              <a:gd name="connsiteY1" fmla="*/ 0 h 4030830"/>
              <a:gd name="connsiteX2" fmla="*/ 2758491 w 2758491"/>
              <a:gd name="connsiteY2" fmla="*/ 4030830 h 4030830"/>
              <a:gd name="connsiteX3" fmla="*/ 0 w 2758491"/>
              <a:gd name="connsiteY3" fmla="*/ 4014788 h 4030830"/>
              <a:gd name="connsiteX4" fmla="*/ 0 w 2758491"/>
              <a:gd name="connsiteY4" fmla="*/ 0 h 4030830"/>
              <a:gd name="connsiteX0" fmla="*/ 0 w 2758491"/>
              <a:gd name="connsiteY0" fmla="*/ 0 h 4014788"/>
              <a:gd name="connsiteX1" fmla="*/ 1555333 w 2758491"/>
              <a:gd name="connsiteY1" fmla="*/ 0 h 4014788"/>
              <a:gd name="connsiteX2" fmla="*/ 2758491 w 2758491"/>
              <a:gd name="connsiteY2" fmla="*/ 4014787 h 4014788"/>
              <a:gd name="connsiteX3" fmla="*/ 0 w 2758491"/>
              <a:gd name="connsiteY3" fmla="*/ 4014788 h 4014788"/>
              <a:gd name="connsiteX4" fmla="*/ 0 w 2758491"/>
              <a:gd name="connsiteY4" fmla="*/ 0 h 401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491" h="4014788">
                <a:moveTo>
                  <a:pt x="0" y="0"/>
                </a:moveTo>
                <a:lnTo>
                  <a:pt x="1555333" y="0"/>
                </a:lnTo>
                <a:lnTo>
                  <a:pt x="2758491" y="4014787"/>
                </a:lnTo>
                <a:lnTo>
                  <a:pt x="0" y="4014788"/>
                </a:lnTo>
                <a:lnTo>
                  <a:pt x="0" y="0"/>
                </a:lnTo>
                <a:close/>
              </a:path>
            </a:pathLst>
          </a:custGeom>
        </p:spPr>
        <p:txBody>
          <a:bodyPr/>
          <a:lstStyle/>
          <a:p>
            <a:endParaRPr lang="en-US"/>
          </a:p>
        </p:txBody>
      </p:sp>
    </p:spTree>
    <p:extLst>
      <p:ext uri="{BB962C8B-B14F-4D97-AF65-F5344CB8AC3E}">
        <p14:creationId xmlns:p14="http://schemas.microsoft.com/office/powerpoint/2010/main" val="945113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1640690" y="3794760"/>
            <a:ext cx="4920703" cy="4434840"/>
          </a:xfrm>
          <a:custGeom>
            <a:avLst/>
            <a:gdLst>
              <a:gd name="connsiteX0" fmla="*/ 2581243 w 4100586"/>
              <a:gd name="connsiteY0" fmla="*/ 0 h 3695700"/>
              <a:gd name="connsiteX1" fmla="*/ 4100586 w 4100586"/>
              <a:gd name="connsiteY1" fmla="*/ 3695700 h 3695700"/>
              <a:gd name="connsiteX2" fmla="*/ 2581243 w 4100586"/>
              <a:gd name="connsiteY2" fmla="*/ 3695700 h 3695700"/>
              <a:gd name="connsiteX3" fmla="*/ 1 w 4100586"/>
              <a:gd name="connsiteY3" fmla="*/ 0 h 3695700"/>
              <a:gd name="connsiteX4" fmla="*/ 436133 w 4100586"/>
              <a:gd name="connsiteY4" fmla="*/ 0 h 3695700"/>
              <a:gd name="connsiteX5" fmla="*/ 1950750 w 4100586"/>
              <a:gd name="connsiteY5" fmla="*/ 0 h 3695700"/>
              <a:gd name="connsiteX6" fmla="*/ 2581242 w 4100586"/>
              <a:gd name="connsiteY6" fmla="*/ 0 h 3695700"/>
              <a:gd name="connsiteX7" fmla="*/ 2581242 w 4100586"/>
              <a:gd name="connsiteY7" fmla="*/ 3695700 h 3695700"/>
              <a:gd name="connsiteX8" fmla="*/ 1950750 w 4100586"/>
              <a:gd name="connsiteY8" fmla="*/ 3695700 h 3695700"/>
              <a:gd name="connsiteX9" fmla="*/ 1519344 w 4100586"/>
              <a:gd name="connsiteY9" fmla="*/ 3695700 h 3695700"/>
              <a:gd name="connsiteX10" fmla="*/ 0 w 4100586"/>
              <a:gd name="connsiteY10" fmla="*/ 0 h 3695700"/>
              <a:gd name="connsiteX11" fmla="*/ 1 w 4100586"/>
              <a:gd name="connsiteY11" fmla="*/ 0 h 3695700"/>
              <a:gd name="connsiteX12" fmla="*/ 1 w 4100586"/>
              <a:gd name="connsiteY12" fmla="*/ 1264343 h 3695700"/>
              <a:gd name="connsiteX13" fmla="*/ 0 w 4100586"/>
              <a:gd name="connsiteY13" fmla="*/ 126434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0586" h="3695700">
                <a:moveTo>
                  <a:pt x="2581243" y="0"/>
                </a:moveTo>
                <a:lnTo>
                  <a:pt x="4100586" y="3695700"/>
                </a:lnTo>
                <a:lnTo>
                  <a:pt x="2581243" y="3695700"/>
                </a:lnTo>
                <a:close/>
                <a:moveTo>
                  <a:pt x="1" y="0"/>
                </a:moveTo>
                <a:lnTo>
                  <a:pt x="436133" y="0"/>
                </a:lnTo>
                <a:lnTo>
                  <a:pt x="1950750" y="0"/>
                </a:lnTo>
                <a:lnTo>
                  <a:pt x="2581242" y="0"/>
                </a:lnTo>
                <a:lnTo>
                  <a:pt x="2581242" y="3695700"/>
                </a:lnTo>
                <a:lnTo>
                  <a:pt x="1950750" y="3695700"/>
                </a:lnTo>
                <a:lnTo>
                  <a:pt x="1519344" y="3695700"/>
                </a:lnTo>
                <a:close/>
                <a:moveTo>
                  <a:pt x="0" y="0"/>
                </a:moveTo>
                <a:lnTo>
                  <a:pt x="1" y="0"/>
                </a:lnTo>
                <a:lnTo>
                  <a:pt x="1" y="1264343"/>
                </a:lnTo>
                <a:lnTo>
                  <a:pt x="0" y="126434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
        <p:nvSpPr>
          <p:cNvPr id="11" name="Picture Placeholder 10"/>
          <p:cNvSpPr>
            <a:spLocks noGrp="1"/>
          </p:cNvSpPr>
          <p:nvPr>
            <p:ph type="pic" sz="quarter" idx="12"/>
          </p:nvPr>
        </p:nvSpPr>
        <p:spPr>
          <a:xfrm>
            <a:off x="10515600" y="0"/>
            <a:ext cx="4114800" cy="8229600"/>
          </a:xfrm>
          <a:custGeom>
            <a:avLst/>
            <a:gdLst>
              <a:gd name="connsiteX0" fmla="*/ 0 w 3429000"/>
              <a:gd name="connsiteY0" fmla="*/ 0 h 6858000"/>
              <a:gd name="connsiteX1" fmla="*/ 3429000 w 3429000"/>
              <a:gd name="connsiteY1" fmla="*/ 0 h 6858000"/>
              <a:gd name="connsiteX2" fmla="*/ 342900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lnTo>
                  <a:pt x="3429000" y="0"/>
                </a:lnTo>
                <a:lnTo>
                  <a:pt x="3429000" y="685800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Tree>
    <p:extLst>
      <p:ext uri="{BB962C8B-B14F-4D97-AF65-F5344CB8AC3E}">
        <p14:creationId xmlns:p14="http://schemas.microsoft.com/office/powerpoint/2010/main" val="1006636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5513CCA-F533-6C96-DDA5-A0F21A89AD53}"/>
              </a:ext>
            </a:extLst>
          </p:cNvPr>
          <p:cNvSpPr/>
          <p:nvPr userDrawn="1"/>
        </p:nvSpPr>
        <p:spPr>
          <a:xfrm>
            <a:off x="4392796" y="1963935"/>
            <a:ext cx="10237603" cy="6277659"/>
          </a:xfrm>
          <a:custGeom>
            <a:avLst/>
            <a:gdLst>
              <a:gd name="connsiteX0" fmla="*/ 0 w 6131183"/>
              <a:gd name="connsiteY0" fmla="*/ 0 h 6249021"/>
              <a:gd name="connsiteX1" fmla="*/ 6131183 w 6131183"/>
              <a:gd name="connsiteY1" fmla="*/ 0 h 6249021"/>
              <a:gd name="connsiteX2" fmla="*/ 6131183 w 6131183"/>
              <a:gd name="connsiteY2" fmla="*/ 6249021 h 6249021"/>
              <a:gd name="connsiteX3" fmla="*/ 0 w 6131183"/>
              <a:gd name="connsiteY3" fmla="*/ 6249021 h 6249021"/>
              <a:gd name="connsiteX4" fmla="*/ 0 w 6131183"/>
              <a:gd name="connsiteY4" fmla="*/ 0 h 6249021"/>
              <a:gd name="connsiteX0" fmla="*/ 869430 w 7000613"/>
              <a:gd name="connsiteY0" fmla="*/ 0 h 6249021"/>
              <a:gd name="connsiteX1" fmla="*/ 7000613 w 7000613"/>
              <a:gd name="connsiteY1" fmla="*/ 0 h 6249021"/>
              <a:gd name="connsiteX2" fmla="*/ 7000613 w 7000613"/>
              <a:gd name="connsiteY2" fmla="*/ 6249021 h 6249021"/>
              <a:gd name="connsiteX3" fmla="*/ 0 w 7000613"/>
              <a:gd name="connsiteY3" fmla="*/ 6249021 h 6249021"/>
              <a:gd name="connsiteX4" fmla="*/ 869430 w 7000613"/>
              <a:gd name="connsiteY4" fmla="*/ 0 h 6249021"/>
              <a:gd name="connsiteX0" fmla="*/ 4012067 w 10143250"/>
              <a:gd name="connsiteY0" fmla="*/ 0 h 6249021"/>
              <a:gd name="connsiteX1" fmla="*/ 10143250 w 10143250"/>
              <a:gd name="connsiteY1" fmla="*/ 0 h 6249021"/>
              <a:gd name="connsiteX2" fmla="*/ 10143250 w 10143250"/>
              <a:gd name="connsiteY2" fmla="*/ 6249021 h 6249021"/>
              <a:gd name="connsiteX3" fmla="*/ 3142637 w 10143250"/>
              <a:gd name="connsiteY3" fmla="*/ 6249021 h 6249021"/>
              <a:gd name="connsiteX4" fmla="*/ 4012067 w 10143250"/>
              <a:gd name="connsiteY4" fmla="*/ 0 h 6249021"/>
              <a:gd name="connsiteX0" fmla="*/ 3716676 w 10237603"/>
              <a:gd name="connsiteY0" fmla="*/ 0 h 6249021"/>
              <a:gd name="connsiteX1" fmla="*/ 10237603 w 10237603"/>
              <a:gd name="connsiteY1" fmla="*/ 0 h 6249021"/>
              <a:gd name="connsiteX2" fmla="*/ 10237603 w 10237603"/>
              <a:gd name="connsiteY2" fmla="*/ 6249021 h 6249021"/>
              <a:gd name="connsiteX3" fmla="*/ 3236990 w 10237603"/>
              <a:gd name="connsiteY3" fmla="*/ 6249021 h 6249021"/>
              <a:gd name="connsiteX4" fmla="*/ 3716676 w 10237603"/>
              <a:gd name="connsiteY4" fmla="*/ 0 h 624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7603" h="6249021">
                <a:moveTo>
                  <a:pt x="3716676" y="0"/>
                </a:moveTo>
                <a:lnTo>
                  <a:pt x="10237603" y="0"/>
                </a:lnTo>
                <a:lnTo>
                  <a:pt x="10237603" y="6249021"/>
                </a:lnTo>
                <a:lnTo>
                  <a:pt x="3236990" y="6249021"/>
                </a:lnTo>
                <a:cubicBezTo>
                  <a:pt x="-4178144" y="4106053"/>
                  <a:pt x="3426866" y="2083007"/>
                  <a:pt x="3716676" y="0"/>
                </a:cubicBezTo>
                <a:close/>
              </a:path>
            </a:pathLst>
          </a:cu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7">
            <a:extLst>
              <a:ext uri="{FF2B5EF4-FFF2-40B4-BE49-F238E27FC236}">
                <a16:creationId xmlns:a16="http://schemas.microsoft.com/office/drawing/2014/main" id="{33B00485-7538-5218-B07C-CA1AB56AB50D}"/>
              </a:ext>
            </a:extLst>
          </p:cNvPr>
          <p:cNvSpPr>
            <a:spLocks noGrp="1"/>
          </p:cNvSpPr>
          <p:nvPr>
            <p:ph type="pic" sz="quarter" idx="11" hasCustomPrompt="1"/>
          </p:nvPr>
        </p:nvSpPr>
        <p:spPr>
          <a:xfrm>
            <a:off x="-22225" y="1654"/>
            <a:ext cx="8521442" cy="6352651"/>
          </a:xfrm>
          <a:custGeom>
            <a:avLst/>
            <a:gdLst>
              <a:gd name="connsiteX0" fmla="*/ 9596 w 8876284"/>
              <a:gd name="connsiteY0" fmla="*/ 0 h 7375128"/>
              <a:gd name="connsiteX1" fmla="*/ 6401476 w 8876284"/>
              <a:gd name="connsiteY1" fmla="*/ 0 h 7375128"/>
              <a:gd name="connsiteX2" fmla="*/ 8876284 w 8876284"/>
              <a:gd name="connsiteY2" fmla="*/ 1470876 h 7375128"/>
              <a:gd name="connsiteX3" fmla="*/ 6428772 w 8876284"/>
              <a:gd name="connsiteY3" fmla="*/ 7360207 h 7375128"/>
              <a:gd name="connsiteX4" fmla="*/ 239190 w 8876284"/>
              <a:gd name="connsiteY4" fmla="*/ 7375128 h 7375128"/>
              <a:gd name="connsiteX5" fmla="*/ 0 w 8876284"/>
              <a:gd name="connsiteY5" fmla="*/ 7375128 h 7375128"/>
              <a:gd name="connsiteX6" fmla="*/ 0 w 8876284"/>
              <a:gd name="connsiteY6" fmla="*/ 6010303 h 7375128"/>
              <a:gd name="connsiteX7" fmla="*/ 263 w 8876284"/>
              <a:gd name="connsiteY7" fmla="*/ 3924423 h 7375128"/>
              <a:gd name="connsiteX0" fmla="*/ 9596 w 8521442"/>
              <a:gd name="connsiteY0" fmla="*/ 0 h 7375128"/>
              <a:gd name="connsiteX1" fmla="*/ 6401476 w 8521442"/>
              <a:gd name="connsiteY1" fmla="*/ 0 h 7375128"/>
              <a:gd name="connsiteX2" fmla="*/ 8521442 w 8521442"/>
              <a:gd name="connsiteY2" fmla="*/ 2263096 h 7375128"/>
              <a:gd name="connsiteX3" fmla="*/ 6428772 w 8521442"/>
              <a:gd name="connsiteY3" fmla="*/ 7360207 h 7375128"/>
              <a:gd name="connsiteX4" fmla="*/ 239190 w 8521442"/>
              <a:gd name="connsiteY4" fmla="*/ 7375128 h 7375128"/>
              <a:gd name="connsiteX5" fmla="*/ 0 w 8521442"/>
              <a:gd name="connsiteY5" fmla="*/ 7375128 h 7375128"/>
              <a:gd name="connsiteX6" fmla="*/ 0 w 8521442"/>
              <a:gd name="connsiteY6" fmla="*/ 6010303 h 7375128"/>
              <a:gd name="connsiteX7" fmla="*/ 263 w 8521442"/>
              <a:gd name="connsiteY7" fmla="*/ 3924423 h 7375128"/>
              <a:gd name="connsiteX8" fmla="*/ 9596 w 8521442"/>
              <a:gd name="connsiteY8" fmla="*/ 0 h 73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442" h="7375128">
                <a:moveTo>
                  <a:pt x="9596" y="0"/>
                </a:moveTo>
                <a:lnTo>
                  <a:pt x="6401476" y="0"/>
                </a:lnTo>
                <a:lnTo>
                  <a:pt x="8521442" y="2263096"/>
                </a:lnTo>
                <a:lnTo>
                  <a:pt x="6428772" y="7360207"/>
                </a:lnTo>
                <a:lnTo>
                  <a:pt x="239190" y="7375128"/>
                </a:lnTo>
                <a:lnTo>
                  <a:pt x="0" y="7375128"/>
                </a:lnTo>
                <a:lnTo>
                  <a:pt x="0" y="6010303"/>
                </a:lnTo>
                <a:cubicBezTo>
                  <a:pt x="88" y="5315010"/>
                  <a:pt x="175" y="4619716"/>
                  <a:pt x="263" y="3924423"/>
                </a:cubicBezTo>
                <a:lnTo>
                  <a:pt x="9596" y="0"/>
                </a:lnTo>
                <a:close/>
              </a:path>
            </a:pathLst>
          </a:custGeom>
          <a:solidFill>
            <a:srgbClr val="030303"/>
          </a:solidFill>
        </p:spPr>
        <p:txBody>
          <a:bodyPr wrap="square">
            <a:noAutofit/>
          </a:bodyPr>
          <a:lstStyle>
            <a:lvl1pPr marL="0" indent="0">
              <a:buNone/>
              <a:defRPr/>
            </a:lvl1pPr>
          </a:lstStyle>
          <a:p>
            <a:r>
              <a:rPr lang="en-US" dirty="0"/>
              <a:t>INSERT MAIN IMAGE</a:t>
            </a:r>
          </a:p>
        </p:txBody>
      </p:sp>
      <p:sp>
        <p:nvSpPr>
          <p:cNvPr id="41" name="Parallelogram 40">
            <a:extLst>
              <a:ext uri="{FF2B5EF4-FFF2-40B4-BE49-F238E27FC236}">
                <a16:creationId xmlns:a16="http://schemas.microsoft.com/office/drawing/2014/main" id="{7450D0CA-E86D-7CF2-3AB2-7D7797B1E3E4}"/>
              </a:ext>
            </a:extLst>
          </p:cNvPr>
          <p:cNvSpPr/>
          <p:nvPr userDrawn="1"/>
        </p:nvSpPr>
        <p:spPr>
          <a:xfrm>
            <a:off x="-27708" y="6318913"/>
            <a:ext cx="7627586" cy="1922681"/>
          </a:xfrm>
          <a:custGeom>
            <a:avLst/>
            <a:gdLst>
              <a:gd name="connsiteX0" fmla="*/ 0 w 6728347"/>
              <a:gd name="connsiteY0" fmla="*/ 1909033 h 1909033"/>
              <a:gd name="connsiteX1" fmla="*/ 477258 w 6728347"/>
              <a:gd name="connsiteY1" fmla="*/ 0 h 1909033"/>
              <a:gd name="connsiteX2" fmla="*/ 6728347 w 6728347"/>
              <a:gd name="connsiteY2" fmla="*/ 0 h 1909033"/>
              <a:gd name="connsiteX3" fmla="*/ 6251089 w 6728347"/>
              <a:gd name="connsiteY3" fmla="*/ 1909033 h 1909033"/>
              <a:gd name="connsiteX4" fmla="*/ 0 w 6728347"/>
              <a:gd name="connsiteY4" fmla="*/ 1909033 h 1909033"/>
              <a:gd name="connsiteX0" fmla="*/ 0 w 6728347"/>
              <a:gd name="connsiteY0" fmla="*/ 1909033 h 1909033"/>
              <a:gd name="connsiteX1" fmla="*/ 272542 w 6728347"/>
              <a:gd name="connsiteY1" fmla="*/ 27295 h 1909033"/>
              <a:gd name="connsiteX2" fmla="*/ 6728347 w 6728347"/>
              <a:gd name="connsiteY2" fmla="*/ 0 h 1909033"/>
              <a:gd name="connsiteX3" fmla="*/ 6251089 w 6728347"/>
              <a:gd name="connsiteY3" fmla="*/ 1909033 h 1909033"/>
              <a:gd name="connsiteX4" fmla="*/ 0 w 6728347"/>
              <a:gd name="connsiteY4" fmla="*/ 1909033 h 1909033"/>
              <a:gd name="connsiteX0" fmla="*/ 14061 w 6455805"/>
              <a:gd name="connsiteY0" fmla="*/ 1922681 h 1922681"/>
              <a:gd name="connsiteX1" fmla="*/ 0 w 6455805"/>
              <a:gd name="connsiteY1" fmla="*/ 27295 h 1922681"/>
              <a:gd name="connsiteX2" fmla="*/ 6455805 w 6455805"/>
              <a:gd name="connsiteY2" fmla="*/ 0 h 1922681"/>
              <a:gd name="connsiteX3" fmla="*/ 5978547 w 6455805"/>
              <a:gd name="connsiteY3" fmla="*/ 1909033 h 1922681"/>
              <a:gd name="connsiteX4" fmla="*/ 14061 w 6455805"/>
              <a:gd name="connsiteY4" fmla="*/ 1922681 h 1922681"/>
              <a:gd name="connsiteX0" fmla="*/ 14061 w 6455805"/>
              <a:gd name="connsiteY0" fmla="*/ 1922681 h 1949976"/>
              <a:gd name="connsiteX1" fmla="*/ 0 w 6455805"/>
              <a:gd name="connsiteY1" fmla="*/ 27295 h 1949976"/>
              <a:gd name="connsiteX2" fmla="*/ 6455805 w 6455805"/>
              <a:gd name="connsiteY2" fmla="*/ 0 h 1949976"/>
              <a:gd name="connsiteX3" fmla="*/ 5964899 w 6455805"/>
              <a:gd name="connsiteY3" fmla="*/ 1949976 h 1949976"/>
              <a:gd name="connsiteX4" fmla="*/ 14061 w 6455805"/>
              <a:gd name="connsiteY4" fmla="*/ 1922681 h 1949976"/>
              <a:gd name="connsiteX0" fmla="*/ 14061 w 6455805"/>
              <a:gd name="connsiteY0" fmla="*/ 1922681 h 1963624"/>
              <a:gd name="connsiteX1" fmla="*/ 0 w 6455805"/>
              <a:gd name="connsiteY1" fmla="*/ 27295 h 1963624"/>
              <a:gd name="connsiteX2" fmla="*/ 6455805 w 6455805"/>
              <a:gd name="connsiteY2" fmla="*/ 0 h 1963624"/>
              <a:gd name="connsiteX3" fmla="*/ 5787478 w 6455805"/>
              <a:gd name="connsiteY3" fmla="*/ 1963624 h 1963624"/>
              <a:gd name="connsiteX4" fmla="*/ 14061 w 6455805"/>
              <a:gd name="connsiteY4" fmla="*/ 1922681 h 1963624"/>
              <a:gd name="connsiteX0" fmla="*/ 14061 w 6455805"/>
              <a:gd name="connsiteY0" fmla="*/ 1922681 h 1949976"/>
              <a:gd name="connsiteX1" fmla="*/ 0 w 6455805"/>
              <a:gd name="connsiteY1" fmla="*/ 27295 h 1949976"/>
              <a:gd name="connsiteX2" fmla="*/ 6455805 w 6455805"/>
              <a:gd name="connsiteY2" fmla="*/ 0 h 1949976"/>
              <a:gd name="connsiteX3" fmla="*/ 5773830 w 6455805"/>
              <a:gd name="connsiteY3" fmla="*/ 1949976 h 1949976"/>
              <a:gd name="connsiteX4" fmla="*/ 14061 w 6455805"/>
              <a:gd name="connsiteY4" fmla="*/ 1922681 h 1949976"/>
              <a:gd name="connsiteX0" fmla="*/ 14061 w 6455805"/>
              <a:gd name="connsiteY0" fmla="*/ 1922681 h 1922681"/>
              <a:gd name="connsiteX1" fmla="*/ 0 w 6455805"/>
              <a:gd name="connsiteY1" fmla="*/ 27295 h 1922681"/>
              <a:gd name="connsiteX2" fmla="*/ 6455805 w 6455805"/>
              <a:gd name="connsiteY2" fmla="*/ 0 h 1922681"/>
              <a:gd name="connsiteX3" fmla="*/ 5768806 w 6455805"/>
              <a:gd name="connsiteY3" fmla="*/ 1919831 h 1922681"/>
              <a:gd name="connsiteX4" fmla="*/ 14061 w 6455805"/>
              <a:gd name="connsiteY4" fmla="*/ 1922681 h 1922681"/>
              <a:gd name="connsiteX0" fmla="*/ 14061 w 7627586"/>
              <a:gd name="connsiteY0" fmla="*/ 1922681 h 1922681"/>
              <a:gd name="connsiteX1" fmla="*/ 0 w 7627586"/>
              <a:gd name="connsiteY1" fmla="*/ 27295 h 1922681"/>
              <a:gd name="connsiteX2" fmla="*/ 6455805 w 7627586"/>
              <a:gd name="connsiteY2" fmla="*/ 0 h 1922681"/>
              <a:gd name="connsiteX3" fmla="*/ 7627586 w 7627586"/>
              <a:gd name="connsiteY3" fmla="*/ 1919831 h 1922681"/>
              <a:gd name="connsiteX4" fmla="*/ 14061 w 7627586"/>
              <a:gd name="connsiteY4" fmla="*/ 1922681 h 192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7586" h="1922681">
                <a:moveTo>
                  <a:pt x="14061" y="1922681"/>
                </a:moveTo>
                <a:lnTo>
                  <a:pt x="0" y="27295"/>
                </a:lnTo>
                <a:lnTo>
                  <a:pt x="6455805" y="0"/>
                </a:lnTo>
                <a:lnTo>
                  <a:pt x="7627586" y="1919831"/>
                </a:lnTo>
                <a:lnTo>
                  <a:pt x="14061" y="1922681"/>
                </a:lnTo>
                <a:close/>
              </a:path>
            </a:pathLst>
          </a:custGeom>
          <a:solidFill>
            <a:srgbClr val="6676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8277301" y="6708631"/>
            <a:ext cx="5855623" cy="1416987"/>
          </a:xfrm>
        </p:spPr>
        <p:txBody>
          <a:bodyPr>
            <a:normAutofit/>
          </a:bodyPr>
          <a:lstStyle>
            <a:lvl1pPr marL="0" indent="0" algn="l">
              <a:spcBef>
                <a:spcPts val="500"/>
              </a:spcBef>
              <a:buNone/>
              <a:defRPr sz="2000">
                <a:solidFill>
                  <a:schemeClr val="bg1"/>
                </a:solidFill>
                <a:latin typeface="Arial" panose="020B0604020202020204" pitchFamily="34" charset="0"/>
                <a:cs typeface="Arial" panose="020B0604020202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Seller Info</a:t>
            </a:r>
          </a:p>
        </p:txBody>
      </p:sp>
      <p:sp>
        <p:nvSpPr>
          <p:cNvPr id="6" name="Title 1">
            <a:extLst>
              <a:ext uri="{FF2B5EF4-FFF2-40B4-BE49-F238E27FC236}">
                <a16:creationId xmlns:a16="http://schemas.microsoft.com/office/drawing/2014/main" id="{329445CD-04BB-AF93-C724-C0FEDAC920E2}"/>
              </a:ext>
            </a:extLst>
          </p:cNvPr>
          <p:cNvSpPr>
            <a:spLocks noGrp="1"/>
          </p:cNvSpPr>
          <p:nvPr>
            <p:ph type="ctrTitle" hasCustomPrompt="1"/>
          </p:nvPr>
        </p:nvSpPr>
        <p:spPr>
          <a:xfrm>
            <a:off x="8277301" y="3350929"/>
            <a:ext cx="5855623" cy="2371556"/>
          </a:xfrm>
        </p:spPr>
        <p:txBody>
          <a:bodyPr anchor="ctr">
            <a:normAutofit/>
          </a:bodyPr>
          <a:lstStyle>
            <a:lvl1pPr algn="ctr">
              <a:defRPr sz="4800" b="1" i="0">
                <a:solidFill>
                  <a:schemeClr val="bg1"/>
                </a:solidFill>
                <a:latin typeface="Avenir Next Demi Bold" panose="020B0503020202020204" pitchFamily="34"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177650681"/>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5146500" cy="8229600"/>
          </a:xfrm>
          <a:custGeom>
            <a:avLst/>
            <a:gdLst>
              <a:gd name="connsiteX0" fmla="*/ 0 w 4288750"/>
              <a:gd name="connsiteY0" fmla="*/ 0 h 6858000"/>
              <a:gd name="connsiteX1" fmla="*/ 4288750 w 4288750"/>
              <a:gd name="connsiteY1" fmla="*/ 0 h 6858000"/>
              <a:gd name="connsiteX2" fmla="*/ 2451154 w 4288750"/>
              <a:gd name="connsiteY2" fmla="*/ 6858000 h 6858000"/>
              <a:gd name="connsiteX3" fmla="*/ 0 w 4288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8750" h="6858000">
                <a:moveTo>
                  <a:pt x="0" y="0"/>
                </a:moveTo>
                <a:lnTo>
                  <a:pt x="4288750" y="0"/>
                </a:lnTo>
                <a:lnTo>
                  <a:pt x="2451154"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00"/>
            </a:lvl1pPr>
          </a:lstStyle>
          <a:p>
            <a:endParaRPr lang="en-US"/>
          </a:p>
        </p:txBody>
      </p:sp>
    </p:spTree>
    <p:extLst>
      <p:ext uri="{BB962C8B-B14F-4D97-AF65-F5344CB8AC3E}">
        <p14:creationId xmlns:p14="http://schemas.microsoft.com/office/powerpoint/2010/main" val="1136751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7315200" cy="8229600"/>
          </a:xfrm>
          <a:custGeom>
            <a:avLst/>
            <a:gdLst>
              <a:gd name="connsiteX0" fmla="*/ 0 w 6096000"/>
              <a:gd name="connsiteY0" fmla="*/ 0 h 6858000"/>
              <a:gd name="connsiteX1" fmla="*/ 6096000 w 6096000"/>
              <a:gd name="connsiteY1" fmla="*/ 6858000 h 6858000"/>
              <a:gd name="connsiteX2" fmla="*/ 0 w 6096000"/>
              <a:gd name="connsiteY2" fmla="*/ 6858000 h 6858000"/>
            </a:gdLst>
            <a:ahLst/>
            <a:cxnLst>
              <a:cxn ang="0">
                <a:pos x="connsiteX0" y="connsiteY0"/>
              </a:cxn>
              <a:cxn ang="0">
                <a:pos x="connsiteX1" y="connsiteY1"/>
              </a:cxn>
              <a:cxn ang="0">
                <a:pos x="connsiteX2" y="connsiteY2"/>
              </a:cxn>
            </a:cxnLst>
            <a:rect l="l" t="t" r="r" b="b"/>
            <a:pathLst>
              <a:path w="6096000" h="6858000">
                <a:moveTo>
                  <a:pt x="0" y="0"/>
                </a:moveTo>
                <a:lnTo>
                  <a:pt x="6096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2288079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188720" y="1028700"/>
            <a:ext cx="6537960" cy="6172200"/>
          </a:xfrm>
          <a:custGeom>
            <a:avLst/>
            <a:gdLst>
              <a:gd name="connsiteX0" fmla="*/ 0 w 5448300"/>
              <a:gd name="connsiteY0" fmla="*/ 0 h 5143500"/>
              <a:gd name="connsiteX1" fmla="*/ 4428614 w 5448300"/>
              <a:gd name="connsiteY1" fmla="*/ 0 h 5143500"/>
              <a:gd name="connsiteX2" fmla="*/ 5448300 w 5448300"/>
              <a:gd name="connsiteY2" fmla="*/ 1019686 h 5143500"/>
              <a:gd name="connsiteX3" fmla="*/ 5448300 w 5448300"/>
              <a:gd name="connsiteY3" fmla="*/ 5143500 h 5143500"/>
              <a:gd name="connsiteX4" fmla="*/ 0 w 5448300"/>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300" h="5143500">
                <a:moveTo>
                  <a:pt x="0" y="0"/>
                </a:moveTo>
                <a:lnTo>
                  <a:pt x="4428614" y="0"/>
                </a:lnTo>
                <a:lnTo>
                  <a:pt x="5448300" y="1019686"/>
                </a:lnTo>
                <a:lnTo>
                  <a:pt x="5448300" y="5143500"/>
                </a:lnTo>
                <a:lnTo>
                  <a:pt x="0" y="514350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3786267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572000" y="594360"/>
            <a:ext cx="6766560" cy="4960620"/>
          </a:xfrm>
          <a:custGeom>
            <a:avLst/>
            <a:gdLst>
              <a:gd name="connsiteX0" fmla="*/ 0 w 5638800"/>
              <a:gd name="connsiteY0" fmla="*/ 0 h 4133850"/>
              <a:gd name="connsiteX1" fmla="*/ 4410075 w 5638800"/>
              <a:gd name="connsiteY1" fmla="*/ 0 h 4133850"/>
              <a:gd name="connsiteX2" fmla="*/ 5638800 w 5638800"/>
              <a:gd name="connsiteY2" fmla="*/ 1228725 h 4133850"/>
              <a:gd name="connsiteX3" fmla="*/ 5638800 w 5638800"/>
              <a:gd name="connsiteY3" fmla="*/ 4133850 h 4133850"/>
              <a:gd name="connsiteX4" fmla="*/ 0 w 5638800"/>
              <a:gd name="connsiteY4" fmla="*/ 4133850 h 413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4133850">
                <a:moveTo>
                  <a:pt x="0" y="0"/>
                </a:moveTo>
                <a:lnTo>
                  <a:pt x="4410075" y="0"/>
                </a:lnTo>
                <a:lnTo>
                  <a:pt x="5638800" y="1228725"/>
                </a:lnTo>
                <a:lnTo>
                  <a:pt x="5638800" y="4133850"/>
                </a:lnTo>
                <a:lnTo>
                  <a:pt x="0" y="4133850"/>
                </a:lnTo>
                <a:close/>
              </a:path>
            </a:pathLst>
          </a:custGeom>
          <a:pattFill prst="solidDmnd">
            <a:fgClr>
              <a:schemeClr val="bg1">
                <a:lumMod val="85000"/>
              </a:schemeClr>
            </a:fgClr>
            <a:bgClr>
              <a:schemeClr val="bg1"/>
            </a:bgClr>
          </a:pattFill>
        </p:spPr>
        <p:txBody>
          <a:bodyPr wrap="square" anchor="ctr">
            <a:noAutofit/>
          </a:bodyPr>
          <a:lstStyle>
            <a:lvl1pPr algn="ctr">
              <a:defRPr sz="1920"/>
            </a:lvl1pPr>
          </a:lstStyle>
          <a:p>
            <a:endParaRPr lang="en-US"/>
          </a:p>
        </p:txBody>
      </p:sp>
    </p:spTree>
    <p:extLst>
      <p:ext uri="{BB962C8B-B14F-4D97-AF65-F5344CB8AC3E}">
        <p14:creationId xmlns:p14="http://schemas.microsoft.com/office/powerpoint/2010/main" val="3812774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FA49E-3024-354D-9BDE-B0DDF345896B}"/>
              </a:ext>
            </a:extLst>
          </p:cNvPr>
          <p:cNvSpPr>
            <a:spLocks noGrp="1"/>
          </p:cNvSpPr>
          <p:nvPr>
            <p:ph type="pic" sz="quarter" idx="10"/>
          </p:nvPr>
        </p:nvSpPr>
        <p:spPr>
          <a:xfrm>
            <a:off x="8430617" y="1672"/>
            <a:ext cx="6199783" cy="2989539"/>
          </a:xfrm>
          <a:custGeom>
            <a:avLst/>
            <a:gdLst>
              <a:gd name="connsiteX0" fmla="*/ 0 w 7543801"/>
              <a:gd name="connsiteY0" fmla="*/ 0 h 3971925"/>
              <a:gd name="connsiteX1" fmla="*/ 7543801 w 7543801"/>
              <a:gd name="connsiteY1" fmla="*/ 0 h 3971925"/>
              <a:gd name="connsiteX2" fmla="*/ 7543801 w 7543801"/>
              <a:gd name="connsiteY2" fmla="*/ 3971925 h 3971925"/>
              <a:gd name="connsiteX3" fmla="*/ 0 w 7543801"/>
              <a:gd name="connsiteY3" fmla="*/ 3971925 h 3971925"/>
              <a:gd name="connsiteX4" fmla="*/ 0 w 7543801"/>
              <a:gd name="connsiteY4" fmla="*/ 0 h 3971925"/>
              <a:gd name="connsiteX0" fmla="*/ 0 w 8558214"/>
              <a:gd name="connsiteY0" fmla="*/ 14288 h 3971925"/>
              <a:gd name="connsiteX1" fmla="*/ 8558214 w 8558214"/>
              <a:gd name="connsiteY1" fmla="*/ 0 h 3971925"/>
              <a:gd name="connsiteX2" fmla="*/ 8558214 w 8558214"/>
              <a:gd name="connsiteY2" fmla="*/ 3971925 h 3971925"/>
              <a:gd name="connsiteX3" fmla="*/ 1014413 w 8558214"/>
              <a:gd name="connsiteY3" fmla="*/ 3971925 h 3971925"/>
              <a:gd name="connsiteX4" fmla="*/ 0 w 8558214"/>
              <a:gd name="connsiteY4" fmla="*/ 14288 h 3971925"/>
              <a:gd name="connsiteX0" fmla="*/ 0 w 8558214"/>
              <a:gd name="connsiteY0" fmla="*/ 14288 h 3986213"/>
              <a:gd name="connsiteX1" fmla="*/ 8558214 w 8558214"/>
              <a:gd name="connsiteY1" fmla="*/ 0 h 3986213"/>
              <a:gd name="connsiteX2" fmla="*/ 8558214 w 8558214"/>
              <a:gd name="connsiteY2" fmla="*/ 3971925 h 3986213"/>
              <a:gd name="connsiteX3" fmla="*/ 1200151 w 8558214"/>
              <a:gd name="connsiteY3" fmla="*/ 3986213 h 3986213"/>
              <a:gd name="connsiteX4" fmla="*/ 0 w 8558214"/>
              <a:gd name="connsiteY4" fmla="*/ 14288 h 3986213"/>
              <a:gd name="connsiteX0" fmla="*/ 0 w 8558214"/>
              <a:gd name="connsiteY0" fmla="*/ 14288 h 4000500"/>
              <a:gd name="connsiteX1" fmla="*/ 8558214 w 8558214"/>
              <a:gd name="connsiteY1" fmla="*/ 0 h 4000500"/>
              <a:gd name="connsiteX2" fmla="*/ 8558214 w 8558214"/>
              <a:gd name="connsiteY2" fmla="*/ 3971925 h 4000500"/>
              <a:gd name="connsiteX3" fmla="*/ 1300163 w 8558214"/>
              <a:gd name="connsiteY3" fmla="*/ 4000500 h 4000500"/>
              <a:gd name="connsiteX4" fmla="*/ 0 w 8558214"/>
              <a:gd name="connsiteY4" fmla="*/ 14288 h 4000500"/>
              <a:gd name="connsiteX0" fmla="*/ 0 w 8558214"/>
              <a:gd name="connsiteY0" fmla="*/ 14288 h 4068178"/>
              <a:gd name="connsiteX1" fmla="*/ 8558214 w 8558214"/>
              <a:gd name="connsiteY1" fmla="*/ 0 h 4068178"/>
              <a:gd name="connsiteX2" fmla="*/ 8558214 w 8558214"/>
              <a:gd name="connsiteY2" fmla="*/ 4068178 h 4068178"/>
              <a:gd name="connsiteX3" fmla="*/ 1300163 w 8558214"/>
              <a:gd name="connsiteY3" fmla="*/ 4000500 h 4068178"/>
              <a:gd name="connsiteX4" fmla="*/ 0 w 8558214"/>
              <a:gd name="connsiteY4" fmla="*/ 14288 h 4068178"/>
              <a:gd name="connsiteX0" fmla="*/ 0 w 8558214"/>
              <a:gd name="connsiteY0" fmla="*/ 14288 h 4077931"/>
              <a:gd name="connsiteX1" fmla="*/ 8558214 w 8558214"/>
              <a:gd name="connsiteY1" fmla="*/ 0 h 4077931"/>
              <a:gd name="connsiteX2" fmla="*/ 8558214 w 8558214"/>
              <a:gd name="connsiteY2" fmla="*/ 4068178 h 4077931"/>
              <a:gd name="connsiteX3" fmla="*/ 1300163 w 8558214"/>
              <a:gd name="connsiteY3" fmla="*/ 4077931 h 4077931"/>
              <a:gd name="connsiteX4" fmla="*/ 0 w 8558214"/>
              <a:gd name="connsiteY4" fmla="*/ 14288 h 4077931"/>
              <a:gd name="connsiteX0" fmla="*/ 0 w 8558214"/>
              <a:gd name="connsiteY0" fmla="*/ 14288 h 4096711"/>
              <a:gd name="connsiteX1" fmla="*/ 8558214 w 8558214"/>
              <a:gd name="connsiteY1" fmla="*/ 0 h 4096711"/>
              <a:gd name="connsiteX2" fmla="*/ 8558214 w 8558214"/>
              <a:gd name="connsiteY2" fmla="*/ 4068178 h 4096711"/>
              <a:gd name="connsiteX3" fmla="*/ 1300163 w 8558214"/>
              <a:gd name="connsiteY3" fmla="*/ 4096711 h 4096711"/>
              <a:gd name="connsiteX4" fmla="*/ 0 w 8558214"/>
              <a:gd name="connsiteY4" fmla="*/ 14288 h 4096711"/>
              <a:gd name="connsiteX0" fmla="*/ 0 w 8558214"/>
              <a:gd name="connsiteY0" fmla="*/ 14287 h 4096711"/>
              <a:gd name="connsiteX1" fmla="*/ 8558214 w 8558214"/>
              <a:gd name="connsiteY1" fmla="*/ 0 h 4096711"/>
              <a:gd name="connsiteX2" fmla="*/ 8558214 w 8558214"/>
              <a:gd name="connsiteY2" fmla="*/ 4068178 h 4096711"/>
              <a:gd name="connsiteX3" fmla="*/ 1300163 w 8558214"/>
              <a:gd name="connsiteY3" fmla="*/ 4096711 h 4096711"/>
              <a:gd name="connsiteX4" fmla="*/ 0 w 8558214"/>
              <a:gd name="connsiteY4" fmla="*/ 14287 h 4096711"/>
              <a:gd name="connsiteX0" fmla="*/ 0 w 8565123"/>
              <a:gd name="connsiteY0" fmla="*/ 7444 h 4096711"/>
              <a:gd name="connsiteX1" fmla="*/ 8565123 w 8565123"/>
              <a:gd name="connsiteY1" fmla="*/ 0 h 4096711"/>
              <a:gd name="connsiteX2" fmla="*/ 8565123 w 8565123"/>
              <a:gd name="connsiteY2" fmla="*/ 4068178 h 4096711"/>
              <a:gd name="connsiteX3" fmla="*/ 1307072 w 8565123"/>
              <a:gd name="connsiteY3" fmla="*/ 4096711 h 4096711"/>
              <a:gd name="connsiteX4" fmla="*/ 0 w 8565123"/>
              <a:gd name="connsiteY4" fmla="*/ 7444 h 4096711"/>
              <a:gd name="connsiteX0" fmla="*/ 0 w 8572032"/>
              <a:gd name="connsiteY0" fmla="*/ 7444 h 4096711"/>
              <a:gd name="connsiteX1" fmla="*/ 8572032 w 8572032"/>
              <a:gd name="connsiteY1" fmla="*/ 0 h 4096711"/>
              <a:gd name="connsiteX2" fmla="*/ 8572032 w 8572032"/>
              <a:gd name="connsiteY2" fmla="*/ 4068178 h 4096711"/>
              <a:gd name="connsiteX3" fmla="*/ 1313981 w 8572032"/>
              <a:gd name="connsiteY3" fmla="*/ 4096711 h 4096711"/>
              <a:gd name="connsiteX4" fmla="*/ 0 w 8572032"/>
              <a:gd name="connsiteY4" fmla="*/ 7444 h 4096711"/>
              <a:gd name="connsiteX0" fmla="*/ 0 w 8572032"/>
              <a:gd name="connsiteY0" fmla="*/ 600 h 4089867"/>
              <a:gd name="connsiteX1" fmla="*/ 8565123 w 8572032"/>
              <a:gd name="connsiteY1" fmla="*/ 0 h 4089867"/>
              <a:gd name="connsiteX2" fmla="*/ 8572032 w 8572032"/>
              <a:gd name="connsiteY2" fmla="*/ 4061334 h 4089867"/>
              <a:gd name="connsiteX3" fmla="*/ 1313981 w 8572032"/>
              <a:gd name="connsiteY3" fmla="*/ 4089867 h 4089867"/>
              <a:gd name="connsiteX4" fmla="*/ 0 w 8572032"/>
              <a:gd name="connsiteY4" fmla="*/ 600 h 4089867"/>
              <a:gd name="connsiteX0" fmla="*/ 0 w 8572032"/>
              <a:gd name="connsiteY0" fmla="*/ 0 h 4089267"/>
              <a:gd name="connsiteX1" fmla="*/ 8454786 w 8572032"/>
              <a:gd name="connsiteY1" fmla="*/ 131466 h 4089267"/>
              <a:gd name="connsiteX2" fmla="*/ 8572032 w 8572032"/>
              <a:gd name="connsiteY2" fmla="*/ 4060734 h 4089267"/>
              <a:gd name="connsiteX3" fmla="*/ 1313981 w 8572032"/>
              <a:gd name="connsiteY3" fmla="*/ 4089267 h 4089267"/>
              <a:gd name="connsiteX4" fmla="*/ 0 w 8572032"/>
              <a:gd name="connsiteY4" fmla="*/ 0 h 4089267"/>
              <a:gd name="connsiteX0" fmla="*/ 0 w 8572032"/>
              <a:gd name="connsiteY0" fmla="*/ 5154 h 4094421"/>
              <a:gd name="connsiteX1" fmla="*/ 8569720 w 8572032"/>
              <a:gd name="connsiteY1" fmla="*/ 0 h 4094421"/>
              <a:gd name="connsiteX2" fmla="*/ 8572032 w 8572032"/>
              <a:gd name="connsiteY2" fmla="*/ 4065888 h 4094421"/>
              <a:gd name="connsiteX3" fmla="*/ 1313981 w 8572032"/>
              <a:gd name="connsiteY3" fmla="*/ 4094421 h 4094421"/>
              <a:gd name="connsiteX4" fmla="*/ 0 w 8572032"/>
              <a:gd name="connsiteY4" fmla="*/ 5154 h 409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032" h="4094421">
                <a:moveTo>
                  <a:pt x="0" y="5154"/>
                </a:moveTo>
                <a:lnTo>
                  <a:pt x="8569720" y="0"/>
                </a:lnTo>
                <a:cubicBezTo>
                  <a:pt x="8570491" y="1355296"/>
                  <a:pt x="8571261" y="2710592"/>
                  <a:pt x="8572032" y="4065888"/>
                </a:cubicBezTo>
                <a:lnTo>
                  <a:pt x="1313981" y="4094421"/>
                </a:lnTo>
                <a:lnTo>
                  <a:pt x="0" y="5154"/>
                </a:lnTo>
                <a:close/>
              </a:path>
            </a:pathLst>
          </a:custGeom>
        </p:spPr>
        <p:txBody>
          <a:bodyPr/>
          <a:lstStyle/>
          <a:p>
            <a:endParaRPr lang="en-US"/>
          </a:p>
        </p:txBody>
      </p:sp>
      <p:sp>
        <p:nvSpPr>
          <p:cNvPr id="5" name="Picture Placeholder 4">
            <a:extLst>
              <a:ext uri="{FF2B5EF4-FFF2-40B4-BE49-F238E27FC236}">
                <a16:creationId xmlns:a16="http://schemas.microsoft.com/office/drawing/2014/main" id="{A4CC85AC-87D1-654D-9570-DA65C6894B53}"/>
              </a:ext>
            </a:extLst>
          </p:cNvPr>
          <p:cNvSpPr>
            <a:spLocks noGrp="1"/>
          </p:cNvSpPr>
          <p:nvPr>
            <p:ph type="pic" sz="quarter" idx="11"/>
          </p:nvPr>
        </p:nvSpPr>
        <p:spPr>
          <a:xfrm>
            <a:off x="4866872" y="3176"/>
            <a:ext cx="4151866" cy="2967300"/>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9520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5410 w 5373854"/>
              <a:gd name="connsiteY1" fmla="*/ 777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7488"/>
              <a:gd name="connsiteX1" fmla="*/ 4099520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 name="connsiteX0" fmla="*/ 0 w 5373854"/>
              <a:gd name="connsiteY0" fmla="*/ 0 h 4033173"/>
              <a:gd name="connsiteX1" fmla="*/ 4099520 w 5373854"/>
              <a:gd name="connsiteY1" fmla="*/ 5093 h 4033173"/>
              <a:gd name="connsiteX2" fmla="*/ 5373854 w 5373854"/>
              <a:gd name="connsiteY2" fmla="*/ 4033173 h 4033173"/>
              <a:gd name="connsiteX3" fmla="*/ 1157288 w 5373854"/>
              <a:gd name="connsiteY3" fmla="*/ 4010473 h 4033173"/>
              <a:gd name="connsiteX4" fmla="*/ 0 w 5373854"/>
              <a:gd name="connsiteY4" fmla="*/ 0 h 403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3173">
                <a:moveTo>
                  <a:pt x="0" y="0"/>
                </a:moveTo>
                <a:lnTo>
                  <a:pt x="4099520" y="5093"/>
                </a:lnTo>
                <a:lnTo>
                  <a:pt x="5373854" y="4033173"/>
                </a:lnTo>
                <a:lnTo>
                  <a:pt x="1157288" y="4010473"/>
                </a:lnTo>
                <a:lnTo>
                  <a:pt x="0" y="0"/>
                </a:lnTo>
                <a:close/>
              </a:path>
            </a:pathLst>
          </a:custGeom>
        </p:spPr>
        <p:txBody>
          <a:bodyPr/>
          <a:lstStyle/>
          <a:p>
            <a:endParaRPr lang="en-US"/>
          </a:p>
        </p:txBody>
      </p:sp>
      <p:sp>
        <p:nvSpPr>
          <p:cNvPr id="7" name="Picture Placeholder 6">
            <a:extLst>
              <a:ext uri="{FF2B5EF4-FFF2-40B4-BE49-F238E27FC236}">
                <a16:creationId xmlns:a16="http://schemas.microsoft.com/office/drawing/2014/main" id="{3C6BDE2C-96EC-B243-B6B6-BCA78DD57640}"/>
              </a:ext>
            </a:extLst>
          </p:cNvPr>
          <p:cNvSpPr>
            <a:spLocks noGrp="1"/>
          </p:cNvSpPr>
          <p:nvPr>
            <p:ph type="pic" sz="quarter" idx="12"/>
          </p:nvPr>
        </p:nvSpPr>
        <p:spPr>
          <a:xfrm>
            <a:off x="14067" y="1"/>
            <a:ext cx="2021629" cy="2942337"/>
          </a:xfrm>
          <a:custGeom>
            <a:avLst/>
            <a:gdLst>
              <a:gd name="connsiteX0" fmla="*/ 0 w 2967038"/>
              <a:gd name="connsiteY0" fmla="*/ 0 h 4014788"/>
              <a:gd name="connsiteX1" fmla="*/ 2967038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967038"/>
              <a:gd name="connsiteY0" fmla="*/ 0 h 4014788"/>
              <a:gd name="connsiteX1" fmla="*/ 1555333 w 2967038"/>
              <a:gd name="connsiteY1" fmla="*/ 0 h 4014788"/>
              <a:gd name="connsiteX2" fmla="*/ 2967038 w 2967038"/>
              <a:gd name="connsiteY2" fmla="*/ 4014788 h 4014788"/>
              <a:gd name="connsiteX3" fmla="*/ 0 w 2967038"/>
              <a:gd name="connsiteY3" fmla="*/ 4014788 h 4014788"/>
              <a:gd name="connsiteX4" fmla="*/ 0 w 2967038"/>
              <a:gd name="connsiteY4" fmla="*/ 0 h 4014788"/>
              <a:gd name="connsiteX0" fmla="*/ 0 w 2758491"/>
              <a:gd name="connsiteY0" fmla="*/ 0 h 4030830"/>
              <a:gd name="connsiteX1" fmla="*/ 1555333 w 2758491"/>
              <a:gd name="connsiteY1" fmla="*/ 0 h 4030830"/>
              <a:gd name="connsiteX2" fmla="*/ 2758491 w 2758491"/>
              <a:gd name="connsiteY2" fmla="*/ 4030830 h 4030830"/>
              <a:gd name="connsiteX3" fmla="*/ 0 w 2758491"/>
              <a:gd name="connsiteY3" fmla="*/ 4014788 h 4030830"/>
              <a:gd name="connsiteX4" fmla="*/ 0 w 2758491"/>
              <a:gd name="connsiteY4" fmla="*/ 0 h 4030830"/>
              <a:gd name="connsiteX0" fmla="*/ 0 w 2758491"/>
              <a:gd name="connsiteY0" fmla="*/ 0 h 4014788"/>
              <a:gd name="connsiteX1" fmla="*/ 1555333 w 2758491"/>
              <a:gd name="connsiteY1" fmla="*/ 0 h 4014788"/>
              <a:gd name="connsiteX2" fmla="*/ 2758491 w 2758491"/>
              <a:gd name="connsiteY2" fmla="*/ 4014787 h 4014788"/>
              <a:gd name="connsiteX3" fmla="*/ 0 w 2758491"/>
              <a:gd name="connsiteY3" fmla="*/ 4014788 h 4014788"/>
              <a:gd name="connsiteX4" fmla="*/ 0 w 2758491"/>
              <a:gd name="connsiteY4" fmla="*/ 0 h 401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491" h="4014788">
                <a:moveTo>
                  <a:pt x="0" y="0"/>
                </a:moveTo>
                <a:lnTo>
                  <a:pt x="1555333" y="0"/>
                </a:lnTo>
                <a:lnTo>
                  <a:pt x="2758491" y="4014787"/>
                </a:lnTo>
                <a:lnTo>
                  <a:pt x="0" y="4014788"/>
                </a:lnTo>
                <a:lnTo>
                  <a:pt x="0" y="0"/>
                </a:lnTo>
                <a:close/>
              </a:path>
            </a:pathLst>
          </a:custGeom>
        </p:spPr>
        <p:txBody>
          <a:bodyPr/>
          <a:lstStyle/>
          <a:p>
            <a:endParaRPr lang="en-US"/>
          </a:p>
        </p:txBody>
      </p:sp>
      <p:sp>
        <p:nvSpPr>
          <p:cNvPr id="2" name="Picture Placeholder 4">
            <a:extLst>
              <a:ext uri="{FF2B5EF4-FFF2-40B4-BE49-F238E27FC236}">
                <a16:creationId xmlns:a16="http://schemas.microsoft.com/office/drawing/2014/main" id="{969D1352-58CB-77E3-7699-D7969B03D244}"/>
              </a:ext>
            </a:extLst>
          </p:cNvPr>
          <p:cNvSpPr>
            <a:spLocks noGrp="1"/>
          </p:cNvSpPr>
          <p:nvPr>
            <p:ph type="pic" sz="quarter" idx="13"/>
          </p:nvPr>
        </p:nvSpPr>
        <p:spPr>
          <a:xfrm>
            <a:off x="1513291" y="1"/>
            <a:ext cx="3916222" cy="2956408"/>
          </a:xfrm>
          <a:custGeom>
            <a:avLst/>
            <a:gdLst>
              <a:gd name="connsiteX0" fmla="*/ 0 w 4286250"/>
              <a:gd name="connsiteY0" fmla="*/ 0 h 4129088"/>
              <a:gd name="connsiteX1" fmla="*/ 4286250 w 4286250"/>
              <a:gd name="connsiteY1" fmla="*/ 0 h 4129088"/>
              <a:gd name="connsiteX2" fmla="*/ 4286250 w 4286250"/>
              <a:gd name="connsiteY2" fmla="*/ 4129088 h 4129088"/>
              <a:gd name="connsiteX3" fmla="*/ 0 w 4286250"/>
              <a:gd name="connsiteY3" fmla="*/ 4129088 h 4129088"/>
              <a:gd name="connsiteX4" fmla="*/ 0 w 4286250"/>
              <a:gd name="connsiteY4" fmla="*/ 0 h 4129088"/>
              <a:gd name="connsiteX0" fmla="*/ 0 w 5357812"/>
              <a:gd name="connsiteY0" fmla="*/ 0 h 4129088"/>
              <a:gd name="connsiteX1" fmla="*/ 4286250 w 5357812"/>
              <a:gd name="connsiteY1" fmla="*/ 0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171950 w 5357812"/>
              <a:gd name="connsiteY1" fmla="*/ 14287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129088 h 4129088"/>
              <a:gd name="connsiteX3" fmla="*/ 0 w 5357812"/>
              <a:gd name="connsiteY3" fmla="*/ 4129088 h 4129088"/>
              <a:gd name="connsiteX4" fmla="*/ 0 w 5357812"/>
              <a:gd name="connsiteY4" fmla="*/ 0 h 4129088"/>
              <a:gd name="connsiteX0" fmla="*/ 0 w 5357812"/>
              <a:gd name="connsiteY0" fmla="*/ 0 h 4129088"/>
              <a:gd name="connsiteX1" fmla="*/ 4071937 w 5357812"/>
              <a:gd name="connsiteY1" fmla="*/ 42862 h 4129088"/>
              <a:gd name="connsiteX2" fmla="*/ 5357812 w 5357812"/>
              <a:gd name="connsiteY2" fmla="*/ 4057650 h 4129088"/>
              <a:gd name="connsiteX3" fmla="*/ 0 w 5357812"/>
              <a:gd name="connsiteY3" fmla="*/ 4129088 h 4129088"/>
              <a:gd name="connsiteX4" fmla="*/ 0 w 5357812"/>
              <a:gd name="connsiteY4" fmla="*/ 0 h 4129088"/>
              <a:gd name="connsiteX0" fmla="*/ 0 w 5357812"/>
              <a:gd name="connsiteY0" fmla="*/ 0 h 4057650"/>
              <a:gd name="connsiteX1" fmla="*/ 4071937 w 5357812"/>
              <a:gd name="connsiteY1" fmla="*/ 42862 h 4057650"/>
              <a:gd name="connsiteX2" fmla="*/ 5357812 w 5357812"/>
              <a:gd name="connsiteY2" fmla="*/ 4057650 h 4057650"/>
              <a:gd name="connsiteX3" fmla="*/ 0 w 5357812"/>
              <a:gd name="connsiteY3" fmla="*/ 4029075 h 4057650"/>
              <a:gd name="connsiteX4" fmla="*/ 0 w 5357812"/>
              <a:gd name="connsiteY4" fmla="*/ 0 h 4057650"/>
              <a:gd name="connsiteX0" fmla="*/ 0 w 5357812"/>
              <a:gd name="connsiteY0" fmla="*/ 0 h 4057650"/>
              <a:gd name="connsiteX1" fmla="*/ 4071937 w 5357812"/>
              <a:gd name="connsiteY1" fmla="*/ 42862 h 4057650"/>
              <a:gd name="connsiteX2" fmla="*/ 5357812 w 5357812"/>
              <a:gd name="connsiteY2" fmla="*/ 4057650 h 4057650"/>
              <a:gd name="connsiteX3" fmla="*/ 1157288 w 5357812"/>
              <a:gd name="connsiteY3" fmla="*/ 4014788 h 4057650"/>
              <a:gd name="connsiteX4" fmla="*/ 0 w 5357812"/>
              <a:gd name="connsiteY4" fmla="*/ 0 h 4057650"/>
              <a:gd name="connsiteX0" fmla="*/ 0 w 5357812"/>
              <a:gd name="connsiteY0" fmla="*/ 0 h 4029075"/>
              <a:gd name="connsiteX1" fmla="*/ 4071937 w 5357812"/>
              <a:gd name="connsiteY1" fmla="*/ 42862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29075"/>
              <a:gd name="connsiteX1" fmla="*/ 4060786 w 5357812"/>
              <a:gd name="connsiteY1" fmla="*/ 9408 h 4029075"/>
              <a:gd name="connsiteX2" fmla="*/ 5357812 w 5357812"/>
              <a:gd name="connsiteY2" fmla="*/ 4029075 h 4029075"/>
              <a:gd name="connsiteX3" fmla="*/ 1157288 w 5357812"/>
              <a:gd name="connsiteY3" fmla="*/ 4014788 h 4029075"/>
              <a:gd name="connsiteX4" fmla="*/ 0 w 5357812"/>
              <a:gd name="connsiteY4" fmla="*/ 0 h 4029075"/>
              <a:gd name="connsiteX0" fmla="*/ 0 w 5357812"/>
              <a:gd name="connsiteY0" fmla="*/ 0 h 4014788"/>
              <a:gd name="connsiteX1" fmla="*/ 4060786 w 5357812"/>
              <a:gd name="connsiteY1" fmla="*/ 9408 h 4014788"/>
              <a:gd name="connsiteX2" fmla="*/ 5357812 w 5357812"/>
              <a:gd name="connsiteY2" fmla="*/ 3973319 h 4014788"/>
              <a:gd name="connsiteX3" fmla="*/ 1157288 w 5357812"/>
              <a:gd name="connsiteY3" fmla="*/ 4014788 h 4014788"/>
              <a:gd name="connsiteX4" fmla="*/ 0 w 5357812"/>
              <a:gd name="connsiteY4" fmla="*/ 0 h 4014788"/>
              <a:gd name="connsiteX0" fmla="*/ 0 w 5373854"/>
              <a:gd name="connsiteY0" fmla="*/ 0 h 4037488"/>
              <a:gd name="connsiteX1" fmla="*/ 4060786 w 5373854"/>
              <a:gd name="connsiteY1" fmla="*/ 9408 h 4037488"/>
              <a:gd name="connsiteX2" fmla="*/ 5373854 w 5373854"/>
              <a:gd name="connsiteY2" fmla="*/ 4037488 h 4037488"/>
              <a:gd name="connsiteX3" fmla="*/ 1157288 w 5373854"/>
              <a:gd name="connsiteY3" fmla="*/ 4014788 h 4037488"/>
              <a:gd name="connsiteX4" fmla="*/ 0 w 5373854"/>
              <a:gd name="connsiteY4" fmla="*/ 0 h 403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54" h="4037488">
                <a:moveTo>
                  <a:pt x="0" y="0"/>
                </a:moveTo>
                <a:lnTo>
                  <a:pt x="4060786" y="9408"/>
                </a:lnTo>
                <a:lnTo>
                  <a:pt x="5373854" y="4037488"/>
                </a:lnTo>
                <a:lnTo>
                  <a:pt x="1157288" y="4014788"/>
                </a:lnTo>
                <a:lnTo>
                  <a:pt x="0" y="0"/>
                </a:lnTo>
                <a:close/>
              </a:path>
            </a:pathLst>
          </a:custGeom>
        </p:spPr>
        <p:txBody>
          <a:bodyPr/>
          <a:lstStyle/>
          <a:p>
            <a:endParaRPr lang="en-US"/>
          </a:p>
        </p:txBody>
      </p:sp>
    </p:spTree>
    <p:extLst>
      <p:ext uri="{BB962C8B-B14F-4D97-AF65-F5344CB8AC3E}">
        <p14:creationId xmlns:p14="http://schemas.microsoft.com/office/powerpoint/2010/main" val="3701035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60784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1/20/25</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09023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1/20/25</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85026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1/20/25</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129450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1/20/25</a:t>
            </a:fld>
            <a:endParaRPr lang="en-US"/>
          </a:p>
        </p:txBody>
      </p:sp>
      <p:sp>
        <p:nvSpPr>
          <p:cNvPr id="8" name="Footer Placeholder 7"/>
          <p:cNvSpPr>
            <a:spLocks noGrp="1"/>
          </p:cNvSpPr>
          <p:nvPr>
            <p:ph type="ftr" sz="quarter" idx="11"/>
          </p:nvPr>
        </p:nvSpPr>
        <p:spPr>
          <a:xfrm>
            <a:off x="4846320" y="7627621"/>
            <a:ext cx="4937760" cy="438150"/>
          </a:xfrm>
          <a:prstGeom prst="rect">
            <a:avLst/>
          </a:prstGeom>
        </p:spPr>
        <p:txBody>
          <a:bodyPr/>
          <a:lstStyle/>
          <a:p>
            <a:endParaRPr lang="en-US"/>
          </a:p>
        </p:txBody>
      </p:sp>
      <p:sp>
        <p:nvSpPr>
          <p:cNvPr id="9" name="Slide Number Placeholder 8"/>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07317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1/20/25</a:t>
            </a:fld>
            <a:endParaRPr lang="en-US"/>
          </a:p>
        </p:txBody>
      </p:sp>
      <p:sp>
        <p:nvSpPr>
          <p:cNvPr id="4" name="Footer Placeholder 3"/>
          <p:cNvSpPr>
            <a:spLocks noGrp="1"/>
          </p:cNvSpPr>
          <p:nvPr>
            <p:ph type="ftr" sz="quarter" idx="11"/>
          </p:nvPr>
        </p:nvSpPr>
        <p:spPr>
          <a:xfrm>
            <a:off x="4846320" y="7627621"/>
            <a:ext cx="4937760" cy="438150"/>
          </a:xfrm>
          <a:prstGeom prst="rect">
            <a:avLst/>
          </a:prstGeom>
        </p:spPr>
        <p:txBody>
          <a:bodyPr/>
          <a:lstStyle/>
          <a:p>
            <a:endParaRPr lang="en-US"/>
          </a:p>
        </p:txBody>
      </p:sp>
      <p:sp>
        <p:nvSpPr>
          <p:cNvPr id="5" name="Slide Number Placeholder 4"/>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69762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1/20/25</a:t>
            </a:fld>
            <a:endParaRPr lang="en-US"/>
          </a:p>
        </p:txBody>
      </p:sp>
      <p:sp>
        <p:nvSpPr>
          <p:cNvPr id="3" name="Footer Placeholder 2"/>
          <p:cNvSpPr>
            <a:spLocks noGrp="1"/>
          </p:cNvSpPr>
          <p:nvPr>
            <p:ph type="ftr" sz="quarter" idx="11"/>
          </p:nvPr>
        </p:nvSpPr>
        <p:spPr>
          <a:xfrm>
            <a:off x="4846320" y="7627621"/>
            <a:ext cx="4937760" cy="438150"/>
          </a:xfrm>
          <a:prstGeom prst="rect">
            <a:avLst/>
          </a:prstGeom>
        </p:spPr>
        <p:txBody>
          <a:bodyPr/>
          <a:lstStyle/>
          <a:p>
            <a:endParaRPr lang="en-US"/>
          </a:p>
        </p:txBody>
      </p:sp>
      <p:sp>
        <p:nvSpPr>
          <p:cNvPr id="4" name="Slide Number Placeholder 3"/>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25426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B7BD4C46-8B37-E849-BAA0-80AB4272CB3C}" type="datetimeFigureOut">
              <a:rPr lang="en-US" smtClean="0"/>
              <a:t>1/20/25</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2B3E0FC8-A31B-6644-89BF-B5E763DA9674}" type="slidenum">
              <a:rPr lang="en-US" smtClean="0"/>
              <a:t>‹#›</a:t>
            </a:fld>
            <a:endParaRPr lang="en-US"/>
          </a:p>
        </p:txBody>
      </p:sp>
    </p:spTree>
    <p:extLst>
      <p:ext uri="{BB962C8B-B14F-4D97-AF65-F5344CB8AC3E}">
        <p14:creationId xmlns:p14="http://schemas.microsoft.com/office/powerpoint/2010/main" val="1682758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50895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 id="2147483675" r:id="rId14"/>
    <p:sldLayoutId id="2147483676" r:id="rId15"/>
    <p:sldLayoutId id="2147483677" r:id="rId16"/>
    <p:sldLayoutId id="2147483685" r:id="rId17"/>
    <p:sldLayoutId id="2147483678" r:id="rId18"/>
    <p:sldLayoutId id="2147483679" r:id="rId19"/>
    <p:sldLayoutId id="2147483680" r:id="rId20"/>
    <p:sldLayoutId id="2147483681" r:id="rId21"/>
    <p:sldLayoutId id="2147483683" r:id="rId22"/>
    <p:sldLayoutId id="2147483684" r:id="rId23"/>
    <p:sldLayoutId id="2147483686" r:id="rId24"/>
    <p:sldLayoutId id="2147483687" r:id="rId25"/>
  </p:sldLayoutIdLst>
  <p:txStyles>
    <p:titleStyle>
      <a:lvl1pPr algn="l" defTabSz="1097280" rtl="0" eaLnBrk="1" latinLnBrk="0" hangingPunct="1">
        <a:lnSpc>
          <a:spcPct val="90000"/>
        </a:lnSpc>
        <a:spcBef>
          <a:spcPct val="0"/>
        </a:spcBef>
        <a:buNone/>
        <a:defRPr sz="5280" b="1" i="0" kern="1200">
          <a:solidFill>
            <a:schemeClr val="tx1"/>
          </a:solidFill>
          <a:latin typeface="Avenir Next Demi Bold" panose="020B0503020202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townsquareignite.com/terms-of-service/"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0.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jpeg"/><Relationship Id="rId7"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emf"/><Relationship Id="rId5" Type="http://schemas.openxmlformats.org/officeDocument/2006/relationships/image" Target="../media/image14.jpeg"/><Relationship Id="rId10" Type="http://schemas.openxmlformats.org/officeDocument/2006/relationships/image" Target="../media/image8.png"/><Relationship Id="rId4" Type="http://schemas.openxmlformats.org/officeDocument/2006/relationships/image" Target="../media/image13.jpeg"/><Relationship Id="rId9"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15.emf"/><Relationship Id="rId5" Type="http://schemas.openxmlformats.org/officeDocument/2006/relationships/image" Target="../media/image24.jpeg"/><Relationship Id="rId10" Type="http://schemas.openxmlformats.org/officeDocument/2006/relationships/image" Target="../media/image28.svg"/><Relationship Id="rId4" Type="http://schemas.openxmlformats.org/officeDocument/2006/relationships/image" Target="../media/image23.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3B7A416-C194-0F65-422A-02CF64635534}"/>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55514AF7-F900-6AF1-ED81-6DEBE2ED394F}"/>
              </a:ext>
            </a:extLst>
          </p:cNvPr>
          <p:cNvSpPr txBox="1"/>
          <p:nvPr/>
        </p:nvSpPr>
        <p:spPr>
          <a:xfrm>
            <a:off x="8844161" y="749953"/>
            <a:ext cx="472190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DELETE &amp; ADD ADVERTISER LOGO</a:t>
            </a:r>
          </a:p>
        </p:txBody>
      </p:sp>
      <p:sp>
        <p:nvSpPr>
          <p:cNvPr id="8" name="Title 2">
            <a:extLst>
              <a:ext uri="{FF2B5EF4-FFF2-40B4-BE49-F238E27FC236}">
                <a16:creationId xmlns:a16="http://schemas.microsoft.com/office/drawing/2014/main" id="{7BF747AD-2F58-F2A9-ACFD-F8583984CA7F}"/>
              </a:ext>
            </a:extLst>
          </p:cNvPr>
          <p:cNvSpPr>
            <a:spLocks noGrp="1"/>
          </p:cNvSpPr>
          <p:nvPr>
            <p:ph type="ctrTitle"/>
          </p:nvPr>
        </p:nvSpPr>
        <p:spPr>
          <a:xfrm>
            <a:off x="8277301" y="3459532"/>
            <a:ext cx="5855623" cy="2371556"/>
          </a:xfrm>
        </p:spPr>
        <p:txBody>
          <a:bodyPr/>
          <a:lstStyle/>
          <a:p>
            <a:r>
              <a:rPr lang="en-US" dirty="0"/>
              <a:t>TITLE HERE</a:t>
            </a:r>
          </a:p>
        </p:txBody>
      </p:sp>
      <p:sp>
        <p:nvSpPr>
          <p:cNvPr id="9" name="Subtitle 7">
            <a:extLst>
              <a:ext uri="{FF2B5EF4-FFF2-40B4-BE49-F238E27FC236}">
                <a16:creationId xmlns:a16="http://schemas.microsoft.com/office/drawing/2014/main" id="{67D85A96-0217-63DE-F4F9-43410C75463B}"/>
              </a:ext>
            </a:extLst>
          </p:cNvPr>
          <p:cNvSpPr>
            <a:spLocks noGrp="1"/>
          </p:cNvSpPr>
          <p:nvPr>
            <p:ph type="subTitle" idx="1"/>
          </p:nvPr>
        </p:nvSpPr>
        <p:spPr>
          <a:xfrm>
            <a:off x="8277301" y="6771153"/>
            <a:ext cx="5855623" cy="1416987"/>
          </a:xfrm>
        </p:spPr>
        <p:txBody>
          <a:bodyPr/>
          <a:lstStyle/>
          <a:p>
            <a:r>
              <a:rPr lang="en-US" sz="2400" b="1" dirty="0"/>
              <a:t>Name Here</a:t>
            </a:r>
          </a:p>
          <a:p>
            <a:r>
              <a:rPr lang="en-US" dirty="0"/>
              <a:t>Title</a:t>
            </a:r>
          </a:p>
          <a:p>
            <a:r>
              <a:rPr lang="en-US" dirty="0"/>
              <a:t>Email</a:t>
            </a:r>
          </a:p>
        </p:txBody>
      </p:sp>
      <p:pic>
        <p:nvPicPr>
          <p:cNvPr id="3" name="Picture 2">
            <a:extLst>
              <a:ext uri="{FF2B5EF4-FFF2-40B4-BE49-F238E27FC236}">
                <a16:creationId xmlns:a16="http://schemas.microsoft.com/office/drawing/2014/main" id="{EE07F739-B6BD-A790-F5E4-E9872571F126}"/>
              </a:ext>
            </a:extLst>
          </p:cNvPr>
          <p:cNvPicPr>
            <a:picLocks noChangeAspect="1"/>
          </p:cNvPicPr>
          <p:nvPr/>
        </p:nvPicPr>
        <p:blipFill>
          <a:blip r:embed="rId4"/>
          <a:stretch>
            <a:fillRect/>
          </a:stretch>
        </p:blipFill>
        <p:spPr>
          <a:xfrm>
            <a:off x="349250" y="6771153"/>
            <a:ext cx="5702300" cy="1041400"/>
          </a:xfrm>
          <a:prstGeom prst="rect">
            <a:avLst/>
          </a:prstGeom>
        </p:spPr>
      </p:pic>
    </p:spTree>
    <p:extLst>
      <p:ext uri="{BB962C8B-B14F-4D97-AF65-F5344CB8AC3E}">
        <p14:creationId xmlns:p14="http://schemas.microsoft.com/office/powerpoint/2010/main" val="538033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a:off x="0" y="3811385"/>
            <a:ext cx="1823212" cy="4434840"/>
          </a:xfrm>
          <a:prstGeom prst="rtTriangle">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latin typeface="Arial" panose="020B0604020202020204" pitchFamily="34" charset="0"/>
              <a:cs typeface="Arial" panose="020B0604020202020204" pitchFamily="34" charset="0"/>
            </a:endParaRPr>
          </a:p>
        </p:txBody>
      </p:sp>
      <p:sp>
        <p:nvSpPr>
          <p:cNvPr id="26" name="Right Triangle 25">
            <a:extLst>
              <a:ext uri="{FF2B5EF4-FFF2-40B4-BE49-F238E27FC236}">
                <a16:creationId xmlns:a16="http://schemas.microsoft.com/office/drawing/2014/main" id="{D7A690AB-2F73-C081-6599-0136B227C51C}"/>
              </a:ext>
            </a:extLst>
          </p:cNvPr>
          <p:cNvSpPr/>
          <p:nvPr/>
        </p:nvSpPr>
        <p:spPr>
          <a:xfrm>
            <a:off x="0" y="6035039"/>
            <a:ext cx="864523" cy="2211186"/>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4375F7-701B-9635-E491-DEE7EEC71AAE}"/>
              </a:ext>
            </a:extLst>
          </p:cNvPr>
          <p:cNvSpPr txBox="1"/>
          <p:nvPr/>
        </p:nvSpPr>
        <p:spPr>
          <a:xfrm>
            <a:off x="662883" y="754660"/>
            <a:ext cx="10214934" cy="683264"/>
          </a:xfrm>
          <a:prstGeom prst="rect">
            <a:avLst/>
          </a:prstGeom>
          <a:noFill/>
        </p:spPr>
        <p:txBody>
          <a:bodyPr wrap="square" lIns="91436" tIns="45718" rIns="91436" bIns="45718" rtlCol="0">
            <a:spAutoFit/>
          </a:bodyPr>
          <a:lstStyle/>
          <a:p>
            <a:r>
              <a:rPr lang="en-US" sz="3800" b="1" dirty="0">
                <a:ln w="19050">
                  <a:noFill/>
                </a:ln>
                <a:latin typeface="Avenir Next Demi Bold" panose="020B0503020202020204" pitchFamily="34" charset="0"/>
              </a:rPr>
              <a:t>CAMPAIGN MEDIA PLAN</a:t>
            </a:r>
          </a:p>
        </p:txBody>
      </p:sp>
      <p:pic>
        <p:nvPicPr>
          <p:cNvPr id="24" name="Picture Placeholder 23">
            <a:extLst>
              <a:ext uri="{FF2B5EF4-FFF2-40B4-BE49-F238E27FC236}">
                <a16:creationId xmlns:a16="http://schemas.microsoft.com/office/drawing/2014/main" id="{A1F0E44F-A357-3FB5-CADF-1C45098BB79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6" name="TextBox 4">
            <a:extLst>
              <a:ext uri="{FF2B5EF4-FFF2-40B4-BE49-F238E27FC236}">
                <a16:creationId xmlns:a16="http://schemas.microsoft.com/office/drawing/2014/main" id="{CD900F73-11D8-0646-2D15-4A5E5C84FCD0}"/>
              </a:ext>
            </a:extLst>
          </p:cNvPr>
          <p:cNvSpPr txBox="1"/>
          <p:nvPr/>
        </p:nvSpPr>
        <p:spPr>
          <a:xfrm>
            <a:off x="1566790" y="6975000"/>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x______________________ </a:t>
            </a:r>
            <a:endParaRPr lang="en-US" dirty="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   Provider </a:t>
            </a:r>
            <a:r>
              <a:rPr lang="en-US" sz="1200" dirty="0">
                <a:latin typeface="Arial" panose="020B0604020202020204" pitchFamily="34" charset="0"/>
                <a:cs typeface="Arial" panose="020B0604020202020204" pitchFamily="34" charset="0"/>
              </a:rPr>
              <a:t>Representative</a:t>
            </a:r>
          </a:p>
        </p:txBody>
      </p:sp>
      <p:sp>
        <p:nvSpPr>
          <p:cNvPr id="18" name="TextBox 6">
            <a:extLst>
              <a:ext uri="{FF2B5EF4-FFF2-40B4-BE49-F238E27FC236}">
                <a16:creationId xmlns:a16="http://schemas.microsoft.com/office/drawing/2014/main" id="{5714EC0E-3DA6-917C-1F05-95C516213F96}"/>
              </a:ext>
            </a:extLst>
          </p:cNvPr>
          <p:cNvSpPr txBox="1"/>
          <p:nvPr/>
        </p:nvSpPr>
        <p:spPr>
          <a:xfrm>
            <a:off x="9371842" y="6966443"/>
            <a:ext cx="1879253"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a:t>
            </a:r>
          </a:p>
          <a:p>
            <a:r>
              <a:rPr lang="en-US" sz="1200" dirty="0">
                <a:latin typeface="Arial" panose="020B0604020202020204" pitchFamily="34" charset="0"/>
                <a:cs typeface="Arial" panose="020B0604020202020204" pitchFamily="34" charset="0"/>
              </a:rPr>
              <a:t>   Date</a:t>
            </a:r>
          </a:p>
        </p:txBody>
      </p:sp>
      <p:sp>
        <p:nvSpPr>
          <p:cNvPr id="20" name="TextBox 7">
            <a:extLst>
              <a:ext uri="{FF2B5EF4-FFF2-40B4-BE49-F238E27FC236}">
                <a16:creationId xmlns:a16="http://schemas.microsoft.com/office/drawing/2014/main" id="{05CB6C4B-DA0B-5607-6E4C-AB23E0953A85}"/>
              </a:ext>
            </a:extLst>
          </p:cNvPr>
          <p:cNvSpPr txBox="1"/>
          <p:nvPr/>
        </p:nvSpPr>
        <p:spPr>
          <a:xfrm>
            <a:off x="1754068" y="7755510"/>
            <a:ext cx="8890630"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Both parties have the right to cancel 90 days after the start of the campaign with 30 day written notice.</a:t>
            </a:r>
          </a:p>
          <a:p>
            <a:endParaRPr lang="en-US" sz="1400" dirty="0">
              <a:latin typeface="Arial" panose="020B0604020202020204" pitchFamily="34" charset="0"/>
              <a:cs typeface="Arial" panose="020B0604020202020204" pitchFamily="34" charset="0"/>
            </a:endParaRPr>
          </a:p>
        </p:txBody>
      </p:sp>
      <p:sp>
        <p:nvSpPr>
          <p:cNvPr id="22" name="TextBox 4">
            <a:extLst>
              <a:ext uri="{FF2B5EF4-FFF2-40B4-BE49-F238E27FC236}">
                <a16:creationId xmlns:a16="http://schemas.microsoft.com/office/drawing/2014/main" id="{E78919F3-E5C4-23C2-DA57-8B8D7C852F9E}"/>
              </a:ext>
            </a:extLst>
          </p:cNvPr>
          <p:cNvSpPr txBox="1"/>
          <p:nvPr/>
        </p:nvSpPr>
        <p:spPr>
          <a:xfrm>
            <a:off x="5459896" y="6962462"/>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x______________________ </a:t>
            </a:r>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Client Authorization</a:t>
            </a:r>
          </a:p>
        </p:txBody>
      </p:sp>
      <p:grpSp>
        <p:nvGrpSpPr>
          <p:cNvPr id="25" name="Group 24">
            <a:extLst>
              <a:ext uri="{FF2B5EF4-FFF2-40B4-BE49-F238E27FC236}">
                <a16:creationId xmlns:a16="http://schemas.microsoft.com/office/drawing/2014/main" id="{B134F328-D33E-F7B0-E6BB-3E1445F14978}"/>
              </a:ext>
            </a:extLst>
          </p:cNvPr>
          <p:cNvGrpSpPr/>
          <p:nvPr/>
        </p:nvGrpSpPr>
        <p:grpSpPr>
          <a:xfrm>
            <a:off x="9461049" y="7661796"/>
            <a:ext cx="3628673" cy="372788"/>
            <a:chOff x="4434779" y="6963296"/>
            <a:chExt cx="3817106" cy="372788"/>
          </a:xfrm>
        </p:grpSpPr>
        <p:sp>
          <p:nvSpPr>
            <p:cNvPr id="27" name="TextBox 2">
              <a:extLst>
                <a:ext uri="{FF2B5EF4-FFF2-40B4-BE49-F238E27FC236}">
                  <a16:creationId xmlns:a16="http://schemas.microsoft.com/office/drawing/2014/main" id="{0E6E9579-DAC6-8B76-515E-24D8893FD4A3}"/>
                </a:ext>
              </a:extLst>
            </p:cNvPr>
            <p:cNvSpPr txBox="1"/>
            <p:nvPr/>
          </p:nvSpPr>
          <p:spPr>
            <a:xfrm>
              <a:off x="4434779" y="6963296"/>
              <a:ext cx="1490339" cy="369332"/>
            </a:xfrm>
            <a:prstGeom prst="rect">
              <a:avLst/>
            </a:prstGeom>
            <a:noFill/>
          </p:spPr>
          <p:txBody>
            <a:bodyPr wrap="square" lIns="91440" tIns="45720" rIns="91440" bIns="45720" anchor="t">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800" b="1" dirty="0">
                  <a:latin typeface="Arial" panose="020B0604020202020204" pitchFamily="34" charset="0"/>
                  <a:cs typeface="Arial" panose="020B0604020202020204" pitchFamily="34" charset="0"/>
                </a:rPr>
                <a:t>Timeline:  </a:t>
              </a:r>
              <a:endParaRPr lang="en-US" sz="1600" b="1"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DFE01875-D60A-4327-E114-F9BEA71CF24C}"/>
                </a:ext>
              </a:extLst>
            </p:cNvPr>
            <p:cNvSpPr/>
            <p:nvPr/>
          </p:nvSpPr>
          <p:spPr>
            <a:xfrm>
              <a:off x="5800423" y="6967277"/>
              <a:ext cx="2451462" cy="368807"/>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97120" rtl="0" eaLnBrk="1" latinLnBrk="0" hangingPunct="1">
                <a:defRPr sz="2160" kern="1200">
                  <a:solidFill>
                    <a:schemeClr val="lt1"/>
                  </a:solidFill>
                  <a:latin typeface="+mn-lt"/>
                  <a:ea typeface="+mn-ea"/>
                  <a:cs typeface="+mn-cs"/>
                </a:defRPr>
              </a:lvl1pPr>
              <a:lvl2pPr marL="548561" algn="l" defTabSz="1097120" rtl="0" eaLnBrk="1" latinLnBrk="0" hangingPunct="1">
                <a:defRPr sz="2160" kern="1200">
                  <a:solidFill>
                    <a:schemeClr val="lt1"/>
                  </a:solidFill>
                  <a:latin typeface="+mn-lt"/>
                  <a:ea typeface="+mn-ea"/>
                  <a:cs typeface="+mn-cs"/>
                </a:defRPr>
              </a:lvl2pPr>
              <a:lvl3pPr marL="1097120" algn="l" defTabSz="1097120" rtl="0" eaLnBrk="1" latinLnBrk="0" hangingPunct="1">
                <a:defRPr sz="2160" kern="1200">
                  <a:solidFill>
                    <a:schemeClr val="lt1"/>
                  </a:solidFill>
                  <a:latin typeface="+mn-lt"/>
                  <a:ea typeface="+mn-ea"/>
                  <a:cs typeface="+mn-cs"/>
                </a:defRPr>
              </a:lvl3pPr>
              <a:lvl4pPr marL="1645680" algn="l" defTabSz="1097120" rtl="0" eaLnBrk="1" latinLnBrk="0" hangingPunct="1">
                <a:defRPr sz="2160" kern="1200">
                  <a:solidFill>
                    <a:schemeClr val="lt1"/>
                  </a:solidFill>
                  <a:latin typeface="+mn-lt"/>
                  <a:ea typeface="+mn-ea"/>
                  <a:cs typeface="+mn-cs"/>
                </a:defRPr>
              </a:lvl4pPr>
              <a:lvl5pPr marL="2194240" algn="l" defTabSz="1097120" rtl="0" eaLnBrk="1" latinLnBrk="0" hangingPunct="1">
                <a:defRPr sz="2160" kern="1200">
                  <a:solidFill>
                    <a:schemeClr val="lt1"/>
                  </a:solidFill>
                  <a:latin typeface="+mn-lt"/>
                  <a:ea typeface="+mn-ea"/>
                  <a:cs typeface="+mn-cs"/>
                </a:defRPr>
              </a:lvl5pPr>
              <a:lvl6pPr marL="2742800" algn="l" defTabSz="1097120" rtl="0" eaLnBrk="1" latinLnBrk="0" hangingPunct="1">
                <a:defRPr sz="2160" kern="1200">
                  <a:solidFill>
                    <a:schemeClr val="lt1"/>
                  </a:solidFill>
                  <a:latin typeface="+mn-lt"/>
                  <a:ea typeface="+mn-ea"/>
                  <a:cs typeface="+mn-cs"/>
                </a:defRPr>
              </a:lvl6pPr>
              <a:lvl7pPr marL="3291360" algn="l" defTabSz="1097120" rtl="0" eaLnBrk="1" latinLnBrk="0" hangingPunct="1">
                <a:defRPr sz="2160" kern="1200">
                  <a:solidFill>
                    <a:schemeClr val="lt1"/>
                  </a:solidFill>
                  <a:latin typeface="+mn-lt"/>
                  <a:ea typeface="+mn-ea"/>
                  <a:cs typeface="+mn-cs"/>
                </a:defRPr>
              </a:lvl7pPr>
              <a:lvl8pPr marL="3839920" algn="l" defTabSz="1097120" rtl="0" eaLnBrk="1" latinLnBrk="0" hangingPunct="1">
                <a:defRPr sz="2160" kern="1200">
                  <a:solidFill>
                    <a:schemeClr val="lt1"/>
                  </a:solidFill>
                  <a:latin typeface="+mn-lt"/>
                  <a:ea typeface="+mn-ea"/>
                  <a:cs typeface="+mn-cs"/>
                </a:defRPr>
              </a:lvl8pPr>
              <a:lvl9pPr marL="4388480" algn="l" defTabSz="1097120" rtl="0" eaLnBrk="1" latinLnBrk="0" hangingPunct="1">
                <a:defRPr sz="2160" kern="1200">
                  <a:solidFill>
                    <a:schemeClr val="lt1"/>
                  </a:solidFill>
                  <a:latin typeface="+mn-lt"/>
                  <a:ea typeface="+mn-ea"/>
                  <a:cs typeface="+mn-cs"/>
                </a:defRPr>
              </a:lvl9pPr>
            </a:lstStyle>
            <a:p>
              <a:pPr algn="ctr"/>
              <a:r>
                <a:rPr lang="en-US" sz="1400" dirty="0">
                  <a:solidFill>
                    <a:schemeClr val="tx1"/>
                  </a:solidFill>
                  <a:latin typeface="Arial" panose="020B0604020202020204" pitchFamily="34" charset="0"/>
                  <a:cs typeface="Arial" panose="020B0604020202020204" pitchFamily="34" charset="0"/>
                </a:rPr>
                <a:t>08/01/21 - 12/31/21</a:t>
              </a:r>
            </a:p>
          </p:txBody>
        </p:sp>
      </p:grpSp>
    </p:spTree>
    <p:extLst>
      <p:ext uri="{BB962C8B-B14F-4D97-AF65-F5344CB8AC3E}">
        <p14:creationId xmlns:p14="http://schemas.microsoft.com/office/powerpoint/2010/main" val="2459895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a:off x="0" y="3811385"/>
            <a:ext cx="1823212" cy="4434840"/>
          </a:xfrm>
          <a:prstGeom prst="rtTriangle">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latin typeface="Arial" panose="020B0604020202020204" pitchFamily="34" charset="0"/>
              <a:cs typeface="Arial" panose="020B0604020202020204" pitchFamily="34" charset="0"/>
            </a:endParaRPr>
          </a:p>
        </p:txBody>
      </p:sp>
      <p:sp>
        <p:nvSpPr>
          <p:cNvPr id="26" name="Right Triangle 25">
            <a:extLst>
              <a:ext uri="{FF2B5EF4-FFF2-40B4-BE49-F238E27FC236}">
                <a16:creationId xmlns:a16="http://schemas.microsoft.com/office/drawing/2014/main" id="{D7A690AB-2F73-C081-6599-0136B227C51C}"/>
              </a:ext>
            </a:extLst>
          </p:cNvPr>
          <p:cNvSpPr/>
          <p:nvPr/>
        </p:nvSpPr>
        <p:spPr>
          <a:xfrm>
            <a:off x="0" y="6035039"/>
            <a:ext cx="864523" cy="2211186"/>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4375F7-701B-9635-E491-DEE7EEC71AAE}"/>
              </a:ext>
            </a:extLst>
          </p:cNvPr>
          <p:cNvSpPr txBox="1"/>
          <p:nvPr/>
        </p:nvSpPr>
        <p:spPr>
          <a:xfrm>
            <a:off x="662883" y="754660"/>
            <a:ext cx="10214934" cy="683264"/>
          </a:xfrm>
          <a:prstGeom prst="rect">
            <a:avLst/>
          </a:prstGeom>
          <a:noFill/>
        </p:spPr>
        <p:txBody>
          <a:bodyPr wrap="square" lIns="91436" tIns="45718" rIns="91436" bIns="45718" rtlCol="0">
            <a:spAutoFit/>
          </a:bodyPr>
          <a:lstStyle/>
          <a:p>
            <a:r>
              <a:rPr lang="en-US" sz="3800" b="1" dirty="0">
                <a:ln w="19050">
                  <a:noFill/>
                </a:ln>
                <a:latin typeface="Avenir Next Demi Bold" panose="020B0503020202020204" pitchFamily="34" charset="0"/>
              </a:rPr>
              <a:t>CAMPAIGN MEDIA PLAN</a:t>
            </a:r>
          </a:p>
        </p:txBody>
      </p:sp>
      <p:pic>
        <p:nvPicPr>
          <p:cNvPr id="24" name="Picture Placeholder 23">
            <a:extLst>
              <a:ext uri="{FF2B5EF4-FFF2-40B4-BE49-F238E27FC236}">
                <a16:creationId xmlns:a16="http://schemas.microsoft.com/office/drawing/2014/main" id="{A1F0E44F-A357-3FB5-CADF-1C45098BB79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6" name="TextBox 4">
            <a:extLst>
              <a:ext uri="{FF2B5EF4-FFF2-40B4-BE49-F238E27FC236}">
                <a16:creationId xmlns:a16="http://schemas.microsoft.com/office/drawing/2014/main" id="{CD900F73-11D8-0646-2D15-4A5E5C84FCD0}"/>
              </a:ext>
            </a:extLst>
          </p:cNvPr>
          <p:cNvSpPr txBox="1"/>
          <p:nvPr/>
        </p:nvSpPr>
        <p:spPr>
          <a:xfrm>
            <a:off x="1566790" y="6975000"/>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x______________________ </a:t>
            </a:r>
            <a:endParaRPr lang="en-US" dirty="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   Provider </a:t>
            </a:r>
            <a:r>
              <a:rPr lang="en-US" sz="1200" dirty="0">
                <a:latin typeface="Arial" panose="020B0604020202020204" pitchFamily="34" charset="0"/>
                <a:cs typeface="Arial" panose="020B0604020202020204" pitchFamily="34" charset="0"/>
              </a:rPr>
              <a:t>Representative</a:t>
            </a:r>
          </a:p>
        </p:txBody>
      </p:sp>
      <p:sp>
        <p:nvSpPr>
          <p:cNvPr id="18" name="TextBox 6">
            <a:extLst>
              <a:ext uri="{FF2B5EF4-FFF2-40B4-BE49-F238E27FC236}">
                <a16:creationId xmlns:a16="http://schemas.microsoft.com/office/drawing/2014/main" id="{5714EC0E-3DA6-917C-1F05-95C516213F96}"/>
              </a:ext>
            </a:extLst>
          </p:cNvPr>
          <p:cNvSpPr txBox="1"/>
          <p:nvPr/>
        </p:nvSpPr>
        <p:spPr>
          <a:xfrm>
            <a:off x="9371842" y="6966443"/>
            <a:ext cx="1879253"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a:t>
            </a:r>
          </a:p>
          <a:p>
            <a:r>
              <a:rPr lang="en-US" sz="1200" dirty="0">
                <a:latin typeface="Arial" panose="020B0604020202020204" pitchFamily="34" charset="0"/>
                <a:cs typeface="Arial" panose="020B0604020202020204" pitchFamily="34" charset="0"/>
              </a:rPr>
              <a:t>   Date</a:t>
            </a:r>
          </a:p>
        </p:txBody>
      </p:sp>
      <p:sp>
        <p:nvSpPr>
          <p:cNvPr id="20" name="TextBox 7">
            <a:extLst>
              <a:ext uri="{FF2B5EF4-FFF2-40B4-BE49-F238E27FC236}">
                <a16:creationId xmlns:a16="http://schemas.microsoft.com/office/drawing/2014/main" id="{05CB6C4B-DA0B-5607-6E4C-AB23E0953A85}"/>
              </a:ext>
            </a:extLst>
          </p:cNvPr>
          <p:cNvSpPr txBox="1"/>
          <p:nvPr/>
        </p:nvSpPr>
        <p:spPr>
          <a:xfrm>
            <a:off x="1754068" y="7755510"/>
            <a:ext cx="8890630"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Both parties have the right to cancel 90 days after the start of the campaign with 30 day written notice.</a:t>
            </a:r>
          </a:p>
          <a:p>
            <a:endParaRPr lang="en-US" sz="1400" dirty="0">
              <a:latin typeface="Arial" panose="020B0604020202020204" pitchFamily="34" charset="0"/>
              <a:cs typeface="Arial" panose="020B0604020202020204" pitchFamily="34" charset="0"/>
            </a:endParaRPr>
          </a:p>
        </p:txBody>
      </p:sp>
      <p:sp>
        <p:nvSpPr>
          <p:cNvPr id="22" name="TextBox 4">
            <a:extLst>
              <a:ext uri="{FF2B5EF4-FFF2-40B4-BE49-F238E27FC236}">
                <a16:creationId xmlns:a16="http://schemas.microsoft.com/office/drawing/2014/main" id="{E78919F3-E5C4-23C2-DA57-8B8D7C852F9E}"/>
              </a:ext>
            </a:extLst>
          </p:cNvPr>
          <p:cNvSpPr txBox="1"/>
          <p:nvPr/>
        </p:nvSpPr>
        <p:spPr>
          <a:xfrm>
            <a:off x="5459896" y="6962462"/>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dirty="0">
                <a:latin typeface="Arial" panose="020B0604020202020204" pitchFamily="34" charset="0"/>
                <a:cs typeface="Arial" panose="020B0604020202020204" pitchFamily="34" charset="0"/>
              </a:rPr>
              <a:t>x______________________ </a:t>
            </a:r>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Client Authorization</a:t>
            </a:r>
          </a:p>
        </p:txBody>
      </p:sp>
      <p:grpSp>
        <p:nvGrpSpPr>
          <p:cNvPr id="25" name="Group 24">
            <a:extLst>
              <a:ext uri="{FF2B5EF4-FFF2-40B4-BE49-F238E27FC236}">
                <a16:creationId xmlns:a16="http://schemas.microsoft.com/office/drawing/2014/main" id="{B134F328-D33E-F7B0-E6BB-3E1445F14978}"/>
              </a:ext>
            </a:extLst>
          </p:cNvPr>
          <p:cNvGrpSpPr/>
          <p:nvPr/>
        </p:nvGrpSpPr>
        <p:grpSpPr>
          <a:xfrm>
            <a:off x="9461049" y="7661796"/>
            <a:ext cx="3628673" cy="372788"/>
            <a:chOff x="4434779" y="6963296"/>
            <a:chExt cx="3817106" cy="372788"/>
          </a:xfrm>
        </p:grpSpPr>
        <p:sp>
          <p:nvSpPr>
            <p:cNvPr id="27" name="TextBox 2">
              <a:extLst>
                <a:ext uri="{FF2B5EF4-FFF2-40B4-BE49-F238E27FC236}">
                  <a16:creationId xmlns:a16="http://schemas.microsoft.com/office/drawing/2014/main" id="{0E6E9579-DAC6-8B76-515E-24D8893FD4A3}"/>
                </a:ext>
              </a:extLst>
            </p:cNvPr>
            <p:cNvSpPr txBox="1"/>
            <p:nvPr/>
          </p:nvSpPr>
          <p:spPr>
            <a:xfrm>
              <a:off x="4434779" y="6963296"/>
              <a:ext cx="1490339" cy="369332"/>
            </a:xfrm>
            <a:prstGeom prst="rect">
              <a:avLst/>
            </a:prstGeom>
            <a:noFill/>
          </p:spPr>
          <p:txBody>
            <a:bodyPr wrap="square" lIns="91440" tIns="45720" rIns="91440" bIns="45720" anchor="t">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800" b="1" dirty="0">
                  <a:latin typeface="Arial" panose="020B0604020202020204" pitchFamily="34" charset="0"/>
                  <a:cs typeface="Arial" panose="020B0604020202020204" pitchFamily="34" charset="0"/>
                </a:rPr>
                <a:t>Timeline:  </a:t>
              </a:r>
              <a:endParaRPr lang="en-US" sz="1600" b="1"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DFE01875-D60A-4327-E114-F9BEA71CF24C}"/>
                </a:ext>
              </a:extLst>
            </p:cNvPr>
            <p:cNvSpPr/>
            <p:nvPr/>
          </p:nvSpPr>
          <p:spPr>
            <a:xfrm>
              <a:off x="5800423" y="6967277"/>
              <a:ext cx="2451462" cy="368807"/>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97120" rtl="0" eaLnBrk="1" latinLnBrk="0" hangingPunct="1">
                <a:defRPr sz="2160" kern="1200">
                  <a:solidFill>
                    <a:schemeClr val="lt1"/>
                  </a:solidFill>
                  <a:latin typeface="+mn-lt"/>
                  <a:ea typeface="+mn-ea"/>
                  <a:cs typeface="+mn-cs"/>
                </a:defRPr>
              </a:lvl1pPr>
              <a:lvl2pPr marL="548561" algn="l" defTabSz="1097120" rtl="0" eaLnBrk="1" latinLnBrk="0" hangingPunct="1">
                <a:defRPr sz="2160" kern="1200">
                  <a:solidFill>
                    <a:schemeClr val="lt1"/>
                  </a:solidFill>
                  <a:latin typeface="+mn-lt"/>
                  <a:ea typeface="+mn-ea"/>
                  <a:cs typeface="+mn-cs"/>
                </a:defRPr>
              </a:lvl2pPr>
              <a:lvl3pPr marL="1097120" algn="l" defTabSz="1097120" rtl="0" eaLnBrk="1" latinLnBrk="0" hangingPunct="1">
                <a:defRPr sz="2160" kern="1200">
                  <a:solidFill>
                    <a:schemeClr val="lt1"/>
                  </a:solidFill>
                  <a:latin typeface="+mn-lt"/>
                  <a:ea typeface="+mn-ea"/>
                  <a:cs typeface="+mn-cs"/>
                </a:defRPr>
              </a:lvl3pPr>
              <a:lvl4pPr marL="1645680" algn="l" defTabSz="1097120" rtl="0" eaLnBrk="1" latinLnBrk="0" hangingPunct="1">
                <a:defRPr sz="2160" kern="1200">
                  <a:solidFill>
                    <a:schemeClr val="lt1"/>
                  </a:solidFill>
                  <a:latin typeface="+mn-lt"/>
                  <a:ea typeface="+mn-ea"/>
                  <a:cs typeface="+mn-cs"/>
                </a:defRPr>
              </a:lvl4pPr>
              <a:lvl5pPr marL="2194240" algn="l" defTabSz="1097120" rtl="0" eaLnBrk="1" latinLnBrk="0" hangingPunct="1">
                <a:defRPr sz="2160" kern="1200">
                  <a:solidFill>
                    <a:schemeClr val="lt1"/>
                  </a:solidFill>
                  <a:latin typeface="+mn-lt"/>
                  <a:ea typeface="+mn-ea"/>
                  <a:cs typeface="+mn-cs"/>
                </a:defRPr>
              </a:lvl5pPr>
              <a:lvl6pPr marL="2742800" algn="l" defTabSz="1097120" rtl="0" eaLnBrk="1" latinLnBrk="0" hangingPunct="1">
                <a:defRPr sz="2160" kern="1200">
                  <a:solidFill>
                    <a:schemeClr val="lt1"/>
                  </a:solidFill>
                  <a:latin typeface="+mn-lt"/>
                  <a:ea typeface="+mn-ea"/>
                  <a:cs typeface="+mn-cs"/>
                </a:defRPr>
              </a:lvl6pPr>
              <a:lvl7pPr marL="3291360" algn="l" defTabSz="1097120" rtl="0" eaLnBrk="1" latinLnBrk="0" hangingPunct="1">
                <a:defRPr sz="2160" kern="1200">
                  <a:solidFill>
                    <a:schemeClr val="lt1"/>
                  </a:solidFill>
                  <a:latin typeface="+mn-lt"/>
                  <a:ea typeface="+mn-ea"/>
                  <a:cs typeface="+mn-cs"/>
                </a:defRPr>
              </a:lvl7pPr>
              <a:lvl8pPr marL="3839920" algn="l" defTabSz="1097120" rtl="0" eaLnBrk="1" latinLnBrk="0" hangingPunct="1">
                <a:defRPr sz="2160" kern="1200">
                  <a:solidFill>
                    <a:schemeClr val="lt1"/>
                  </a:solidFill>
                  <a:latin typeface="+mn-lt"/>
                  <a:ea typeface="+mn-ea"/>
                  <a:cs typeface="+mn-cs"/>
                </a:defRPr>
              </a:lvl8pPr>
              <a:lvl9pPr marL="4388480" algn="l" defTabSz="1097120" rtl="0" eaLnBrk="1" latinLnBrk="0" hangingPunct="1">
                <a:defRPr sz="2160" kern="1200">
                  <a:solidFill>
                    <a:schemeClr val="lt1"/>
                  </a:solidFill>
                  <a:latin typeface="+mn-lt"/>
                  <a:ea typeface="+mn-ea"/>
                  <a:cs typeface="+mn-cs"/>
                </a:defRPr>
              </a:lvl9pPr>
            </a:lstStyle>
            <a:p>
              <a:pPr algn="ctr"/>
              <a:r>
                <a:rPr lang="en-US" sz="1400" dirty="0">
                  <a:solidFill>
                    <a:schemeClr val="tx1"/>
                  </a:solidFill>
                  <a:latin typeface="Arial" panose="020B0604020202020204" pitchFamily="34" charset="0"/>
                  <a:cs typeface="Arial" panose="020B0604020202020204" pitchFamily="34" charset="0"/>
                </a:rPr>
                <a:t>08/01/21 - 12/31/21</a:t>
              </a:r>
            </a:p>
          </p:txBody>
        </p:sp>
      </p:grpSp>
      <p:graphicFrame>
        <p:nvGraphicFramePr>
          <p:cNvPr id="2" name="Table 1">
            <a:extLst>
              <a:ext uri="{FF2B5EF4-FFF2-40B4-BE49-F238E27FC236}">
                <a16:creationId xmlns:a16="http://schemas.microsoft.com/office/drawing/2014/main" id="{01CCBE04-E6D0-B9EB-8E73-194B599A7B15}"/>
              </a:ext>
            </a:extLst>
          </p:cNvPr>
          <p:cNvGraphicFramePr>
            <a:graphicFrameLocks noGrp="1"/>
          </p:cNvGraphicFramePr>
          <p:nvPr>
            <p:extLst>
              <p:ext uri="{D42A27DB-BD31-4B8C-83A1-F6EECF244321}">
                <p14:modId xmlns:p14="http://schemas.microsoft.com/office/powerpoint/2010/main" val="3735941006"/>
              </p:ext>
            </p:extLst>
          </p:nvPr>
        </p:nvGraphicFramePr>
        <p:xfrm>
          <a:off x="662883" y="1747406"/>
          <a:ext cx="13145886" cy="3037840"/>
        </p:xfrm>
        <a:graphic>
          <a:graphicData uri="http://schemas.openxmlformats.org/drawingml/2006/table">
            <a:tbl>
              <a:tblPr firstRow="1" bandRow="1">
                <a:tableStyleId>{5940675A-B579-460E-94D1-54222C63F5DA}</a:tableStyleId>
              </a:tblPr>
              <a:tblGrid>
                <a:gridCol w="1460654">
                  <a:extLst>
                    <a:ext uri="{9D8B030D-6E8A-4147-A177-3AD203B41FA5}">
                      <a16:colId xmlns:a16="http://schemas.microsoft.com/office/drawing/2014/main" val="383244037"/>
                    </a:ext>
                  </a:extLst>
                </a:gridCol>
                <a:gridCol w="1460654">
                  <a:extLst>
                    <a:ext uri="{9D8B030D-6E8A-4147-A177-3AD203B41FA5}">
                      <a16:colId xmlns:a16="http://schemas.microsoft.com/office/drawing/2014/main" val="2588682102"/>
                    </a:ext>
                  </a:extLst>
                </a:gridCol>
                <a:gridCol w="2057067">
                  <a:extLst>
                    <a:ext uri="{9D8B030D-6E8A-4147-A177-3AD203B41FA5}">
                      <a16:colId xmlns:a16="http://schemas.microsoft.com/office/drawing/2014/main" val="629080023"/>
                    </a:ext>
                  </a:extLst>
                </a:gridCol>
                <a:gridCol w="1489587">
                  <a:extLst>
                    <a:ext uri="{9D8B030D-6E8A-4147-A177-3AD203B41FA5}">
                      <a16:colId xmlns:a16="http://schemas.microsoft.com/office/drawing/2014/main" val="325271571"/>
                    </a:ext>
                  </a:extLst>
                </a:gridCol>
                <a:gridCol w="1253613">
                  <a:extLst>
                    <a:ext uri="{9D8B030D-6E8A-4147-A177-3AD203B41FA5}">
                      <a16:colId xmlns:a16="http://schemas.microsoft.com/office/drawing/2014/main" val="3631702838"/>
                    </a:ext>
                  </a:extLst>
                </a:gridCol>
                <a:gridCol w="1246239">
                  <a:extLst>
                    <a:ext uri="{9D8B030D-6E8A-4147-A177-3AD203B41FA5}">
                      <a16:colId xmlns:a16="http://schemas.microsoft.com/office/drawing/2014/main" val="2412627308"/>
                    </a:ext>
                  </a:extLst>
                </a:gridCol>
                <a:gridCol w="1393722">
                  <a:extLst>
                    <a:ext uri="{9D8B030D-6E8A-4147-A177-3AD203B41FA5}">
                      <a16:colId xmlns:a16="http://schemas.microsoft.com/office/drawing/2014/main" val="93351727"/>
                    </a:ext>
                  </a:extLst>
                </a:gridCol>
                <a:gridCol w="1496962">
                  <a:extLst>
                    <a:ext uri="{9D8B030D-6E8A-4147-A177-3AD203B41FA5}">
                      <a16:colId xmlns:a16="http://schemas.microsoft.com/office/drawing/2014/main" val="3949890740"/>
                    </a:ext>
                  </a:extLst>
                </a:gridCol>
                <a:gridCol w="1287388">
                  <a:extLst>
                    <a:ext uri="{9D8B030D-6E8A-4147-A177-3AD203B41FA5}">
                      <a16:colId xmlns:a16="http://schemas.microsoft.com/office/drawing/2014/main" val="2562828770"/>
                    </a:ext>
                  </a:extLst>
                </a:gridCol>
              </a:tblGrid>
              <a:tr h="370840">
                <a:tc>
                  <a:txBody>
                    <a:bodyPr/>
                    <a:lstStyle/>
                    <a:p>
                      <a:pPr algn="ctr"/>
                      <a:r>
                        <a:rPr lang="en-US" sz="1400" b="1" dirty="0">
                          <a:solidFill>
                            <a:schemeClr val="bg1"/>
                          </a:solidFill>
                          <a:latin typeface="Arial" panose="020B0604020202020204" pitchFamily="34" charset="0"/>
                          <a:cs typeface="Arial" panose="020B0604020202020204" pitchFamily="34" charset="0"/>
                        </a:rPr>
                        <a:t>SOLUTION NAME</a:t>
                      </a:r>
                    </a:p>
                  </a:txBody>
                  <a:tcPr>
                    <a:solidFill>
                      <a:srgbClr val="999999"/>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SOLUTION GOAL</a:t>
                      </a:r>
                    </a:p>
                  </a:txBody>
                  <a:tcPr>
                    <a:solidFill>
                      <a:srgbClr val="999999"/>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AUDIENCE DETAIL</a:t>
                      </a:r>
                    </a:p>
                  </a:txBody>
                  <a:tcPr>
                    <a:solidFill>
                      <a:srgbClr val="999999"/>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SOLUTION FOOTPRINT</a:t>
                      </a:r>
                    </a:p>
                  </a:txBody>
                  <a:tcPr>
                    <a:solidFill>
                      <a:srgbClr val="999999"/>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MEDIA DELIVERED</a:t>
                      </a:r>
                    </a:p>
                  </a:txBody>
                  <a:tcPr>
                    <a:solidFill>
                      <a:srgbClr val="999999"/>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VOLUME</a:t>
                      </a:r>
                    </a:p>
                  </a:txBody>
                  <a:tcPr>
                    <a:solidFill>
                      <a:srgbClr val="999999"/>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MEDIA COST</a:t>
                      </a:r>
                    </a:p>
                  </a:txBody>
                  <a:tcPr>
                    <a:solidFill>
                      <a:srgbClr val="999999"/>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COST STRUCTURE</a:t>
                      </a:r>
                    </a:p>
                  </a:txBody>
                  <a:tcPr>
                    <a:solidFill>
                      <a:srgbClr val="999999"/>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BUDGET</a:t>
                      </a:r>
                    </a:p>
                  </a:txBody>
                  <a:tcPr>
                    <a:solidFill>
                      <a:srgbClr val="999999"/>
                    </a:solidFill>
                  </a:tcPr>
                </a:tc>
                <a:extLst>
                  <a:ext uri="{0D108BD9-81ED-4DB2-BD59-A6C34878D82A}">
                    <a16:rowId xmlns:a16="http://schemas.microsoft.com/office/drawing/2014/main" val="468738020"/>
                  </a:ext>
                </a:extLst>
              </a:tr>
              <a:tr h="370840">
                <a:tc>
                  <a:txBody>
                    <a:bodyPr/>
                    <a:lstStyle/>
                    <a:p>
                      <a:r>
                        <a:rPr lang="en-US" sz="1300" dirty="0">
                          <a:latin typeface="Arial" panose="020B0604020202020204" pitchFamily="34" charset="0"/>
                          <a:cs typeface="Arial" panose="020B0604020202020204" pitchFamily="34" charset="0"/>
                        </a:rPr>
                        <a:t>Programmatic 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Pull from Prog Display Tab</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Enter Audience Detail</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US, State, DMA, Zip Codes or Addresses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123,456</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CPM</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673909570"/>
                  </a:ext>
                </a:extLst>
              </a:tr>
              <a:tr h="370840">
                <a:tc>
                  <a:txBody>
                    <a:bodyPr/>
                    <a:lstStyle/>
                    <a:p>
                      <a:r>
                        <a:rPr lang="en-US" sz="1300" dirty="0">
                          <a:latin typeface="Arial" panose="020B0604020202020204" pitchFamily="34" charset="0"/>
                          <a:cs typeface="Arial" panose="020B0604020202020204" pitchFamily="34" charset="0"/>
                        </a:rPr>
                        <a:t>Addressable Geo (Banner)</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Foot Traffic</a:t>
                      </a:r>
                    </a:p>
                  </a:txBody>
                  <a:tcPr anchor="c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Enter Audience Detail</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Specific Postal Addresses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123,456</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CPM</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3298418834"/>
                  </a:ext>
                </a:extLst>
              </a:tr>
              <a:tr h="370840">
                <a:tc>
                  <a:txBody>
                    <a:bodyPr/>
                    <a:lstStyle/>
                    <a:p>
                      <a:r>
                        <a:rPr lang="en-US" sz="1300" dirty="0">
                          <a:latin typeface="Arial" panose="020B0604020202020204" pitchFamily="34" charset="0"/>
                          <a:cs typeface="Arial" panose="020B0604020202020204" pitchFamily="34" charset="0"/>
                        </a:rPr>
                        <a:t>Retargeting</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Site Traffic</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Previous Site Visitors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United States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Based on Site Traffic</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CPM</a:t>
                      </a:r>
                    </a:p>
                  </a:txBody>
                  <a:tcPr anchor="ctr">
                    <a:solidFill>
                      <a:schemeClr val="bg1"/>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N/A</a:t>
                      </a:r>
                    </a:p>
                  </a:txBody>
                  <a:tcPr anchor="ctr">
                    <a:solidFill>
                      <a:schemeClr val="bg1"/>
                    </a:solidFill>
                  </a:tcPr>
                </a:tc>
                <a:extLst>
                  <a:ext uri="{0D108BD9-81ED-4DB2-BD59-A6C34878D82A}">
                    <a16:rowId xmlns:a16="http://schemas.microsoft.com/office/drawing/2014/main" val="2392929712"/>
                  </a:ext>
                </a:extLst>
              </a:tr>
              <a:tr h="370840">
                <a:tc>
                  <a:txBody>
                    <a:bodyPr/>
                    <a:lstStyle/>
                    <a:p>
                      <a:r>
                        <a:rPr lang="en-US" sz="1300" dirty="0">
                          <a:latin typeface="Arial" panose="020B0604020202020204" pitchFamily="34" charset="0"/>
                          <a:cs typeface="Arial" panose="020B0604020202020204" pitchFamily="34" charset="0"/>
                        </a:rPr>
                        <a:t>STV</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Awareness</a:t>
                      </a:r>
                    </a:p>
                  </a:txBody>
                  <a:tcPr anchor="c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Enter Audience Detail</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Video</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123,456</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CPM</a:t>
                      </a:r>
                    </a:p>
                  </a:txBody>
                  <a:tcPr anchor="ctr">
                    <a:solidFill>
                      <a:schemeClr val="bg1"/>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3149503543"/>
                  </a:ext>
                </a:extLst>
              </a:tr>
              <a:tr h="370840">
                <a:tc>
                  <a:txBody>
                    <a:bodyPr/>
                    <a:lstStyle/>
                    <a:p>
                      <a:r>
                        <a:rPr lang="en-US" sz="1300" dirty="0">
                          <a:latin typeface="Arial" panose="020B0604020202020204" pitchFamily="34" charset="0"/>
                          <a:cs typeface="Arial" panose="020B0604020202020204" pitchFamily="34" charset="0"/>
                        </a:rPr>
                        <a:t>Social - Link</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Site Traffic</a:t>
                      </a:r>
                    </a:p>
                  </a:txBody>
                  <a:tcPr anchor="ctr">
                    <a:solidFill>
                      <a:schemeClr val="bg1"/>
                    </a:solid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Enter Audience Detail</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US, State, DMA or Zip Codes</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Video or Display</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123,456</a:t>
                      </a:r>
                    </a:p>
                  </a:txBody>
                  <a:tcPr anchor="ctr">
                    <a:solidFill>
                      <a:schemeClr val="bg1"/>
                    </a:solidFill>
                  </a:tcPr>
                </a:tc>
                <a:tc>
                  <a:txBody>
                    <a:bodyPr/>
                    <a:lstStyle/>
                    <a:p>
                      <a:pPr algn="ctr"/>
                      <a:r>
                        <a:rPr lang="en-US" sz="1300" dirty="0">
                          <a:latin typeface="Arial" panose="020B0604020202020204" pitchFamily="34" charset="0"/>
                          <a:cs typeface="Arial" panose="020B0604020202020204" pitchFamily="34" charset="0"/>
                        </a:rPr>
                        <a:t>$0.00</a:t>
                      </a:r>
                    </a:p>
                  </a:txBody>
                  <a:tcPr anchor="ctr">
                    <a:solidFill>
                      <a:schemeClr val="bg1"/>
                    </a:solidFill>
                  </a:tcPr>
                </a:tc>
                <a:tc>
                  <a:txBody>
                    <a:bodyPr/>
                    <a:lstStyle/>
                    <a:p>
                      <a:r>
                        <a:rPr lang="en-US" sz="1300" dirty="0">
                          <a:latin typeface="Arial" panose="020B0604020202020204" pitchFamily="34" charset="0"/>
                          <a:cs typeface="Arial" panose="020B0604020202020204" pitchFamily="34" charset="0"/>
                        </a:rPr>
                        <a:t>CPLC</a:t>
                      </a:r>
                    </a:p>
                  </a:txBody>
                  <a:tcPr anchor="ctr">
                    <a:solidFill>
                      <a:schemeClr val="bg1"/>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672663397"/>
                  </a:ext>
                </a:extLst>
              </a:tr>
            </a:tbl>
          </a:graphicData>
        </a:graphic>
      </p:graphicFrame>
      <p:graphicFrame>
        <p:nvGraphicFramePr>
          <p:cNvPr id="3" name="Table 2">
            <a:extLst>
              <a:ext uri="{FF2B5EF4-FFF2-40B4-BE49-F238E27FC236}">
                <a16:creationId xmlns:a16="http://schemas.microsoft.com/office/drawing/2014/main" id="{7FFD9ACC-578E-AC50-D5AF-F0D08FE9FDF7}"/>
              </a:ext>
            </a:extLst>
          </p:cNvPr>
          <p:cNvGraphicFramePr>
            <a:graphicFrameLocks noGrp="1"/>
          </p:cNvGraphicFramePr>
          <p:nvPr>
            <p:extLst>
              <p:ext uri="{D42A27DB-BD31-4B8C-83A1-F6EECF244321}">
                <p14:modId xmlns:p14="http://schemas.microsoft.com/office/powerpoint/2010/main" val="2034648109"/>
              </p:ext>
            </p:extLst>
          </p:nvPr>
        </p:nvGraphicFramePr>
        <p:xfrm>
          <a:off x="11029950" y="4909308"/>
          <a:ext cx="2778820" cy="370840"/>
        </p:xfrm>
        <a:graphic>
          <a:graphicData uri="http://schemas.openxmlformats.org/drawingml/2006/table">
            <a:tbl>
              <a:tblPr firstRow="1" bandRow="1">
                <a:tableStyleId>{D7AC3CCA-C797-4891-BE02-D94E43425B78}</a:tableStyleId>
              </a:tblPr>
              <a:tblGrid>
                <a:gridCol w="1500188">
                  <a:extLst>
                    <a:ext uri="{9D8B030D-6E8A-4147-A177-3AD203B41FA5}">
                      <a16:colId xmlns:a16="http://schemas.microsoft.com/office/drawing/2014/main" val="2410190246"/>
                    </a:ext>
                  </a:extLst>
                </a:gridCol>
                <a:gridCol w="1278632">
                  <a:extLst>
                    <a:ext uri="{9D8B030D-6E8A-4147-A177-3AD203B41FA5}">
                      <a16:colId xmlns:a16="http://schemas.microsoft.com/office/drawing/2014/main" val="1260065897"/>
                    </a:ext>
                  </a:extLst>
                </a:gridCol>
              </a:tblGrid>
              <a:tr h="370840">
                <a:tc>
                  <a:txBody>
                    <a:bodyPr/>
                    <a:lstStyle/>
                    <a:p>
                      <a:r>
                        <a:rPr lang="en-US" sz="1300" b="1" dirty="0">
                          <a:latin typeface="Arial" panose="020B0604020202020204" pitchFamily="34" charset="0"/>
                          <a:cs typeface="Arial" panose="020B0604020202020204" pitchFamily="34" charset="0"/>
                        </a:rPr>
                        <a:t>INVESTMENT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b="1" dirty="0">
                          <a:latin typeface="Arial" panose="020B0604020202020204" pitchFamily="34" charset="0"/>
                          <a:cs typeface="Arial" panose="020B0604020202020204" pitchFamily="34" charset="0"/>
                        </a:rPr>
                        <a:t>$4,000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8119120"/>
                  </a:ext>
                </a:extLst>
              </a:tr>
            </a:tbl>
          </a:graphicData>
        </a:graphic>
      </p:graphicFrame>
    </p:spTree>
    <p:extLst>
      <p:ext uri="{BB962C8B-B14F-4D97-AF65-F5344CB8AC3E}">
        <p14:creationId xmlns:p14="http://schemas.microsoft.com/office/powerpoint/2010/main" val="3179021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a:off x="0" y="3811385"/>
            <a:ext cx="1823212" cy="4434840"/>
          </a:xfrm>
          <a:prstGeom prst="rtTriangle">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latin typeface="Arial" panose="020B0604020202020204" pitchFamily="34" charset="0"/>
              <a:cs typeface="Arial" panose="020B0604020202020204" pitchFamily="34" charset="0"/>
            </a:endParaRPr>
          </a:p>
        </p:txBody>
      </p:sp>
      <p:sp>
        <p:nvSpPr>
          <p:cNvPr id="26" name="Right Triangle 25">
            <a:extLst>
              <a:ext uri="{FF2B5EF4-FFF2-40B4-BE49-F238E27FC236}">
                <a16:creationId xmlns:a16="http://schemas.microsoft.com/office/drawing/2014/main" id="{D7A690AB-2F73-C081-6599-0136B227C51C}"/>
              </a:ext>
            </a:extLst>
          </p:cNvPr>
          <p:cNvSpPr/>
          <p:nvPr/>
        </p:nvSpPr>
        <p:spPr>
          <a:xfrm>
            <a:off x="0" y="6035039"/>
            <a:ext cx="864523" cy="2211186"/>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4375F7-701B-9635-E491-DEE7EEC71AAE}"/>
              </a:ext>
            </a:extLst>
          </p:cNvPr>
          <p:cNvSpPr txBox="1"/>
          <p:nvPr/>
        </p:nvSpPr>
        <p:spPr>
          <a:xfrm>
            <a:off x="662883" y="754660"/>
            <a:ext cx="10214934" cy="683264"/>
          </a:xfrm>
          <a:prstGeom prst="rect">
            <a:avLst/>
          </a:prstGeom>
          <a:noFill/>
        </p:spPr>
        <p:txBody>
          <a:bodyPr wrap="square" lIns="91436" tIns="45718" rIns="91436" bIns="45718" rtlCol="0">
            <a:spAutoFit/>
          </a:bodyPr>
          <a:lstStyle/>
          <a:p>
            <a:r>
              <a:rPr lang="en-US" sz="3800" b="1">
                <a:ln w="19050">
                  <a:noFill/>
                </a:ln>
                <a:latin typeface="Avenir Next Demi Bold" panose="020B0503020202020204" pitchFamily="34" charset="0"/>
              </a:rPr>
              <a:t>INTEGRATED PROPOSAL</a:t>
            </a:r>
          </a:p>
        </p:txBody>
      </p:sp>
      <p:grpSp>
        <p:nvGrpSpPr>
          <p:cNvPr id="13" name="Group 12">
            <a:extLst>
              <a:ext uri="{FF2B5EF4-FFF2-40B4-BE49-F238E27FC236}">
                <a16:creationId xmlns:a16="http://schemas.microsoft.com/office/drawing/2014/main" id="{DD276F3E-BFE8-D0AC-9D56-F89FBBC706B4}"/>
              </a:ext>
            </a:extLst>
          </p:cNvPr>
          <p:cNvGrpSpPr/>
          <p:nvPr/>
        </p:nvGrpSpPr>
        <p:grpSpPr>
          <a:xfrm>
            <a:off x="9461049" y="7661796"/>
            <a:ext cx="3628673" cy="372788"/>
            <a:chOff x="4434779" y="6963296"/>
            <a:chExt cx="3817106" cy="372788"/>
          </a:xfrm>
        </p:grpSpPr>
        <p:sp>
          <p:nvSpPr>
            <p:cNvPr id="14" name="TextBox 2">
              <a:extLst>
                <a:ext uri="{FF2B5EF4-FFF2-40B4-BE49-F238E27FC236}">
                  <a16:creationId xmlns:a16="http://schemas.microsoft.com/office/drawing/2014/main" id="{137EC4CB-8306-CDF6-C7C5-4A519F7EE67E}"/>
                </a:ext>
              </a:extLst>
            </p:cNvPr>
            <p:cNvSpPr txBox="1"/>
            <p:nvPr/>
          </p:nvSpPr>
          <p:spPr>
            <a:xfrm>
              <a:off x="4434779" y="6963296"/>
              <a:ext cx="1490339" cy="369332"/>
            </a:xfrm>
            <a:prstGeom prst="rect">
              <a:avLst/>
            </a:prstGeom>
            <a:noFill/>
          </p:spPr>
          <p:txBody>
            <a:bodyPr wrap="square" lIns="91440" tIns="45720" rIns="91440" bIns="45720" anchor="t">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800" b="1">
                  <a:latin typeface="Arial" panose="020B0604020202020204" pitchFamily="34" charset="0"/>
                  <a:cs typeface="Arial" panose="020B0604020202020204" pitchFamily="34" charset="0"/>
                </a:rPr>
                <a:t>Timeline:  </a:t>
              </a:r>
              <a:endParaRPr lang="en-US" sz="1600" b="1">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11E7F06D-5140-500C-D48C-6B4F0623655C}"/>
                </a:ext>
              </a:extLst>
            </p:cNvPr>
            <p:cNvSpPr/>
            <p:nvPr/>
          </p:nvSpPr>
          <p:spPr>
            <a:xfrm>
              <a:off x="5800423" y="6967277"/>
              <a:ext cx="2451462" cy="368807"/>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097120" rtl="0" eaLnBrk="1" latinLnBrk="0" hangingPunct="1">
                <a:defRPr sz="2160" kern="1200">
                  <a:solidFill>
                    <a:schemeClr val="lt1"/>
                  </a:solidFill>
                  <a:latin typeface="+mn-lt"/>
                  <a:ea typeface="+mn-ea"/>
                  <a:cs typeface="+mn-cs"/>
                </a:defRPr>
              </a:lvl1pPr>
              <a:lvl2pPr marL="548561" algn="l" defTabSz="1097120" rtl="0" eaLnBrk="1" latinLnBrk="0" hangingPunct="1">
                <a:defRPr sz="2160" kern="1200">
                  <a:solidFill>
                    <a:schemeClr val="lt1"/>
                  </a:solidFill>
                  <a:latin typeface="+mn-lt"/>
                  <a:ea typeface="+mn-ea"/>
                  <a:cs typeface="+mn-cs"/>
                </a:defRPr>
              </a:lvl2pPr>
              <a:lvl3pPr marL="1097120" algn="l" defTabSz="1097120" rtl="0" eaLnBrk="1" latinLnBrk="0" hangingPunct="1">
                <a:defRPr sz="2160" kern="1200">
                  <a:solidFill>
                    <a:schemeClr val="lt1"/>
                  </a:solidFill>
                  <a:latin typeface="+mn-lt"/>
                  <a:ea typeface="+mn-ea"/>
                  <a:cs typeface="+mn-cs"/>
                </a:defRPr>
              </a:lvl3pPr>
              <a:lvl4pPr marL="1645680" algn="l" defTabSz="1097120" rtl="0" eaLnBrk="1" latinLnBrk="0" hangingPunct="1">
                <a:defRPr sz="2160" kern="1200">
                  <a:solidFill>
                    <a:schemeClr val="lt1"/>
                  </a:solidFill>
                  <a:latin typeface="+mn-lt"/>
                  <a:ea typeface="+mn-ea"/>
                  <a:cs typeface="+mn-cs"/>
                </a:defRPr>
              </a:lvl4pPr>
              <a:lvl5pPr marL="2194240" algn="l" defTabSz="1097120" rtl="0" eaLnBrk="1" latinLnBrk="0" hangingPunct="1">
                <a:defRPr sz="2160" kern="1200">
                  <a:solidFill>
                    <a:schemeClr val="lt1"/>
                  </a:solidFill>
                  <a:latin typeface="+mn-lt"/>
                  <a:ea typeface="+mn-ea"/>
                  <a:cs typeface="+mn-cs"/>
                </a:defRPr>
              </a:lvl5pPr>
              <a:lvl6pPr marL="2742800" algn="l" defTabSz="1097120" rtl="0" eaLnBrk="1" latinLnBrk="0" hangingPunct="1">
                <a:defRPr sz="2160" kern="1200">
                  <a:solidFill>
                    <a:schemeClr val="lt1"/>
                  </a:solidFill>
                  <a:latin typeface="+mn-lt"/>
                  <a:ea typeface="+mn-ea"/>
                  <a:cs typeface="+mn-cs"/>
                </a:defRPr>
              </a:lvl6pPr>
              <a:lvl7pPr marL="3291360" algn="l" defTabSz="1097120" rtl="0" eaLnBrk="1" latinLnBrk="0" hangingPunct="1">
                <a:defRPr sz="2160" kern="1200">
                  <a:solidFill>
                    <a:schemeClr val="lt1"/>
                  </a:solidFill>
                  <a:latin typeface="+mn-lt"/>
                  <a:ea typeface="+mn-ea"/>
                  <a:cs typeface="+mn-cs"/>
                </a:defRPr>
              </a:lvl7pPr>
              <a:lvl8pPr marL="3839920" algn="l" defTabSz="1097120" rtl="0" eaLnBrk="1" latinLnBrk="0" hangingPunct="1">
                <a:defRPr sz="2160" kern="1200">
                  <a:solidFill>
                    <a:schemeClr val="lt1"/>
                  </a:solidFill>
                  <a:latin typeface="+mn-lt"/>
                  <a:ea typeface="+mn-ea"/>
                  <a:cs typeface="+mn-cs"/>
                </a:defRPr>
              </a:lvl8pPr>
              <a:lvl9pPr marL="4388480" algn="l" defTabSz="1097120" rtl="0" eaLnBrk="1" latinLnBrk="0" hangingPunct="1">
                <a:defRPr sz="216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08/01/21 - 12/31/21</a:t>
              </a:r>
            </a:p>
          </p:txBody>
        </p:sp>
      </p:grpSp>
      <p:sp>
        <p:nvSpPr>
          <p:cNvPr id="16" name="TextBox 4">
            <a:extLst>
              <a:ext uri="{FF2B5EF4-FFF2-40B4-BE49-F238E27FC236}">
                <a16:creationId xmlns:a16="http://schemas.microsoft.com/office/drawing/2014/main" id="{CD900F73-11D8-0646-2D15-4A5E5C84FCD0}"/>
              </a:ext>
            </a:extLst>
          </p:cNvPr>
          <p:cNvSpPr txBox="1"/>
          <p:nvPr/>
        </p:nvSpPr>
        <p:spPr>
          <a:xfrm>
            <a:off x="1566790" y="6975000"/>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a:latin typeface="Arial" panose="020B0604020202020204" pitchFamily="34" charset="0"/>
                <a:cs typeface="Arial" panose="020B0604020202020204" pitchFamily="34" charset="0"/>
              </a:rPr>
              <a:t>x______________________ </a:t>
            </a:r>
            <a:endParaRPr lang="en-US">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   Townsquare Representative</a:t>
            </a:r>
          </a:p>
        </p:txBody>
      </p:sp>
      <p:sp>
        <p:nvSpPr>
          <p:cNvPr id="18" name="TextBox 6">
            <a:extLst>
              <a:ext uri="{FF2B5EF4-FFF2-40B4-BE49-F238E27FC236}">
                <a16:creationId xmlns:a16="http://schemas.microsoft.com/office/drawing/2014/main" id="{5714EC0E-3DA6-917C-1F05-95C516213F96}"/>
              </a:ext>
            </a:extLst>
          </p:cNvPr>
          <p:cNvSpPr txBox="1"/>
          <p:nvPr/>
        </p:nvSpPr>
        <p:spPr>
          <a:xfrm>
            <a:off x="9371842" y="6966443"/>
            <a:ext cx="1879253"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a:latin typeface="Arial" panose="020B0604020202020204" pitchFamily="34" charset="0"/>
                <a:cs typeface="Arial" panose="020B0604020202020204" pitchFamily="34" charset="0"/>
              </a:rPr>
              <a:t>x__________</a:t>
            </a:r>
          </a:p>
          <a:p>
            <a:r>
              <a:rPr lang="en-US" sz="1200">
                <a:latin typeface="Arial" panose="020B0604020202020204" pitchFamily="34" charset="0"/>
                <a:cs typeface="Arial" panose="020B0604020202020204" pitchFamily="34" charset="0"/>
              </a:rPr>
              <a:t>   Date</a:t>
            </a:r>
          </a:p>
        </p:txBody>
      </p:sp>
      <p:sp>
        <p:nvSpPr>
          <p:cNvPr id="20" name="TextBox 7">
            <a:extLst>
              <a:ext uri="{FF2B5EF4-FFF2-40B4-BE49-F238E27FC236}">
                <a16:creationId xmlns:a16="http://schemas.microsoft.com/office/drawing/2014/main" id="{05CB6C4B-DA0B-5607-6E4C-AB23E0953A85}"/>
              </a:ext>
            </a:extLst>
          </p:cNvPr>
          <p:cNvSpPr txBox="1"/>
          <p:nvPr/>
        </p:nvSpPr>
        <p:spPr>
          <a:xfrm>
            <a:off x="1754068" y="7661796"/>
            <a:ext cx="7323671"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Both parties have the right to cancel 90 days after the start of the campaign with 30 day written notice.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Terms &amp; Conditions can be found here</a:t>
            </a:r>
            <a:endParaRPr lang="en-US" sz="12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p:txBody>
      </p:sp>
      <p:sp>
        <p:nvSpPr>
          <p:cNvPr id="22" name="TextBox 4">
            <a:extLst>
              <a:ext uri="{FF2B5EF4-FFF2-40B4-BE49-F238E27FC236}">
                <a16:creationId xmlns:a16="http://schemas.microsoft.com/office/drawing/2014/main" id="{E78919F3-E5C4-23C2-DA57-8B8D7C852F9E}"/>
              </a:ext>
            </a:extLst>
          </p:cNvPr>
          <p:cNvSpPr txBox="1"/>
          <p:nvPr/>
        </p:nvSpPr>
        <p:spPr>
          <a:xfrm>
            <a:off x="5459896" y="6962462"/>
            <a:ext cx="3893106"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2150">
                <a:latin typeface="Arial" panose="020B0604020202020204" pitchFamily="34" charset="0"/>
                <a:cs typeface="Arial" panose="020B0604020202020204" pitchFamily="34" charset="0"/>
              </a:rPr>
              <a:t>x______________________ </a:t>
            </a:r>
            <a:endParaRPr lang="en-US">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   Client Authorization</a:t>
            </a:r>
          </a:p>
        </p:txBody>
      </p:sp>
      <p:graphicFrame>
        <p:nvGraphicFramePr>
          <p:cNvPr id="2" name="Table 1">
            <a:extLst>
              <a:ext uri="{FF2B5EF4-FFF2-40B4-BE49-F238E27FC236}">
                <a16:creationId xmlns:a16="http://schemas.microsoft.com/office/drawing/2014/main" id="{51F9F0D3-4F01-5031-1143-906119B09456}"/>
              </a:ext>
            </a:extLst>
          </p:cNvPr>
          <p:cNvGraphicFramePr>
            <a:graphicFrameLocks noGrp="1"/>
          </p:cNvGraphicFramePr>
          <p:nvPr/>
        </p:nvGraphicFramePr>
        <p:xfrm>
          <a:off x="662883" y="1747406"/>
          <a:ext cx="10588213" cy="2809240"/>
        </p:xfrm>
        <a:graphic>
          <a:graphicData uri="http://schemas.openxmlformats.org/drawingml/2006/table">
            <a:tbl>
              <a:tblPr firstRow="1" bandRow="1">
                <a:tableStyleId>{5940675A-B579-460E-94D1-54222C63F5DA}</a:tableStyleId>
              </a:tblPr>
              <a:tblGrid>
                <a:gridCol w="2470198">
                  <a:extLst>
                    <a:ext uri="{9D8B030D-6E8A-4147-A177-3AD203B41FA5}">
                      <a16:colId xmlns:a16="http://schemas.microsoft.com/office/drawing/2014/main" val="383244037"/>
                    </a:ext>
                  </a:extLst>
                </a:gridCol>
                <a:gridCol w="2706005">
                  <a:extLst>
                    <a:ext uri="{9D8B030D-6E8A-4147-A177-3AD203B41FA5}">
                      <a16:colId xmlns:a16="http://schemas.microsoft.com/office/drawing/2014/main" val="629080023"/>
                    </a:ext>
                  </a:extLst>
                </a:gridCol>
                <a:gridCol w="2706005">
                  <a:extLst>
                    <a:ext uri="{9D8B030D-6E8A-4147-A177-3AD203B41FA5}">
                      <a16:colId xmlns:a16="http://schemas.microsoft.com/office/drawing/2014/main" val="325271571"/>
                    </a:ext>
                  </a:extLst>
                </a:gridCol>
                <a:gridCol w="2706005">
                  <a:extLst>
                    <a:ext uri="{9D8B030D-6E8A-4147-A177-3AD203B41FA5}">
                      <a16:colId xmlns:a16="http://schemas.microsoft.com/office/drawing/2014/main" val="3631702838"/>
                    </a:ext>
                  </a:extLst>
                </a:gridCol>
              </a:tblGrid>
              <a:tr h="370840">
                <a:tc>
                  <a:txBody>
                    <a:bodyPr/>
                    <a:lstStyle/>
                    <a:p>
                      <a:pPr algn="ctr"/>
                      <a:r>
                        <a:rPr lang="en-US" sz="1400" b="1">
                          <a:solidFill>
                            <a:schemeClr val="bg1"/>
                          </a:solidFill>
                          <a:latin typeface="Arial" panose="020B0604020202020204" pitchFamily="34" charset="0"/>
                          <a:cs typeface="Arial" panose="020B0604020202020204" pitchFamily="34" charset="0"/>
                        </a:rPr>
                        <a:t>SOLUTION NAME</a:t>
                      </a:r>
                    </a:p>
                  </a:txBody>
                  <a:tcPr>
                    <a:solidFill>
                      <a:srgbClr val="999999"/>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BEST</a:t>
                      </a:r>
                    </a:p>
                  </a:txBody>
                  <a:tcPr>
                    <a:solidFill>
                      <a:srgbClr val="999999"/>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BETTER</a:t>
                      </a:r>
                    </a:p>
                  </a:txBody>
                  <a:tcPr>
                    <a:solidFill>
                      <a:srgbClr val="999999"/>
                    </a:solidFill>
                  </a:tcPr>
                </a:tc>
                <a:tc>
                  <a:txBody>
                    <a:bodyPr/>
                    <a:lstStyle/>
                    <a:p>
                      <a:pPr algn="ctr"/>
                      <a:r>
                        <a:rPr lang="en-US" sz="1400" b="1">
                          <a:solidFill>
                            <a:schemeClr val="bg1"/>
                          </a:solidFill>
                          <a:latin typeface="Arial" panose="020B0604020202020204" pitchFamily="34" charset="0"/>
                          <a:cs typeface="Arial" panose="020B0604020202020204" pitchFamily="34" charset="0"/>
                        </a:rPr>
                        <a:t>GOOD</a:t>
                      </a:r>
                    </a:p>
                  </a:txBody>
                  <a:tcPr>
                    <a:solidFill>
                      <a:srgbClr val="999999"/>
                    </a:solidFill>
                  </a:tcPr>
                </a:tc>
                <a:extLst>
                  <a:ext uri="{0D108BD9-81ED-4DB2-BD59-A6C34878D82A}">
                    <a16:rowId xmlns:a16="http://schemas.microsoft.com/office/drawing/2014/main" val="468738020"/>
                  </a:ext>
                </a:extLst>
              </a:tr>
              <a:tr h="370840">
                <a:tc>
                  <a:txBody>
                    <a:bodyPr/>
                    <a:lstStyle/>
                    <a:p>
                      <a:r>
                        <a:rPr lang="en-US" sz="1300">
                          <a:latin typeface="Arial" panose="020B0604020202020204" pitchFamily="34" charset="0"/>
                          <a:cs typeface="Arial" panose="020B0604020202020204" pitchFamily="34" charset="0"/>
                        </a:rPr>
                        <a:t>Programmatic Display</a:t>
                      </a:r>
                    </a:p>
                    <a:p>
                      <a:r>
                        <a:rPr lang="en-US" sz="1300">
                          <a:latin typeface="Arial" panose="020B0604020202020204" pitchFamily="34" charset="0"/>
                          <a:cs typeface="Arial" panose="020B0604020202020204" pitchFamily="34" charset="0"/>
                        </a:rPr>
                        <a:t>(AAT + KWT)</a:t>
                      </a:r>
                    </a:p>
                  </a:txBody>
                  <a:tcPr anchor="ctr">
                    <a:solidFill>
                      <a:schemeClr val="bg1"/>
                    </a:solidFill>
                  </a:tcPr>
                </a:tc>
                <a:tc>
                  <a:txBody>
                    <a:bodyPr/>
                    <a:lstStyle/>
                    <a:p>
                      <a:pPr marL="285750" indent="-285750">
                        <a:buFont typeface="Wingdings" pitchFamily="2" charset="2"/>
                        <a:buChar char="ü"/>
                      </a:pPr>
                      <a:r>
                        <a:rPr lang="en-US" sz="1300">
                          <a:latin typeface="Arial" panose="020B0604020202020204" pitchFamily="34" charset="0"/>
                          <a:cs typeface="Arial" panose="020B0604020202020204" pitchFamily="34" charset="0"/>
                        </a:rPr>
                        <a:t>187,500 Impressions </a:t>
                      </a:r>
                    </a:p>
                    <a:p>
                      <a:pPr marL="285750" indent="-285750">
                        <a:buFont typeface="Wingdings" pitchFamily="2" charset="2"/>
                        <a:buChar char="ü"/>
                      </a:pPr>
                      <a:r>
                        <a:rPr lang="en-US" sz="1300">
                          <a:latin typeface="Arial" panose="020B0604020202020204" pitchFamily="34" charset="0"/>
                          <a:cs typeface="Arial" panose="020B0604020202020204" pitchFamily="34" charset="0"/>
                        </a:rPr>
                        <a:t>$1,500</a:t>
                      </a:r>
                    </a:p>
                  </a:txBody>
                  <a:tcPr anchor="ctr">
                    <a:solidFill>
                      <a:schemeClr val="bg1"/>
                    </a:solidFill>
                  </a:tcPr>
                </a:tc>
                <a:tc>
                  <a:txBody>
                    <a:bodyPr/>
                    <a:lstStyle/>
                    <a:p>
                      <a:pPr marL="285750" indent="-285750">
                        <a:buFont typeface="Wingdings" pitchFamily="2" charset="2"/>
                        <a:buChar char="ü"/>
                      </a:pPr>
                      <a:r>
                        <a:rPr lang="en-US" sz="1300">
                          <a:latin typeface="Arial" panose="020B0604020202020204" pitchFamily="34" charset="0"/>
                          <a:cs typeface="Arial" panose="020B0604020202020204" pitchFamily="34" charset="0"/>
                        </a:rPr>
                        <a:t>125,000 Impressions </a:t>
                      </a:r>
                    </a:p>
                    <a:p>
                      <a:pPr marL="285750" indent="-285750">
                        <a:buFont typeface="Wingdings" pitchFamily="2" charset="2"/>
                        <a:buChar char="ü"/>
                      </a:pPr>
                      <a:r>
                        <a:rPr lang="en-US" sz="1300">
                          <a:latin typeface="Arial" panose="020B0604020202020204" pitchFamily="34" charset="0"/>
                          <a:cs typeface="Arial" panose="020B0604020202020204" pitchFamily="34" charset="0"/>
                        </a:rPr>
                        <a:t>$1,000</a:t>
                      </a:r>
                    </a:p>
                  </a:txBody>
                  <a:tcPr anchor="ctr">
                    <a:solidFill>
                      <a:schemeClr val="bg1"/>
                    </a:solidFill>
                  </a:tcPr>
                </a:tc>
                <a:tc>
                  <a:txBody>
                    <a:bodyPr/>
                    <a:lstStyle/>
                    <a:p>
                      <a:pPr marL="285750" indent="-285750">
                        <a:buFont typeface="Wingdings" pitchFamily="2" charset="2"/>
                        <a:buChar char="ü"/>
                      </a:pPr>
                      <a:r>
                        <a:rPr lang="en-US" sz="1300">
                          <a:latin typeface="Arial" panose="020B0604020202020204" pitchFamily="34" charset="0"/>
                          <a:cs typeface="Arial" panose="020B0604020202020204" pitchFamily="34" charset="0"/>
                        </a:rPr>
                        <a:t>62,500 Impressions </a:t>
                      </a:r>
                    </a:p>
                    <a:p>
                      <a:pPr marL="285750" indent="-285750">
                        <a:buFont typeface="Wingdings" pitchFamily="2" charset="2"/>
                        <a:buChar char="ü"/>
                      </a:pPr>
                      <a:r>
                        <a:rPr lang="en-US" sz="1300">
                          <a:latin typeface="Arial" panose="020B0604020202020204" pitchFamily="34" charset="0"/>
                          <a:cs typeface="Arial" panose="020B0604020202020204" pitchFamily="34" charset="0"/>
                        </a:rPr>
                        <a:t>$500</a:t>
                      </a:r>
                    </a:p>
                  </a:txBody>
                  <a:tcPr anchor="ctr">
                    <a:solidFill>
                      <a:schemeClr val="bg1"/>
                    </a:solidFill>
                  </a:tcPr>
                </a:tc>
                <a:extLst>
                  <a:ext uri="{0D108BD9-81ED-4DB2-BD59-A6C34878D82A}">
                    <a16:rowId xmlns:a16="http://schemas.microsoft.com/office/drawing/2014/main" val="673909570"/>
                  </a:ext>
                </a:extLst>
              </a:tr>
              <a:tr h="370840">
                <a:tc>
                  <a:txBody>
                    <a:bodyPr/>
                    <a:lstStyle/>
                    <a:p>
                      <a:r>
                        <a:rPr lang="en-US" sz="1300">
                          <a:latin typeface="Arial" panose="020B0604020202020204" pitchFamily="34" charset="0"/>
                          <a:cs typeface="Arial" panose="020B0604020202020204" pitchFamily="34" charset="0"/>
                        </a:rPr>
                        <a:t>Social Media + Retargeting</a:t>
                      </a:r>
                    </a:p>
                  </a:txBody>
                  <a:tcPr anchor="ctr">
                    <a:solidFill>
                      <a:schemeClr val="bg1"/>
                    </a:solidFill>
                  </a:tcPr>
                </a:tc>
                <a:tc>
                  <a:txBody>
                    <a:bodyPr/>
                    <a:lstStyle/>
                    <a:p>
                      <a:pPr marL="285750" marR="0" lvl="0" indent="-285750" algn="l" defTabSz="1097280" rtl="0" eaLnBrk="1" fontAlgn="auto" latinLnBrk="0" hangingPunct="1">
                        <a:lnSpc>
                          <a:spcPct val="100000"/>
                        </a:lnSpc>
                        <a:spcBef>
                          <a:spcPts val="0"/>
                        </a:spcBef>
                        <a:spcAft>
                          <a:spcPts val="0"/>
                        </a:spcAft>
                        <a:buClrTx/>
                        <a:buSzTx/>
                        <a:buFont typeface="Wingdings" pitchFamily="2" charset="2"/>
                        <a:buChar char="ü"/>
                        <a:tabLst/>
                        <a:defRPr/>
                      </a:pPr>
                      <a:r>
                        <a:rPr lang="en-US" sz="1300">
                          <a:latin typeface="Arial" panose="020B0604020202020204" pitchFamily="34" charset="0"/>
                          <a:cs typeface="Arial" panose="020B0604020202020204" pitchFamily="34" charset="0"/>
                        </a:rPr>
                        <a:t>Facebook/Instagram</a:t>
                      </a:r>
                    </a:p>
                    <a:p>
                      <a:pPr marL="285750" marR="0" lvl="0" indent="-285750" algn="l" defTabSz="1097280" rtl="0" eaLnBrk="1" fontAlgn="auto" latinLnBrk="0" hangingPunct="1">
                        <a:lnSpc>
                          <a:spcPct val="100000"/>
                        </a:lnSpc>
                        <a:spcBef>
                          <a:spcPts val="0"/>
                        </a:spcBef>
                        <a:spcAft>
                          <a:spcPts val="0"/>
                        </a:spcAft>
                        <a:buClrTx/>
                        <a:buSzTx/>
                        <a:buFont typeface="Wingdings" pitchFamily="2" charset="2"/>
                        <a:buChar char="ü"/>
                        <a:tabLst/>
                        <a:defRPr/>
                      </a:pPr>
                      <a:r>
                        <a:rPr lang="en-US" sz="1300">
                          <a:latin typeface="Arial" panose="020B0604020202020204" pitchFamily="34" charset="0"/>
                          <a:cs typeface="Arial" panose="020B0604020202020204" pitchFamily="34" charset="0"/>
                        </a:rPr>
                        <a:t>600 Clicks</a:t>
                      </a:r>
                    </a:p>
                    <a:p>
                      <a:pPr marL="285750" marR="0" lvl="0" indent="-285750" algn="l" defTabSz="1097280" rtl="0" eaLnBrk="1" fontAlgn="auto" latinLnBrk="0" hangingPunct="1">
                        <a:lnSpc>
                          <a:spcPct val="100000"/>
                        </a:lnSpc>
                        <a:spcBef>
                          <a:spcPts val="0"/>
                        </a:spcBef>
                        <a:spcAft>
                          <a:spcPts val="0"/>
                        </a:spcAft>
                        <a:buClrTx/>
                        <a:buSzTx/>
                        <a:buFont typeface="Wingdings" pitchFamily="2" charset="2"/>
                        <a:buChar char="ü"/>
                        <a:tabLst/>
                        <a:defRPr/>
                      </a:pPr>
                      <a:r>
                        <a:rPr lang="en-US" sz="1300">
                          <a:latin typeface="Arial" panose="020B0604020202020204" pitchFamily="34" charset="0"/>
                          <a:cs typeface="Arial" panose="020B0604020202020204" pitchFamily="34" charset="0"/>
                        </a:rPr>
                        <a:t>$1,500</a:t>
                      </a:r>
                    </a:p>
                  </a:txBody>
                  <a:tcPr anchor="ctr">
                    <a:solidFill>
                      <a:schemeClr val="bg1"/>
                    </a:solidFill>
                  </a:tcPr>
                </a:tc>
                <a:tc>
                  <a:txBody>
                    <a:bodyPr/>
                    <a:lstStyle/>
                    <a:p>
                      <a:pPr marL="285750" marR="0" lvl="0" indent="-285750" algn="l" defTabSz="1097280" rtl="0" eaLnBrk="1" fontAlgn="auto" latinLnBrk="0" hangingPunct="1">
                        <a:lnSpc>
                          <a:spcPct val="100000"/>
                        </a:lnSpc>
                        <a:spcBef>
                          <a:spcPts val="0"/>
                        </a:spcBef>
                        <a:spcAft>
                          <a:spcPts val="0"/>
                        </a:spcAft>
                        <a:buClrTx/>
                        <a:buSzTx/>
                        <a:buFont typeface="Wingdings" pitchFamily="2" charset="2"/>
                        <a:buChar char="ü"/>
                        <a:tabLst/>
                        <a:defRPr/>
                      </a:pPr>
                      <a:r>
                        <a:rPr lang="en-US" sz="1300">
                          <a:latin typeface="Arial" panose="020B0604020202020204" pitchFamily="34" charset="0"/>
                          <a:cs typeface="Arial" panose="020B0604020202020204" pitchFamily="34" charset="0"/>
                        </a:rPr>
                        <a:t>Facebook/Instagram</a:t>
                      </a:r>
                    </a:p>
                    <a:p>
                      <a:pPr marL="285750" marR="0" lvl="0" indent="-285750" algn="l" defTabSz="1097280" rtl="0" eaLnBrk="1" fontAlgn="auto" latinLnBrk="0" hangingPunct="1">
                        <a:lnSpc>
                          <a:spcPct val="100000"/>
                        </a:lnSpc>
                        <a:spcBef>
                          <a:spcPts val="0"/>
                        </a:spcBef>
                        <a:spcAft>
                          <a:spcPts val="0"/>
                        </a:spcAft>
                        <a:buClrTx/>
                        <a:buSzTx/>
                        <a:buFont typeface="Wingdings" pitchFamily="2" charset="2"/>
                        <a:buChar char="ü"/>
                        <a:tabLst/>
                        <a:defRPr/>
                      </a:pPr>
                      <a:r>
                        <a:rPr lang="en-US" sz="1300">
                          <a:latin typeface="Arial" panose="020B0604020202020204" pitchFamily="34" charset="0"/>
                          <a:cs typeface="Arial" panose="020B0604020202020204" pitchFamily="34" charset="0"/>
                        </a:rPr>
                        <a:t>600 Clicks</a:t>
                      </a:r>
                    </a:p>
                    <a:p>
                      <a:pPr marL="285750" marR="0" lvl="0" indent="-285750" algn="l" defTabSz="1097280" rtl="0" eaLnBrk="1" fontAlgn="auto" latinLnBrk="0" hangingPunct="1">
                        <a:lnSpc>
                          <a:spcPct val="100000"/>
                        </a:lnSpc>
                        <a:spcBef>
                          <a:spcPts val="0"/>
                        </a:spcBef>
                        <a:spcAft>
                          <a:spcPts val="0"/>
                        </a:spcAft>
                        <a:buClrTx/>
                        <a:buSzTx/>
                        <a:buFont typeface="Wingdings" pitchFamily="2" charset="2"/>
                        <a:buChar char="ü"/>
                        <a:tabLst/>
                        <a:defRPr/>
                      </a:pPr>
                      <a:r>
                        <a:rPr lang="en-US" sz="1300">
                          <a:latin typeface="Arial" panose="020B0604020202020204" pitchFamily="34" charset="0"/>
                          <a:cs typeface="Arial" panose="020B0604020202020204" pitchFamily="34" charset="0"/>
                        </a:rPr>
                        <a:t>$1,500</a:t>
                      </a:r>
                    </a:p>
                  </a:txBody>
                  <a:tcPr anchor="ctr">
                    <a:solidFill>
                      <a:schemeClr val="bg1"/>
                    </a:solidFill>
                  </a:tcPr>
                </a:tc>
                <a:tc>
                  <a:txBody>
                    <a:bodyPr/>
                    <a:lstStyle/>
                    <a:p>
                      <a:pPr marL="285750" marR="0" lvl="0" indent="-285750" algn="l" defTabSz="1097280" rtl="0" eaLnBrk="1" fontAlgn="auto" latinLnBrk="0" hangingPunct="1">
                        <a:lnSpc>
                          <a:spcPct val="100000"/>
                        </a:lnSpc>
                        <a:spcBef>
                          <a:spcPts val="0"/>
                        </a:spcBef>
                        <a:spcAft>
                          <a:spcPts val="0"/>
                        </a:spcAft>
                        <a:buClrTx/>
                        <a:buSzTx/>
                        <a:buFont typeface="Wingdings" pitchFamily="2" charset="2"/>
                        <a:buChar char="ü"/>
                        <a:tabLst/>
                        <a:defRPr/>
                      </a:pPr>
                      <a:r>
                        <a:rPr lang="en-US" sz="1300">
                          <a:latin typeface="Arial" panose="020B0604020202020204" pitchFamily="34" charset="0"/>
                          <a:cs typeface="Arial" panose="020B0604020202020204" pitchFamily="34" charset="0"/>
                        </a:rPr>
                        <a:t>Facebook/Instagram</a:t>
                      </a:r>
                    </a:p>
                    <a:p>
                      <a:pPr marL="285750" marR="0" lvl="0" indent="-285750" algn="l" defTabSz="1097280" rtl="0" eaLnBrk="1" fontAlgn="auto" latinLnBrk="0" hangingPunct="1">
                        <a:lnSpc>
                          <a:spcPct val="100000"/>
                        </a:lnSpc>
                        <a:spcBef>
                          <a:spcPts val="0"/>
                        </a:spcBef>
                        <a:spcAft>
                          <a:spcPts val="0"/>
                        </a:spcAft>
                        <a:buClrTx/>
                        <a:buSzTx/>
                        <a:buFont typeface="Wingdings" pitchFamily="2" charset="2"/>
                        <a:buChar char="ü"/>
                        <a:tabLst/>
                        <a:defRPr/>
                      </a:pPr>
                      <a:r>
                        <a:rPr lang="en-US" sz="1300">
                          <a:latin typeface="Arial" panose="020B0604020202020204" pitchFamily="34" charset="0"/>
                          <a:cs typeface="Arial" panose="020B0604020202020204" pitchFamily="34" charset="0"/>
                        </a:rPr>
                        <a:t>400 Clicks</a:t>
                      </a:r>
                    </a:p>
                    <a:p>
                      <a:pPr marL="285750" marR="0" lvl="0" indent="-285750" algn="l" defTabSz="1097280" rtl="0" eaLnBrk="1" fontAlgn="auto" latinLnBrk="0" hangingPunct="1">
                        <a:lnSpc>
                          <a:spcPct val="100000"/>
                        </a:lnSpc>
                        <a:spcBef>
                          <a:spcPts val="0"/>
                        </a:spcBef>
                        <a:spcAft>
                          <a:spcPts val="0"/>
                        </a:spcAft>
                        <a:buClrTx/>
                        <a:buSzTx/>
                        <a:buFont typeface="Wingdings" pitchFamily="2" charset="2"/>
                        <a:buChar char="ü"/>
                        <a:tabLst/>
                        <a:defRPr/>
                      </a:pPr>
                      <a:r>
                        <a:rPr lang="en-US" sz="1300">
                          <a:latin typeface="Arial" panose="020B0604020202020204" pitchFamily="34" charset="0"/>
                          <a:cs typeface="Arial" panose="020B0604020202020204" pitchFamily="34" charset="0"/>
                        </a:rPr>
                        <a:t>$1,000</a:t>
                      </a:r>
                    </a:p>
                  </a:txBody>
                  <a:tcPr anchor="ctr">
                    <a:solidFill>
                      <a:schemeClr val="bg1"/>
                    </a:solidFill>
                  </a:tcPr>
                </a:tc>
                <a:extLst>
                  <a:ext uri="{0D108BD9-81ED-4DB2-BD59-A6C34878D82A}">
                    <a16:rowId xmlns:a16="http://schemas.microsoft.com/office/drawing/2014/main" val="3298418834"/>
                  </a:ext>
                </a:extLst>
              </a:tr>
              <a:tr h="370840">
                <a:tc>
                  <a:txBody>
                    <a:bodyPr/>
                    <a:lstStyle/>
                    <a:p>
                      <a:r>
                        <a:rPr lang="en-US" sz="1300">
                          <a:latin typeface="Arial" panose="020B0604020202020204" pitchFamily="34" charset="0"/>
                          <a:cs typeface="Arial" panose="020B0604020202020204" pitchFamily="34" charset="0"/>
                        </a:rPr>
                        <a:t>Streaming TV / OTT</a:t>
                      </a:r>
                    </a:p>
                    <a:p>
                      <a:r>
                        <a:rPr lang="en-US" sz="1300">
                          <a:latin typeface="Arial" panose="020B0604020202020204" pitchFamily="34" charset="0"/>
                          <a:cs typeface="Arial" panose="020B0604020202020204" pitchFamily="34" charset="0"/>
                        </a:rPr>
                        <a:t>Audience Targeting</a:t>
                      </a:r>
                    </a:p>
                  </a:txBody>
                  <a:tcPr anchor="ctr">
                    <a:solidFill>
                      <a:schemeClr val="bg1"/>
                    </a:solidFill>
                  </a:tcPr>
                </a:tc>
                <a:tc>
                  <a:txBody>
                    <a:bodyPr/>
                    <a:lstStyle/>
                    <a:p>
                      <a:pPr marL="285750" indent="-285750">
                        <a:buFont typeface="Wingdings" pitchFamily="2" charset="2"/>
                        <a:buChar char="ü"/>
                      </a:pPr>
                      <a:r>
                        <a:rPr lang="en-US" sz="1300">
                          <a:latin typeface="Arial" panose="020B0604020202020204" pitchFamily="34" charset="0"/>
                          <a:cs typeface="Arial" panose="020B0604020202020204" pitchFamily="34" charset="0"/>
                        </a:rPr>
                        <a:t>67,568 Streaming TV Commercials </a:t>
                      </a:r>
                    </a:p>
                    <a:p>
                      <a:pPr marL="285750" indent="-285750">
                        <a:buFont typeface="Wingdings" pitchFamily="2" charset="2"/>
                        <a:buChar char="ü"/>
                      </a:pPr>
                      <a:r>
                        <a:rPr lang="en-US" sz="1300">
                          <a:latin typeface="Arial" panose="020B0604020202020204" pitchFamily="34" charset="0"/>
                          <a:cs typeface="Arial" panose="020B0604020202020204" pitchFamily="34" charset="0"/>
                        </a:rPr>
                        <a:t>$2,500</a:t>
                      </a:r>
                    </a:p>
                  </a:txBody>
                  <a:tcPr anchor="ctr">
                    <a:solidFill>
                      <a:schemeClr val="bg1"/>
                    </a:solidFill>
                  </a:tcPr>
                </a:tc>
                <a:tc>
                  <a:txBody>
                    <a:bodyPr/>
                    <a:lstStyle/>
                    <a:p>
                      <a:pPr marL="285750" indent="-285750">
                        <a:buFont typeface="Wingdings" pitchFamily="2" charset="2"/>
                        <a:buChar char="ü"/>
                      </a:pPr>
                      <a:r>
                        <a:rPr lang="en-US" sz="1300">
                          <a:latin typeface="Arial" panose="020B0604020202020204" pitchFamily="34" charset="0"/>
                          <a:cs typeface="Arial" panose="020B0604020202020204" pitchFamily="34" charset="0"/>
                        </a:rPr>
                        <a:t>54,054 Streaming TV Commercials </a:t>
                      </a:r>
                    </a:p>
                    <a:p>
                      <a:pPr marL="285750" indent="-285750">
                        <a:buFont typeface="Wingdings" pitchFamily="2" charset="2"/>
                        <a:buChar char="ü"/>
                      </a:pPr>
                      <a:r>
                        <a:rPr lang="en-US" sz="1300">
                          <a:latin typeface="Arial" panose="020B0604020202020204" pitchFamily="34" charset="0"/>
                          <a:cs typeface="Arial" panose="020B0604020202020204" pitchFamily="34" charset="0"/>
                        </a:rPr>
                        <a:t>$2,000</a:t>
                      </a:r>
                    </a:p>
                  </a:txBody>
                  <a:tcPr anchor="ctr">
                    <a:solidFill>
                      <a:schemeClr val="bg1"/>
                    </a:solidFill>
                  </a:tcPr>
                </a:tc>
                <a:tc>
                  <a:txBody>
                    <a:bodyPr/>
                    <a:lstStyle/>
                    <a:p>
                      <a:pPr marL="285750" indent="-285750">
                        <a:buFont typeface="Wingdings" pitchFamily="2" charset="2"/>
                        <a:buChar char="ü"/>
                      </a:pPr>
                      <a:r>
                        <a:rPr lang="en-US" sz="1300">
                          <a:latin typeface="Arial" panose="020B0604020202020204" pitchFamily="34" charset="0"/>
                          <a:cs typeface="Arial" panose="020B0604020202020204" pitchFamily="34" charset="0"/>
                        </a:rPr>
                        <a:t>40,541 Streaming TV Commercials </a:t>
                      </a:r>
                    </a:p>
                    <a:p>
                      <a:pPr marL="285750" indent="-285750">
                        <a:buFont typeface="Wingdings" pitchFamily="2" charset="2"/>
                        <a:buChar char="ü"/>
                      </a:pPr>
                      <a:r>
                        <a:rPr lang="en-US" sz="1300">
                          <a:latin typeface="Arial" panose="020B0604020202020204" pitchFamily="34" charset="0"/>
                          <a:cs typeface="Arial" panose="020B0604020202020204" pitchFamily="34" charset="0"/>
                        </a:rPr>
                        <a:t>$1,500</a:t>
                      </a:r>
                    </a:p>
                  </a:txBody>
                  <a:tcPr anchor="ctr">
                    <a:solidFill>
                      <a:schemeClr val="bg1"/>
                    </a:solidFill>
                  </a:tcPr>
                </a:tc>
                <a:extLst>
                  <a:ext uri="{0D108BD9-81ED-4DB2-BD59-A6C34878D82A}">
                    <a16:rowId xmlns:a16="http://schemas.microsoft.com/office/drawing/2014/main" val="2392929712"/>
                  </a:ext>
                </a:extLst>
              </a:tr>
              <a:tr h="370840">
                <a:tc>
                  <a:txBody>
                    <a:bodyPr/>
                    <a:lstStyle/>
                    <a:p>
                      <a:r>
                        <a:rPr lang="en-US" sz="1600" b="1">
                          <a:latin typeface="Arial" panose="020B0604020202020204" pitchFamily="34" charset="0"/>
                          <a:cs typeface="Arial" panose="020B0604020202020204" pitchFamily="34" charset="0"/>
                        </a:rPr>
                        <a:t>MONTHLY INVESTMENT</a:t>
                      </a:r>
                    </a:p>
                  </a:txBody>
                  <a:tcPr anchor="ctr">
                    <a:solidFill>
                      <a:schemeClr val="bg1"/>
                    </a:solidFill>
                  </a:tcPr>
                </a:tc>
                <a:tc>
                  <a:txBody>
                    <a:bodyPr/>
                    <a:lstStyle/>
                    <a:p>
                      <a:pPr marL="285750" marR="0" lvl="0" indent="-285750" algn="l" defTabSz="1097280" rtl="0" eaLnBrk="1" fontAlgn="auto" latinLnBrk="0" hangingPunct="1">
                        <a:lnSpc>
                          <a:spcPct val="100000"/>
                        </a:lnSpc>
                        <a:spcBef>
                          <a:spcPts val="0"/>
                        </a:spcBef>
                        <a:spcAft>
                          <a:spcPts val="0"/>
                        </a:spcAft>
                        <a:buClrTx/>
                        <a:buSzTx/>
                        <a:buFont typeface="Wingdings" pitchFamily="2" charset="2"/>
                        <a:buChar char="q"/>
                        <a:tabLst/>
                        <a:defRPr/>
                      </a:pPr>
                      <a:r>
                        <a:rPr lang="en-US" sz="1800" b="1">
                          <a:latin typeface="Arial" panose="020B0604020202020204" pitchFamily="34" charset="0"/>
                          <a:cs typeface="Arial" panose="020B0604020202020204" pitchFamily="34" charset="0"/>
                        </a:rPr>
                        <a:t>$5,500/</a:t>
                      </a:r>
                      <a:r>
                        <a:rPr lang="en-US" sz="1800" b="1" err="1">
                          <a:latin typeface="Arial" panose="020B0604020202020204" pitchFamily="34" charset="0"/>
                          <a:cs typeface="Arial" panose="020B0604020202020204" pitchFamily="34" charset="0"/>
                        </a:rPr>
                        <a:t>mo</a:t>
                      </a:r>
                      <a:endParaRPr lang="en-US" sz="1800" b="1">
                        <a:latin typeface="Arial" panose="020B0604020202020204" pitchFamily="34" charset="0"/>
                        <a:cs typeface="Arial" panose="020B0604020202020204" pitchFamily="34" charset="0"/>
                      </a:endParaRPr>
                    </a:p>
                  </a:txBody>
                  <a:tcPr anchor="ctr">
                    <a:solidFill>
                      <a:schemeClr val="bg1"/>
                    </a:solidFill>
                  </a:tcPr>
                </a:tc>
                <a:tc>
                  <a:txBody>
                    <a:bodyPr/>
                    <a:lstStyle/>
                    <a:p>
                      <a:pPr marL="285750" marR="0" lvl="0" indent="-285750" algn="l" defTabSz="1097280" rtl="0" eaLnBrk="1" fontAlgn="auto" latinLnBrk="0" hangingPunct="1">
                        <a:lnSpc>
                          <a:spcPct val="100000"/>
                        </a:lnSpc>
                        <a:spcBef>
                          <a:spcPts val="0"/>
                        </a:spcBef>
                        <a:spcAft>
                          <a:spcPts val="0"/>
                        </a:spcAft>
                        <a:buClrTx/>
                        <a:buSzTx/>
                        <a:buFont typeface="Wingdings" pitchFamily="2" charset="2"/>
                        <a:buChar char="q"/>
                        <a:tabLst/>
                        <a:defRPr/>
                      </a:pPr>
                      <a:r>
                        <a:rPr lang="en-US" sz="1800" b="1">
                          <a:latin typeface="Arial" panose="020B0604020202020204" pitchFamily="34" charset="0"/>
                          <a:cs typeface="Arial" panose="020B0604020202020204" pitchFamily="34" charset="0"/>
                        </a:rPr>
                        <a:t>$4,500/</a:t>
                      </a:r>
                      <a:r>
                        <a:rPr lang="en-US" sz="1800" b="1" err="1">
                          <a:latin typeface="Arial" panose="020B0604020202020204" pitchFamily="34" charset="0"/>
                          <a:cs typeface="Arial" panose="020B0604020202020204" pitchFamily="34" charset="0"/>
                        </a:rPr>
                        <a:t>mo</a:t>
                      </a:r>
                      <a:endParaRPr lang="en-US" sz="1800" b="1">
                        <a:latin typeface="Arial" panose="020B0604020202020204" pitchFamily="34" charset="0"/>
                        <a:cs typeface="Arial" panose="020B0604020202020204" pitchFamily="34" charset="0"/>
                      </a:endParaRPr>
                    </a:p>
                  </a:txBody>
                  <a:tcPr anchor="ctr">
                    <a:solidFill>
                      <a:schemeClr val="bg1"/>
                    </a:solidFill>
                  </a:tcPr>
                </a:tc>
                <a:tc>
                  <a:txBody>
                    <a:bodyPr/>
                    <a:lstStyle/>
                    <a:p>
                      <a:pPr marL="285750" marR="0" lvl="0" indent="-285750" algn="l" defTabSz="1097280" rtl="0" eaLnBrk="1" fontAlgn="auto" latinLnBrk="0" hangingPunct="1">
                        <a:lnSpc>
                          <a:spcPct val="100000"/>
                        </a:lnSpc>
                        <a:spcBef>
                          <a:spcPts val="0"/>
                        </a:spcBef>
                        <a:spcAft>
                          <a:spcPts val="0"/>
                        </a:spcAft>
                        <a:buClrTx/>
                        <a:buSzTx/>
                        <a:buFont typeface="Wingdings" pitchFamily="2" charset="2"/>
                        <a:buChar char="q"/>
                        <a:tabLst/>
                        <a:defRPr/>
                      </a:pPr>
                      <a:r>
                        <a:rPr lang="en-US" sz="1800" b="1">
                          <a:latin typeface="Arial" panose="020B0604020202020204" pitchFamily="34" charset="0"/>
                          <a:cs typeface="Arial" panose="020B0604020202020204" pitchFamily="34" charset="0"/>
                        </a:rPr>
                        <a:t>$3,000/</a:t>
                      </a:r>
                      <a:r>
                        <a:rPr lang="en-US" sz="1800" b="1" err="1">
                          <a:latin typeface="Arial" panose="020B0604020202020204" pitchFamily="34" charset="0"/>
                          <a:cs typeface="Arial" panose="020B0604020202020204" pitchFamily="34" charset="0"/>
                        </a:rPr>
                        <a:t>mo</a:t>
                      </a:r>
                      <a:endParaRPr lang="en-US" sz="1800" b="1">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3149503543"/>
                  </a:ext>
                </a:extLst>
              </a:tr>
            </a:tbl>
          </a:graphicData>
        </a:graphic>
      </p:graphicFrame>
      <p:pic>
        <p:nvPicPr>
          <p:cNvPr id="9" name="Picture Placeholder 8">
            <a:extLst>
              <a:ext uri="{FF2B5EF4-FFF2-40B4-BE49-F238E27FC236}">
                <a16:creationId xmlns:a16="http://schemas.microsoft.com/office/drawing/2014/main" id="{77804CE0-BF8E-67FC-AA70-E3FA6B1649C4}"/>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a:ext>
            </a:extLst>
          </a:blip>
          <a:srcRect/>
          <a:stretch/>
        </p:blipFill>
        <p:spPr>
          <a:xfrm>
            <a:off x="10515600" y="0"/>
            <a:ext cx="4114800" cy="8229600"/>
          </a:xfrm>
        </p:spPr>
      </p:pic>
    </p:spTree>
    <p:extLst>
      <p:ext uri="{BB962C8B-B14F-4D97-AF65-F5344CB8AC3E}">
        <p14:creationId xmlns:p14="http://schemas.microsoft.com/office/powerpoint/2010/main" val="2922427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607A612-0CCD-2F57-3F71-961822F9AC23}"/>
              </a:ext>
            </a:extLst>
          </p:cNvPr>
          <p:cNvGraphicFramePr>
            <a:graphicFrameLocks noGrp="1"/>
          </p:cNvGraphicFramePr>
          <p:nvPr/>
        </p:nvGraphicFramePr>
        <p:xfrm>
          <a:off x="195697" y="1049849"/>
          <a:ext cx="14316050" cy="5470526"/>
        </p:xfrm>
        <a:graphic>
          <a:graphicData uri="http://schemas.openxmlformats.org/drawingml/2006/table">
            <a:tbl>
              <a:tblPr firstRow="1" bandRow="1">
                <a:tableStyleId>{8A107856-5554-42FB-B03E-39F5DBC370BA}</a:tableStyleId>
              </a:tblPr>
              <a:tblGrid>
                <a:gridCol w="8425789">
                  <a:extLst>
                    <a:ext uri="{9D8B030D-6E8A-4147-A177-3AD203B41FA5}">
                      <a16:colId xmlns:a16="http://schemas.microsoft.com/office/drawing/2014/main" val="3404762474"/>
                    </a:ext>
                  </a:extLst>
                </a:gridCol>
                <a:gridCol w="2164387">
                  <a:extLst>
                    <a:ext uri="{9D8B030D-6E8A-4147-A177-3AD203B41FA5}">
                      <a16:colId xmlns:a16="http://schemas.microsoft.com/office/drawing/2014/main" val="3209223143"/>
                    </a:ext>
                  </a:extLst>
                </a:gridCol>
                <a:gridCol w="1862937">
                  <a:extLst>
                    <a:ext uri="{9D8B030D-6E8A-4147-A177-3AD203B41FA5}">
                      <a16:colId xmlns:a16="http://schemas.microsoft.com/office/drawing/2014/main" val="3941564187"/>
                    </a:ext>
                  </a:extLst>
                </a:gridCol>
                <a:gridCol w="1862937">
                  <a:extLst>
                    <a:ext uri="{9D8B030D-6E8A-4147-A177-3AD203B41FA5}">
                      <a16:colId xmlns:a16="http://schemas.microsoft.com/office/drawing/2014/main" val="498776580"/>
                    </a:ext>
                  </a:extLst>
                </a:gridCol>
              </a:tblGrid>
              <a:tr h="407532">
                <a:tc>
                  <a:txBody>
                    <a:bodyPr/>
                    <a:lstStyle/>
                    <a:p>
                      <a:pPr marL="0" algn="l" defTabSz="1097253" rtl="0" eaLnBrk="1" latinLnBrk="0" hangingPunct="1"/>
                      <a:r>
                        <a:rPr lang="en-US" sz="1800" b="1" kern="1200" dirty="0">
                          <a:solidFill>
                            <a:srgbClr val="203D7C"/>
                          </a:solidFill>
                          <a:latin typeface="Arial" panose="020B0604020202020204" pitchFamily="34" charset="0"/>
                          <a:ea typeface="+mn-ea"/>
                          <a:cs typeface="+mn-cs"/>
                        </a:rPr>
                        <a:t>40 miles of Springfield, MO</a:t>
                      </a: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tc>
                  <a:txBody>
                    <a:bodyPr/>
                    <a:lstStyle/>
                    <a:p>
                      <a:pPr marL="160020" marR="0" lvl="0" indent="0" algn="ctr" defTabSz="1097280" rtl="0" eaLnBrk="1" fontAlgn="auto" latinLnBrk="0" hangingPunct="1">
                        <a:lnSpc>
                          <a:spcPct val="100000"/>
                        </a:lnSpc>
                        <a:spcBef>
                          <a:spcPts val="0"/>
                        </a:spcBef>
                        <a:spcAft>
                          <a:spcPts val="0"/>
                        </a:spcAft>
                        <a:buClr>
                          <a:srgbClr val="FF0000"/>
                        </a:buClr>
                        <a:buSzTx/>
                        <a:buFont typeface="Wingdings" panose="05000000000000000000" pitchFamily="2" charset="2"/>
                        <a:buNone/>
                        <a:tabLst/>
                        <a:defRPr/>
                      </a:pPr>
                      <a:r>
                        <a:rPr kumimoji="0" lang="en-US" sz="1800" b="1" i="0" u="none" strike="noStrike" kern="1200" cap="none" spc="0" normalizeH="0" baseline="0" noProof="0" dirty="0">
                          <a:ln>
                            <a:noFill/>
                          </a:ln>
                          <a:solidFill>
                            <a:srgbClr val="203D7C"/>
                          </a:solidFill>
                          <a:effectLst/>
                          <a:uLnTx/>
                          <a:uFillTx/>
                          <a:latin typeface="Arial" panose="020B0604020202020204" pitchFamily="34" charset="0"/>
                          <a:ea typeface="Arial" charset="0"/>
                          <a:cs typeface="Arial" charset="0"/>
                        </a:rPr>
                        <a:t>DOMINANT</a:t>
                      </a:r>
                    </a:p>
                  </a:txBody>
                  <a:tcPr marL="49721" marR="49721" marT="0" marB="0"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tc>
                  <a:txBody>
                    <a:bodyPr/>
                    <a:lstStyle/>
                    <a:p>
                      <a:pPr marL="160020" marR="0" lvl="0" indent="0" algn="ctr" defTabSz="1097280" rtl="0" eaLnBrk="1" fontAlgn="auto" latinLnBrk="0" hangingPunct="1">
                        <a:lnSpc>
                          <a:spcPct val="100000"/>
                        </a:lnSpc>
                        <a:spcBef>
                          <a:spcPts val="0"/>
                        </a:spcBef>
                        <a:spcAft>
                          <a:spcPts val="0"/>
                        </a:spcAft>
                        <a:buClr>
                          <a:srgbClr val="FF0000"/>
                        </a:buClr>
                        <a:buSzTx/>
                        <a:buFont typeface="Wingdings" panose="05000000000000000000" pitchFamily="2" charset="2"/>
                        <a:buNone/>
                        <a:tabLst/>
                        <a:defRPr/>
                      </a:pPr>
                      <a:r>
                        <a:rPr kumimoji="0" lang="en-US" sz="1800" b="1" i="0" u="none" strike="noStrike" kern="1200" cap="none" spc="0" normalizeH="0" baseline="0" noProof="0" dirty="0">
                          <a:ln>
                            <a:noFill/>
                          </a:ln>
                          <a:solidFill>
                            <a:srgbClr val="203D7C"/>
                          </a:solidFill>
                          <a:effectLst/>
                          <a:uLnTx/>
                          <a:uFillTx/>
                          <a:latin typeface="Arial" panose="020B0604020202020204" pitchFamily="34" charset="0"/>
                          <a:ea typeface="Arial" charset="0"/>
                          <a:cs typeface="Arial" charset="0"/>
                        </a:rPr>
                        <a:t>ESTABLISHED</a:t>
                      </a:r>
                    </a:p>
                  </a:txBody>
                  <a:tcPr marL="49721" marR="49721" marT="0" marB="0"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tc>
                  <a:txBody>
                    <a:bodyPr/>
                    <a:lstStyle/>
                    <a:p>
                      <a:pPr marL="160020" marR="0" lvl="0" indent="0" algn="ctr" defTabSz="1097280" rtl="0" eaLnBrk="1" fontAlgn="auto" latinLnBrk="0" hangingPunct="1">
                        <a:lnSpc>
                          <a:spcPct val="100000"/>
                        </a:lnSpc>
                        <a:spcBef>
                          <a:spcPts val="0"/>
                        </a:spcBef>
                        <a:spcAft>
                          <a:spcPts val="0"/>
                        </a:spcAft>
                        <a:buClr>
                          <a:srgbClr val="FF0000"/>
                        </a:buClr>
                        <a:buSzTx/>
                        <a:buFont typeface="Wingdings" panose="05000000000000000000" pitchFamily="2" charset="2"/>
                        <a:buNone/>
                        <a:tabLst/>
                        <a:defRPr/>
                      </a:pPr>
                      <a:r>
                        <a:rPr kumimoji="0" lang="en-US" sz="1800" b="1" i="0" u="none" strike="noStrike" kern="1200" cap="none" spc="0" normalizeH="0" baseline="0" noProof="0" dirty="0">
                          <a:ln>
                            <a:noFill/>
                          </a:ln>
                          <a:solidFill>
                            <a:srgbClr val="203D7C"/>
                          </a:solidFill>
                          <a:effectLst/>
                          <a:uLnTx/>
                          <a:uFillTx/>
                          <a:latin typeface="Arial" panose="020B0604020202020204" pitchFamily="34" charset="0"/>
                          <a:ea typeface="Arial" charset="0"/>
                          <a:cs typeface="Arial" charset="0"/>
                        </a:rPr>
                        <a:t>STARTER</a:t>
                      </a:r>
                    </a:p>
                  </a:txBody>
                  <a:tcPr marL="49721" marR="49721" marT="0" marB="0"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06926143"/>
                  </a:ext>
                </a:extLst>
              </a:tr>
              <a:tr h="58243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Custom SEM - </a:t>
                      </a:r>
                      <a:r>
                        <a:rPr lang="en-US" sz="1200" b="0" dirty="0">
                          <a:solidFill>
                            <a:schemeClr val="tx1"/>
                          </a:solidFill>
                          <a:latin typeface="Arial" panose="020B0604020202020204" pitchFamily="34" charset="0"/>
                          <a:ea typeface="MS PGothic" panose="020B0600070205080204" pitchFamily="34" charset="-128"/>
                          <a:cs typeface="Arial" panose="020B0604020202020204" pitchFamily="34" charset="0"/>
                        </a:rPr>
                        <a:t>Paid Search on Google and Bing</a:t>
                      </a:r>
                      <a:r>
                        <a:rPr 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 Includes Call Tracking.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$7,500+ </a:t>
                      </a:r>
                      <a:r>
                        <a:rPr lang="en-US" sz="1200" b="0" dirty="0">
                          <a:solidFill>
                            <a:schemeClr val="tx1"/>
                          </a:solidFill>
                          <a:latin typeface="Arial" panose="020B0604020202020204" pitchFamily="34" charset="0"/>
                          <a:ea typeface="MS PGothic" panose="020B0600070205080204" pitchFamily="34" charset="-128"/>
                          <a:cs typeface="Arial" panose="020B0604020202020204" pitchFamily="34" charset="0"/>
                        </a:rPr>
                        <a:t>max available</a:t>
                      </a:r>
                    </a:p>
                  </a:txBody>
                  <a:tcP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rgbClr val="86BDFA"/>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50 – 160 clicks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$3,500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rgbClr val="86BDFA"/>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50 – 150 clicks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$2,500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rgbClr val="86BDFA"/>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40 – 130 clicks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$1,500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rgbClr val="86BDFA"/>
                    </a:solidFill>
                  </a:tcPr>
                </a:tc>
                <a:extLst>
                  <a:ext uri="{0D108BD9-81ED-4DB2-BD59-A6C34878D82A}">
                    <a16:rowId xmlns:a16="http://schemas.microsoft.com/office/drawing/2014/main" val="87564336"/>
                  </a:ext>
                </a:extLst>
              </a:tr>
              <a:tr h="9526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Targeted Display – </a:t>
                      </a:r>
                      <a:r>
                        <a:rPr lang="en-US" sz="1200" b="0" dirty="0">
                          <a:solidFill>
                            <a:schemeClr val="tx1"/>
                          </a:solidFill>
                          <a:latin typeface="Arial" panose="020B0604020202020204" pitchFamily="34" charset="0"/>
                          <a:ea typeface="MS PGothic" panose="020B0600070205080204" pitchFamily="34" charset="-128"/>
                          <a:cs typeface="Arial" panose="020B0604020202020204" pitchFamily="34" charset="0"/>
                        </a:rPr>
                        <a:t>use 1st and 3rd party data to target the specific audience you are looking for - combined with websites, and article content relevant to your services  </a:t>
                      </a:r>
                    </a:p>
                    <a:p>
                      <a:pPr marL="515938" marR="0" lvl="0"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Target Homeowners with a HHI of $150K+ OR in market / interest in HVAC repair or replacement services.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Retargeting – </a:t>
                      </a:r>
                      <a:r>
                        <a:rPr kumimoji="0" lang="en-US" sz="1200" b="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Deliver your reminder message to site visitors. Use a 2nd set of creative to encourage users to take the next step and become a customer.</a:t>
                      </a:r>
                      <a:endParaRPr kumimoji="0" lang="en-US" sz="12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txBody>
                  <a:tcP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230,769 Imp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$1,500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153,846 Imp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$1,000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153,846 Imp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$1,000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4811072"/>
                  </a:ext>
                </a:extLst>
              </a:tr>
              <a:tr h="5833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Social Media Link Click – </a:t>
                      </a:r>
                      <a:r>
                        <a:rPr lang="en-US" sz="1200" b="0" dirty="0">
                          <a:solidFill>
                            <a:schemeClr val="tx1"/>
                          </a:solidFill>
                          <a:latin typeface="Arial" panose="020B0604020202020204" pitchFamily="34" charset="0"/>
                          <a:ea typeface="MS PGothic" panose="020B0600070205080204" pitchFamily="34" charset="-128"/>
                          <a:cs typeface="Arial" panose="020B0604020202020204" pitchFamily="34" charset="0"/>
                        </a:rPr>
                        <a:t>Facebook / Instagram posts – only pay for posts that lead to a click to site. All other actions are NO CHARGE.</a:t>
                      </a:r>
                    </a:p>
                    <a:p>
                      <a:pPr marL="515938" marR="0" lvl="0"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latin typeface="Arial" panose="020B0604020202020204" pitchFamily="34" charset="0"/>
                          <a:ea typeface="+mn-ea"/>
                          <a:cs typeface="+mn-cs"/>
                        </a:rPr>
                        <a:t>Target Homeowners with a HHI of $150K+ OR in market / interest in HVAC repair or replacement services.</a:t>
                      </a:r>
                      <a:endParaRPr 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endParaRPr>
                    </a:p>
                  </a:txBody>
                  <a:tcPr>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rgbClr val="86BDFA"/>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600 link clicks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$1,500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rgbClr val="86BDFA"/>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400 link clicks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$1,000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rgbClr val="86BDFA"/>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400 link clicks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$1,000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rgbClr val="86BDFA"/>
                    </a:solidFill>
                  </a:tcPr>
                </a:tc>
                <a:extLst>
                  <a:ext uri="{0D108BD9-81ED-4DB2-BD59-A6C34878D82A}">
                    <a16:rowId xmlns:a16="http://schemas.microsoft.com/office/drawing/2014/main" val="374937118"/>
                  </a:ext>
                </a:extLst>
              </a:tr>
              <a:tr h="59927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STV (Audience Targeted) – </a:t>
                      </a:r>
                      <a:r>
                        <a:rPr lang="en-US" sz="1200" b="0" dirty="0">
                          <a:solidFill>
                            <a:schemeClr val="tx1"/>
                          </a:solidFill>
                          <a:latin typeface="Arial" panose="020B0604020202020204" pitchFamily="34" charset="0"/>
                          <a:ea typeface="MS PGothic" panose="020B0600070205080204" pitchFamily="34" charset="-128"/>
                          <a:cs typeface="Arial" panose="020B0604020202020204" pitchFamily="34" charset="0"/>
                        </a:rPr>
                        <a:t>Deliver :30 ads on Streaming TV platforms across Smart TVs / desktops / laptops / tablets / mobile devices. </a:t>
                      </a:r>
                    </a:p>
                    <a:p>
                      <a:pPr marL="515938" marR="0" lvl="0"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latin typeface="Arial" panose="020B0604020202020204" pitchFamily="34" charset="0"/>
                          <a:ea typeface="+mn-ea"/>
                          <a:cs typeface="+mn-cs"/>
                        </a:rPr>
                        <a:t>Target Homeowners with a HHI of $150K+ OR in market / interest in HVAC repair or replacement services.</a:t>
                      </a:r>
                      <a:endParaRPr 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47,297 Imp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$1,750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40,540 Imp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$1,500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94534093"/>
                  </a:ext>
                </a:extLst>
              </a:tr>
              <a:tr h="59927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Email Blast – 4 drops (Jan / April / July / Oct) – S</a:t>
                      </a:r>
                      <a:r>
                        <a:rPr lang="en-US" sz="1200" b="0" dirty="0">
                          <a:solidFill>
                            <a:schemeClr val="tx1"/>
                          </a:solidFill>
                          <a:latin typeface="Arial" panose="020B0604020202020204" pitchFamily="34" charset="0"/>
                          <a:ea typeface="MS PGothic" panose="020B0600070205080204" pitchFamily="34" charset="-128"/>
                          <a:cs typeface="Arial" panose="020B0604020202020204" pitchFamily="34" charset="0"/>
                        </a:rPr>
                        <a:t>end email blasts to your target demo. Guaranteed 10% open rate and 1% click thru. Provide the postal addresses of openers and use them for geofencing. </a:t>
                      </a:r>
                    </a:p>
                    <a:p>
                      <a:pPr marL="519113" marR="0" lvl="0" indent="-2301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latin typeface="Arial" panose="020B0604020202020204" pitchFamily="34" charset="0"/>
                          <a:ea typeface="+mn-ea"/>
                          <a:cs typeface="+mn-cs"/>
                        </a:rPr>
                        <a:t>Target Homeowners with a HHI of $150K+ OR in market / interest in HVAC repair or replacement services.</a:t>
                      </a:r>
                      <a:endParaRPr 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rgbClr val="86BDFA"/>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50,000 emails</a:t>
                      </a: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$1,500 / Sept, Dec, March, June</a:t>
                      </a: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rgbClr val="86BDFA"/>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rgbClr val="86BDFA"/>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rgbClr val="86BDFA"/>
                    </a:solidFill>
                  </a:tcPr>
                </a:tc>
                <a:extLst>
                  <a:ext uri="{0D108BD9-81ED-4DB2-BD59-A6C34878D82A}">
                    <a16:rowId xmlns:a16="http://schemas.microsoft.com/office/drawing/2014/main" val="40052957"/>
                  </a:ext>
                </a:extLst>
              </a:tr>
              <a:tr h="59927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ea typeface="MS PGothic" panose="020B0600070205080204" pitchFamily="34" charset="-128"/>
                          <a:cs typeface="Arial" panose="020B0604020202020204" pitchFamily="34" charset="0"/>
                        </a:rPr>
                        <a:t>Addressable Geo Fencing Display Ads – P</a:t>
                      </a:r>
                      <a:r>
                        <a:rPr lang="en-US" sz="1200" b="0" dirty="0">
                          <a:solidFill>
                            <a:schemeClr val="tx1"/>
                          </a:solidFill>
                          <a:latin typeface="Arial" panose="020B0604020202020204" pitchFamily="34" charset="0"/>
                          <a:ea typeface="MS PGothic" panose="020B0600070205080204" pitchFamily="34" charset="-128"/>
                          <a:cs typeface="Arial" panose="020B0604020202020204" pitchFamily="34" charset="0"/>
                        </a:rPr>
                        <a:t>lace a geofence around home addresses. Use a combination of addresses provided from CRM system as well as the following demographic: </a:t>
                      </a:r>
                    </a:p>
                    <a:p>
                      <a:pPr marL="515938" marR="0" lvl="0"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latin typeface="Arial" panose="020B0604020202020204" pitchFamily="34" charset="0"/>
                          <a:ea typeface="+mn-ea"/>
                          <a:cs typeface="+mn-cs"/>
                        </a:rPr>
                        <a:t>Target: Residence =&gt; Home owner Type =&gt; Home Owner  AND Consumer Finance =&gt; Estimated HHI =&gt; $150,000 + (all) PLUS openers from email campaign</a:t>
                      </a:r>
                      <a:endParaRPr lang="en-US" sz="1200" b="1" kern="1200" dirty="0">
                        <a:solidFill>
                          <a:srgbClr val="203D7C"/>
                        </a:solidFill>
                        <a:latin typeface="Arial" panose="020B0604020202020204" pitchFamily="34" charset="0"/>
                        <a:ea typeface="+mn-ea"/>
                        <a:cs typeface="+mn-cs"/>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125,000 Imp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rPr>
                        <a:t>$1,500 /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charset="0"/>
                        </a:rPr>
                        <a:t>mo</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tc>
                  <a:txBody>
                    <a:bodyPr/>
                    <a:lstStyle/>
                    <a:p>
                      <a:pPr marL="228600" marR="0" lvl="0" indent="-182880" algn="l" defTabSz="1097280" rtl="0" eaLnBrk="1" fontAlgn="auto" latinLnBrk="0" hangingPunct="1">
                        <a:lnSpc>
                          <a:spcPct val="100000"/>
                        </a:lnSpc>
                        <a:spcBef>
                          <a:spcPts val="0"/>
                        </a:spcBef>
                        <a:spcAft>
                          <a:spcPts val="0"/>
                        </a:spcAft>
                        <a:buClr>
                          <a:srgbClr val="203D7C"/>
                        </a:buClr>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charset="0"/>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15454131"/>
                  </a:ext>
                </a:extLst>
              </a:tr>
              <a:tr h="599272">
                <a:tc>
                  <a:txBody>
                    <a:bodyPr/>
                    <a:lstStyle/>
                    <a:p>
                      <a:pPr marL="0" algn="r" defTabSz="1097253" rtl="0" eaLnBrk="1" latinLnBrk="0" hangingPunct="1"/>
                      <a:r>
                        <a:rPr lang="en-US" sz="3200" b="1" kern="1200" dirty="0">
                          <a:solidFill>
                            <a:srgbClr val="203D7C"/>
                          </a:solidFill>
                          <a:latin typeface="Arial" panose="020B0604020202020204" pitchFamily="34" charset="0"/>
                          <a:ea typeface="+mn-ea"/>
                          <a:cs typeface="+mn-cs"/>
                        </a:rPr>
                        <a:t>MONTHLY INVESTMENT</a:t>
                      </a: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noFill/>
                  </a:tcPr>
                </a:tc>
                <a:tc>
                  <a:txBody>
                    <a:bodyPr/>
                    <a:lstStyle/>
                    <a:p>
                      <a:pPr marL="179388" marR="0" lvl="0" indent="-179388" algn="ctr" defTabSz="109728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$11,250/</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mo</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Plus $1,500 in Jan,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April, July, Oct</a:t>
                      </a: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noFill/>
                  </a:tcPr>
                </a:tc>
                <a:tc>
                  <a:txBody>
                    <a:bodyPr/>
                    <a:lstStyle/>
                    <a:p>
                      <a:pPr marL="179388" marR="0" lvl="0" indent="-179388" algn="ctr" defTabSz="109728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$6,000/</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mo</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noFill/>
                  </a:tcPr>
                </a:tc>
                <a:tc>
                  <a:txBody>
                    <a:bodyPr/>
                    <a:lstStyle/>
                    <a:p>
                      <a:pPr marL="179388" marR="0" lvl="0" indent="-179388" algn="ctr" defTabSz="109728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$6,000/</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mo</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anchor="ctr">
                    <a:lnL w="12700" cap="flat" cmpd="sng" algn="ctr">
                      <a:solidFill>
                        <a:srgbClr val="203D7C"/>
                      </a:solidFill>
                      <a:prstDash val="solid"/>
                      <a:round/>
                      <a:headEnd type="none" w="med" len="med"/>
                      <a:tailEnd type="none" w="med" len="med"/>
                    </a:lnL>
                    <a:lnR w="12700" cap="flat" cmpd="sng" algn="ctr">
                      <a:solidFill>
                        <a:srgbClr val="203D7C"/>
                      </a:solidFill>
                      <a:prstDash val="solid"/>
                      <a:round/>
                      <a:headEnd type="none" w="med" len="med"/>
                      <a:tailEnd type="none" w="med" len="med"/>
                    </a:lnR>
                    <a:lnT w="12700" cap="flat" cmpd="sng" algn="ctr">
                      <a:solidFill>
                        <a:srgbClr val="203D7C"/>
                      </a:solidFill>
                      <a:prstDash val="solid"/>
                      <a:round/>
                      <a:headEnd type="none" w="med" len="med"/>
                      <a:tailEnd type="none" w="med" len="med"/>
                    </a:lnT>
                    <a:lnB w="12700" cap="flat" cmpd="sng" algn="ctr">
                      <a:solidFill>
                        <a:srgbClr val="203D7C"/>
                      </a:solidFill>
                      <a:prstDash val="solid"/>
                      <a:round/>
                      <a:headEnd type="none" w="med" len="med"/>
                      <a:tailEnd type="none" w="med" len="med"/>
                    </a:lnB>
                    <a:noFill/>
                  </a:tcPr>
                </a:tc>
                <a:extLst>
                  <a:ext uri="{0D108BD9-81ED-4DB2-BD59-A6C34878D82A}">
                    <a16:rowId xmlns:a16="http://schemas.microsoft.com/office/drawing/2014/main" val="196666120"/>
                  </a:ext>
                </a:extLst>
              </a:tr>
            </a:tbl>
          </a:graphicData>
        </a:graphic>
      </p:graphicFrame>
      <p:sp>
        <p:nvSpPr>
          <p:cNvPr id="6" name="TextBox 4">
            <a:extLst>
              <a:ext uri="{FF2B5EF4-FFF2-40B4-BE49-F238E27FC236}">
                <a16:creationId xmlns:a16="http://schemas.microsoft.com/office/drawing/2014/main" id="{2665AED4-2B89-4537-A3FB-310BE93C5C64}"/>
              </a:ext>
            </a:extLst>
          </p:cNvPr>
          <p:cNvSpPr txBox="1"/>
          <p:nvPr/>
        </p:nvSpPr>
        <p:spPr>
          <a:xfrm>
            <a:off x="3189326" y="7099745"/>
            <a:ext cx="3194304"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pPr algn="ctr"/>
            <a:r>
              <a:rPr lang="en-US" sz="2150" b="1" dirty="0">
                <a:latin typeface="Arial" panose="020B0604020202020204" pitchFamily="34" charset="0"/>
              </a:rPr>
              <a:t>x</a:t>
            </a:r>
            <a:r>
              <a:rPr lang="en-US" sz="2150" dirty="0">
                <a:latin typeface="Arial" panose="020B0604020202020204" pitchFamily="34" charset="0"/>
              </a:rPr>
              <a:t>__________________ </a:t>
            </a:r>
            <a:endParaRPr lang="en-US" dirty="0">
              <a:latin typeface="Arial" panose="020B0604020202020204" pitchFamily="34" charset="0"/>
            </a:endParaRPr>
          </a:p>
          <a:p>
            <a:pPr algn="ctr"/>
            <a:r>
              <a:rPr lang="en-US" sz="1200" dirty="0">
                <a:latin typeface="Arial" panose="020B0604020202020204" pitchFamily="34" charset="0"/>
                <a:cs typeface="Calibri"/>
              </a:rPr>
              <a:t>Name</a:t>
            </a:r>
          </a:p>
        </p:txBody>
      </p:sp>
      <p:sp>
        <p:nvSpPr>
          <p:cNvPr id="7" name="TextBox 5">
            <a:extLst>
              <a:ext uri="{FF2B5EF4-FFF2-40B4-BE49-F238E27FC236}">
                <a16:creationId xmlns:a16="http://schemas.microsoft.com/office/drawing/2014/main" id="{4C7049A9-C494-46A9-BABC-C620C64F973C}"/>
              </a:ext>
            </a:extLst>
          </p:cNvPr>
          <p:cNvSpPr txBox="1"/>
          <p:nvPr/>
        </p:nvSpPr>
        <p:spPr>
          <a:xfrm>
            <a:off x="6505550" y="7093129"/>
            <a:ext cx="3169920"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pPr algn="ctr"/>
            <a:r>
              <a:rPr lang="en-US" sz="2150" b="1" dirty="0">
                <a:latin typeface="Arial" panose="020B0604020202020204" pitchFamily="34" charset="0"/>
                <a:ea typeface="+mn-lt"/>
                <a:cs typeface="+mn-lt"/>
              </a:rPr>
              <a:t>x</a:t>
            </a:r>
            <a:r>
              <a:rPr lang="en-US" sz="2150" dirty="0">
                <a:latin typeface="Arial" panose="020B0604020202020204" pitchFamily="34" charset="0"/>
                <a:ea typeface="+mn-lt"/>
                <a:cs typeface="+mn-lt"/>
              </a:rPr>
              <a:t>__________________</a:t>
            </a:r>
          </a:p>
          <a:p>
            <a:pPr algn="ctr"/>
            <a:r>
              <a:rPr lang="en-US" sz="1200" dirty="0">
                <a:latin typeface="Arial" panose="020B0604020202020204" pitchFamily="34" charset="0"/>
                <a:ea typeface="+mn-lt"/>
                <a:cs typeface="+mn-lt"/>
              </a:rPr>
              <a:t>Client Authorization</a:t>
            </a:r>
          </a:p>
        </p:txBody>
      </p:sp>
      <p:sp>
        <p:nvSpPr>
          <p:cNvPr id="8" name="TextBox 6">
            <a:extLst>
              <a:ext uri="{FF2B5EF4-FFF2-40B4-BE49-F238E27FC236}">
                <a16:creationId xmlns:a16="http://schemas.microsoft.com/office/drawing/2014/main" id="{E71619E5-4048-48A7-8B34-7983C89E98D4}"/>
              </a:ext>
            </a:extLst>
          </p:cNvPr>
          <p:cNvSpPr txBox="1"/>
          <p:nvPr/>
        </p:nvSpPr>
        <p:spPr>
          <a:xfrm>
            <a:off x="9797389" y="7093129"/>
            <a:ext cx="1671247" cy="607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pPr algn="ctr"/>
            <a:r>
              <a:rPr lang="en-US" sz="2150" b="1" dirty="0">
                <a:latin typeface="Arial" panose="020B0604020202020204" pitchFamily="34" charset="0"/>
              </a:rPr>
              <a:t>x</a:t>
            </a:r>
            <a:r>
              <a:rPr lang="en-US" sz="2150" u="sng" dirty="0">
                <a:latin typeface="Arial" panose="020B0604020202020204" pitchFamily="34" charset="0"/>
              </a:rPr>
              <a:t>________</a:t>
            </a:r>
            <a:endParaRPr lang="en-US" sz="2150" u="sng" dirty="0">
              <a:latin typeface="Arial" panose="020B0604020202020204" pitchFamily="34" charset="0"/>
              <a:cs typeface="Calibri" panose="020F0502020204030204"/>
            </a:endParaRPr>
          </a:p>
          <a:p>
            <a:pPr algn="ctr"/>
            <a:r>
              <a:rPr lang="en-US" sz="1200" dirty="0">
                <a:latin typeface="Arial" panose="020B0604020202020204" pitchFamily="34" charset="0"/>
                <a:cs typeface="Calibri"/>
              </a:rPr>
              <a:t>Date</a:t>
            </a:r>
          </a:p>
        </p:txBody>
      </p:sp>
      <p:sp>
        <p:nvSpPr>
          <p:cNvPr id="12" name="Text Placeholder 11">
            <a:extLst>
              <a:ext uri="{FF2B5EF4-FFF2-40B4-BE49-F238E27FC236}">
                <a16:creationId xmlns:a16="http://schemas.microsoft.com/office/drawing/2014/main" id="{8B0F1970-0D91-4B67-ADCD-5B4CFF67929A}"/>
              </a:ext>
            </a:extLst>
          </p:cNvPr>
          <p:cNvSpPr txBox="1">
            <a:spLocks/>
          </p:cNvSpPr>
          <p:nvPr/>
        </p:nvSpPr>
        <p:spPr>
          <a:xfrm>
            <a:off x="195697" y="270976"/>
            <a:ext cx="14335578" cy="515272"/>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b="0" i="0" kern="1200">
                <a:solidFill>
                  <a:schemeClr val="tx1"/>
                </a:solidFill>
                <a:latin typeface="Spartan Regular"/>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b="0" i="0" kern="1200">
                <a:solidFill>
                  <a:schemeClr val="tx1"/>
                </a:solidFill>
                <a:latin typeface="Spartan Regular"/>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b="0" i="0" kern="1200">
                <a:solidFill>
                  <a:schemeClr val="tx1"/>
                </a:solidFill>
                <a:latin typeface="Spartan Regular"/>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b="0" i="0" kern="1200">
                <a:solidFill>
                  <a:schemeClr val="tx1"/>
                </a:solidFill>
                <a:latin typeface="Spartan Regular"/>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b="0" i="0" kern="1200">
                <a:solidFill>
                  <a:schemeClr val="tx1"/>
                </a:solidFill>
                <a:latin typeface="Spartan Regular"/>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4000" b="1" dirty="0">
                <a:solidFill>
                  <a:srgbClr val="203D7C"/>
                </a:solidFill>
                <a:latin typeface="Avenir Next Demi Bold" panose="020B0503020202020204" pitchFamily="34" charset="0"/>
              </a:rPr>
              <a:t>MEDIA PLAN – 2025 GROWTH CAMPAIGN</a:t>
            </a:r>
          </a:p>
        </p:txBody>
      </p:sp>
      <p:sp>
        <p:nvSpPr>
          <p:cNvPr id="5" name="TextBox 7">
            <a:extLst>
              <a:ext uri="{FF2B5EF4-FFF2-40B4-BE49-F238E27FC236}">
                <a16:creationId xmlns:a16="http://schemas.microsoft.com/office/drawing/2014/main" id="{F4C9BAC5-BB7E-4AEC-97AF-839B7C72A541}"/>
              </a:ext>
            </a:extLst>
          </p:cNvPr>
          <p:cNvSpPr txBox="1"/>
          <p:nvPr/>
        </p:nvSpPr>
        <p:spPr>
          <a:xfrm>
            <a:off x="3189326" y="7700988"/>
            <a:ext cx="8890630"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097120" rtl="0" eaLnBrk="1" latinLnBrk="0" hangingPunct="1">
              <a:defRPr sz="2160" kern="1200">
                <a:solidFill>
                  <a:schemeClr val="tx1"/>
                </a:solidFill>
                <a:latin typeface="+mn-lt"/>
                <a:ea typeface="+mn-ea"/>
                <a:cs typeface="+mn-cs"/>
              </a:defRPr>
            </a:lvl1pPr>
            <a:lvl2pPr marL="548561" algn="l" defTabSz="1097120" rtl="0" eaLnBrk="1" latinLnBrk="0" hangingPunct="1">
              <a:defRPr sz="2160" kern="1200">
                <a:solidFill>
                  <a:schemeClr val="tx1"/>
                </a:solidFill>
                <a:latin typeface="+mn-lt"/>
                <a:ea typeface="+mn-ea"/>
                <a:cs typeface="+mn-cs"/>
              </a:defRPr>
            </a:lvl2pPr>
            <a:lvl3pPr marL="1097120" algn="l" defTabSz="1097120" rtl="0" eaLnBrk="1" latinLnBrk="0" hangingPunct="1">
              <a:defRPr sz="2160" kern="1200">
                <a:solidFill>
                  <a:schemeClr val="tx1"/>
                </a:solidFill>
                <a:latin typeface="+mn-lt"/>
                <a:ea typeface="+mn-ea"/>
                <a:cs typeface="+mn-cs"/>
              </a:defRPr>
            </a:lvl3pPr>
            <a:lvl4pPr marL="1645680" algn="l" defTabSz="1097120" rtl="0" eaLnBrk="1" latinLnBrk="0" hangingPunct="1">
              <a:defRPr sz="2160" kern="1200">
                <a:solidFill>
                  <a:schemeClr val="tx1"/>
                </a:solidFill>
                <a:latin typeface="+mn-lt"/>
                <a:ea typeface="+mn-ea"/>
                <a:cs typeface="+mn-cs"/>
              </a:defRPr>
            </a:lvl4pPr>
            <a:lvl5pPr marL="2194240" algn="l" defTabSz="1097120" rtl="0" eaLnBrk="1" latinLnBrk="0" hangingPunct="1">
              <a:defRPr sz="2160" kern="1200">
                <a:solidFill>
                  <a:schemeClr val="tx1"/>
                </a:solidFill>
                <a:latin typeface="+mn-lt"/>
                <a:ea typeface="+mn-ea"/>
                <a:cs typeface="+mn-cs"/>
              </a:defRPr>
            </a:lvl5pPr>
            <a:lvl6pPr marL="2742800" algn="l" defTabSz="1097120" rtl="0" eaLnBrk="1" latinLnBrk="0" hangingPunct="1">
              <a:defRPr sz="2160" kern="1200">
                <a:solidFill>
                  <a:schemeClr val="tx1"/>
                </a:solidFill>
                <a:latin typeface="+mn-lt"/>
                <a:ea typeface="+mn-ea"/>
                <a:cs typeface="+mn-cs"/>
              </a:defRPr>
            </a:lvl6pPr>
            <a:lvl7pPr marL="3291360" algn="l" defTabSz="1097120" rtl="0" eaLnBrk="1" latinLnBrk="0" hangingPunct="1">
              <a:defRPr sz="2160" kern="1200">
                <a:solidFill>
                  <a:schemeClr val="tx1"/>
                </a:solidFill>
                <a:latin typeface="+mn-lt"/>
                <a:ea typeface="+mn-ea"/>
                <a:cs typeface="+mn-cs"/>
              </a:defRPr>
            </a:lvl7pPr>
            <a:lvl8pPr marL="3839920" algn="l" defTabSz="1097120" rtl="0" eaLnBrk="1" latinLnBrk="0" hangingPunct="1">
              <a:defRPr sz="2160" kern="1200">
                <a:solidFill>
                  <a:schemeClr val="tx1"/>
                </a:solidFill>
                <a:latin typeface="+mn-lt"/>
                <a:ea typeface="+mn-ea"/>
                <a:cs typeface="+mn-cs"/>
              </a:defRPr>
            </a:lvl8pPr>
            <a:lvl9pPr marL="4388480" algn="l" defTabSz="1097120" rtl="0" eaLnBrk="1" latinLnBrk="0" hangingPunct="1">
              <a:defRPr sz="216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Both parties have the right to cancel 90 days after the start of the campaign with 30 day written notice.</a:t>
            </a:r>
          </a:p>
          <a:p>
            <a:endParaRPr lang="en-US"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30014C0-AB50-8FF5-3203-4C0E58A52EA5}"/>
              </a:ext>
            </a:extLst>
          </p:cNvPr>
          <p:cNvSpPr txBox="1"/>
          <p:nvPr/>
        </p:nvSpPr>
        <p:spPr>
          <a:xfrm>
            <a:off x="195696" y="6496333"/>
            <a:ext cx="1431604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Flight Dates: </a:t>
            </a:r>
            <a:r>
              <a:rPr lang="en-US" sz="1600" dirty="0">
                <a:latin typeface="Arial" panose="020B0604020202020204" pitchFamily="34" charset="0"/>
                <a:cs typeface="Arial" panose="020B0604020202020204" pitchFamily="34" charset="0"/>
              </a:rPr>
              <a:t>October 1, 2024 thru December 31, 2024 (3 months) 	</a:t>
            </a:r>
            <a:r>
              <a:rPr lang="en-US" sz="1600" b="1" dirty="0">
                <a:latin typeface="Arial" panose="020B0604020202020204" pitchFamily="34" charset="0"/>
                <a:cs typeface="Arial" panose="020B0604020202020204" pitchFamily="34" charset="0"/>
              </a:rPr>
              <a:t>KPI: </a:t>
            </a:r>
            <a:r>
              <a:rPr lang="en-US" sz="1600" dirty="0">
                <a:latin typeface="Arial" panose="020B0604020202020204" pitchFamily="34" charset="0"/>
                <a:cs typeface="Arial" panose="020B0604020202020204" pitchFamily="34" charset="0"/>
              </a:rPr>
              <a:t>Calls / form fills / site traffic         </a:t>
            </a:r>
            <a:r>
              <a:rPr lang="en-US" sz="1600" b="1" dirty="0">
                <a:latin typeface="Arial" panose="020B0604020202020204" pitchFamily="34" charset="0"/>
                <a:cs typeface="Arial" panose="020B0604020202020204" pitchFamily="34" charset="0"/>
              </a:rPr>
              <a:t>Website:</a:t>
            </a:r>
            <a:r>
              <a:rPr lang="en-US" sz="1600" dirty="0">
                <a:latin typeface="Arial" panose="020B0604020202020204" pitchFamily="34" charset="0"/>
                <a:cs typeface="Arial" panose="020B0604020202020204" pitchFamily="34" charset="0"/>
              </a:rPr>
              <a:t> https://h-</a:t>
            </a:r>
            <a:r>
              <a:rPr lang="en-US" sz="1600" dirty="0" err="1">
                <a:latin typeface="Arial" panose="020B0604020202020204" pitchFamily="34" charset="0"/>
                <a:cs typeface="Arial" panose="020B0604020202020204" pitchFamily="34" charset="0"/>
              </a:rPr>
              <a:t>vac.net</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96568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8AB8E71-256D-E3AB-0875-BAAB2581992E}"/>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569660"/>
          </a:xfrm>
          <a:prstGeom prst="rect">
            <a:avLst/>
          </a:prstGeom>
          <a:noFill/>
        </p:spPr>
        <p:txBody>
          <a:bodyPr wrap="square" rtlCol="0">
            <a:spAutoFit/>
          </a:bodyPr>
          <a:lstStyle/>
          <a:p>
            <a:r>
              <a:rPr lang="en-US" sz="4800" b="1" dirty="0">
                <a:ln w="19050">
                  <a:noFill/>
                </a:ln>
                <a:solidFill>
                  <a:schemeClr val="tx1">
                    <a:lumMod val="85000"/>
                    <a:lumOff val="15000"/>
                  </a:schemeClr>
                </a:solidFill>
                <a:latin typeface="Avenir Next Demi Bold" panose="020B0503020202020204" pitchFamily="34" charset="0"/>
              </a:rPr>
              <a:t>PRE AND POST </a:t>
            </a:r>
            <a:br>
              <a:rPr lang="en-US" sz="4800" b="1" dirty="0">
                <a:ln w="19050">
                  <a:noFill/>
                </a:ln>
                <a:solidFill>
                  <a:schemeClr val="tx1">
                    <a:lumMod val="85000"/>
                    <a:lumOff val="15000"/>
                  </a:schemeClr>
                </a:solidFill>
                <a:latin typeface="Avenir Next Demi Bold" panose="020B0503020202020204" pitchFamily="34" charset="0"/>
              </a:rPr>
            </a:br>
            <a:r>
              <a:rPr lang="en-US" sz="4800" b="1" dirty="0">
                <a:ln w="19050">
                  <a:noFill/>
                </a:ln>
                <a:solidFill>
                  <a:schemeClr val="tx1">
                    <a:lumMod val="85000"/>
                    <a:lumOff val="15000"/>
                  </a:schemeClr>
                </a:solidFill>
                <a:latin typeface="Avenir Next Demi Bold" panose="020B0503020202020204" pitchFamily="34" charset="0"/>
              </a:rPr>
              <a:t>LAUNCH SUPPORT</a:t>
            </a:r>
            <a:endParaRPr lang="id-ID" sz="48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167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4C68369-6114-4EB0-8168-99393EB36F97}"/>
              </a:ext>
            </a:extLst>
          </p:cNvPr>
          <p:cNvSpPr txBox="1"/>
          <p:nvPr/>
        </p:nvSpPr>
        <p:spPr>
          <a:xfrm>
            <a:off x="4741813" y="816732"/>
            <a:ext cx="9162853" cy="1274195"/>
          </a:xfrm>
          <a:prstGeom prst="rect">
            <a:avLst/>
          </a:prstGeom>
          <a:noFill/>
        </p:spPr>
        <p:txBody>
          <a:bodyPr wrap="square" lIns="91436" tIns="45718" rIns="91436" bIns="45718" rtlCol="0">
            <a:spAutoFit/>
          </a:bodyPr>
          <a:lstStyle/>
          <a:p>
            <a:pPr algn="ctr"/>
            <a:r>
              <a:rPr lang="en-US" sz="3800" b="1">
                <a:ln w="19050">
                  <a:noFill/>
                </a:ln>
                <a:solidFill>
                  <a:schemeClr val="tx1">
                    <a:lumMod val="85000"/>
                    <a:lumOff val="15000"/>
                  </a:schemeClr>
                </a:solidFill>
                <a:latin typeface="Avenir Next Demi Bold" panose="020B0503020202020204" pitchFamily="34" charset="0"/>
              </a:rPr>
              <a:t>BOOST YOUR CAMPAIGNS WITH </a:t>
            </a:r>
            <a:br>
              <a:rPr lang="en-US" sz="3800" b="1">
                <a:ln w="19050">
                  <a:noFill/>
                </a:ln>
                <a:solidFill>
                  <a:schemeClr val="tx1">
                    <a:lumMod val="85000"/>
                    <a:lumOff val="15000"/>
                  </a:schemeClr>
                </a:solidFill>
                <a:latin typeface="Avenir Next Demi Bold" panose="020B0503020202020204" pitchFamily="34" charset="0"/>
              </a:rPr>
            </a:br>
            <a:r>
              <a:rPr lang="en-US" sz="3800" b="1">
                <a:ln w="19050">
                  <a:noFill/>
                </a:ln>
                <a:solidFill>
                  <a:schemeClr val="tx1">
                    <a:lumMod val="85000"/>
                    <a:lumOff val="15000"/>
                  </a:schemeClr>
                </a:solidFill>
                <a:latin typeface="Avenir Next Demi Bold" panose="020B0503020202020204" pitchFamily="34" charset="0"/>
              </a:rPr>
              <a:t>LIVE REPORTING DASHBOARDS</a:t>
            </a:r>
          </a:p>
        </p:txBody>
      </p:sp>
      <p:sp>
        <p:nvSpPr>
          <p:cNvPr id="16" name="Freeform 15"/>
          <p:cNvSpPr/>
          <p:nvPr/>
        </p:nvSpPr>
        <p:spPr>
          <a:xfrm>
            <a:off x="13178936" y="2812656"/>
            <a:ext cx="1451466" cy="5416944"/>
          </a:xfrm>
          <a:custGeom>
            <a:avLst/>
            <a:gdLst>
              <a:gd name="connsiteX0" fmla="*/ 1209555 w 1209555"/>
              <a:gd name="connsiteY0" fmla="*/ 0 h 4514120"/>
              <a:gd name="connsiteX1" fmla="*/ 1209554 w 1209555"/>
              <a:gd name="connsiteY1" fmla="*/ 4514120 h 4514120"/>
              <a:gd name="connsiteX2" fmla="*/ 0 w 1209555"/>
              <a:gd name="connsiteY2" fmla="*/ 4514120 h 4514120"/>
            </a:gdLst>
            <a:ahLst/>
            <a:cxnLst>
              <a:cxn ang="0">
                <a:pos x="connsiteX0" y="connsiteY0"/>
              </a:cxn>
              <a:cxn ang="0">
                <a:pos x="connsiteX1" y="connsiteY1"/>
              </a:cxn>
              <a:cxn ang="0">
                <a:pos x="connsiteX2" y="connsiteY2"/>
              </a:cxn>
            </a:cxnLst>
            <a:rect l="l" t="t" r="r" b="b"/>
            <a:pathLst>
              <a:path w="1209555" h="4514120">
                <a:moveTo>
                  <a:pt x="1209555" y="0"/>
                </a:moveTo>
                <a:lnTo>
                  <a:pt x="1209554" y="4514120"/>
                </a:lnTo>
                <a:lnTo>
                  <a:pt x="0" y="4514120"/>
                </a:lnTo>
                <a:close/>
              </a:path>
            </a:pathLst>
          </a:cu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7" name="Freeform 16"/>
          <p:cNvSpPr/>
          <p:nvPr/>
        </p:nvSpPr>
        <p:spPr>
          <a:xfrm>
            <a:off x="13904666" y="5521126"/>
            <a:ext cx="725734" cy="2708474"/>
          </a:xfrm>
          <a:custGeom>
            <a:avLst/>
            <a:gdLst>
              <a:gd name="connsiteX0" fmla="*/ 604778 w 604778"/>
              <a:gd name="connsiteY0" fmla="*/ 0 h 2257062"/>
              <a:gd name="connsiteX1" fmla="*/ 604778 w 604778"/>
              <a:gd name="connsiteY1" fmla="*/ 2257062 h 2257062"/>
              <a:gd name="connsiteX2" fmla="*/ 0 w 604778"/>
              <a:gd name="connsiteY2" fmla="*/ 2257062 h 2257062"/>
            </a:gdLst>
            <a:ahLst/>
            <a:cxnLst>
              <a:cxn ang="0">
                <a:pos x="connsiteX0" y="connsiteY0"/>
              </a:cxn>
              <a:cxn ang="0">
                <a:pos x="connsiteX1" y="connsiteY1"/>
              </a:cxn>
              <a:cxn ang="0">
                <a:pos x="connsiteX2" y="connsiteY2"/>
              </a:cxn>
            </a:cxnLst>
            <a:rect l="l" t="t" r="r" b="b"/>
            <a:pathLst>
              <a:path w="604778" h="2257062">
                <a:moveTo>
                  <a:pt x="604778" y="0"/>
                </a:moveTo>
                <a:lnTo>
                  <a:pt x="604778" y="2257062"/>
                </a:lnTo>
                <a:lnTo>
                  <a:pt x="0" y="2257062"/>
                </a:lnTo>
                <a:close/>
              </a:path>
            </a:pathLst>
          </a:cu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pic>
        <p:nvPicPr>
          <p:cNvPr id="11" name="Picture 10">
            <a:extLst>
              <a:ext uri="{FF2B5EF4-FFF2-40B4-BE49-F238E27FC236}">
                <a16:creationId xmlns:a16="http://schemas.microsoft.com/office/drawing/2014/main" id="{A2EC99A2-B775-5E28-B054-42C2303FD7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979" y="7512147"/>
            <a:ext cx="1338682" cy="585010"/>
          </a:xfrm>
          <a:prstGeom prst="rect">
            <a:avLst/>
          </a:prstGeom>
        </p:spPr>
      </p:pic>
      <p:pic>
        <p:nvPicPr>
          <p:cNvPr id="8" name="Picture 7">
            <a:extLst>
              <a:ext uri="{FF2B5EF4-FFF2-40B4-BE49-F238E27FC236}">
                <a16:creationId xmlns:a16="http://schemas.microsoft.com/office/drawing/2014/main" id="{494A138C-0C61-DE4C-7827-ED3E073F13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1995" y="7498082"/>
            <a:ext cx="1338682" cy="585011"/>
          </a:xfrm>
          <a:prstGeom prst="rect">
            <a:avLst/>
          </a:prstGeom>
        </p:spPr>
      </p:pic>
      <p:pic>
        <p:nvPicPr>
          <p:cNvPr id="20" name="Picture Placeholder 19">
            <a:extLst>
              <a:ext uri="{FF2B5EF4-FFF2-40B4-BE49-F238E27FC236}">
                <a16:creationId xmlns:a16="http://schemas.microsoft.com/office/drawing/2014/main" id="{4404B4B3-A558-9B9F-BED3-6DFE748222D1}"/>
              </a:ext>
            </a:extLst>
          </p:cNvPr>
          <p:cNvPicPr>
            <a:picLocks noGrp="1" noChangeAspect="1"/>
          </p:cNvPicPr>
          <p:nvPr>
            <p:ph type="pic" sz="quarter" idx="11"/>
          </p:nvPr>
        </p:nvPicPr>
        <p:blipFill rotWithShape="1">
          <a:blip r:embed="rId5" cstate="print">
            <a:extLst>
              <a:ext uri="{28A0092B-C50C-407E-A947-70E740481C1C}">
                <a14:useLocalDpi xmlns:a14="http://schemas.microsoft.com/office/drawing/2010/main"/>
              </a:ext>
            </a:extLst>
          </a:blip>
          <a:srcRect/>
          <a:stretch/>
        </p:blipFill>
        <p:spPr>
          <a:xfrm>
            <a:off x="0" y="0"/>
            <a:ext cx="4185286" cy="8229600"/>
          </a:xfrm>
        </p:spPr>
      </p:pic>
      <p:sp>
        <p:nvSpPr>
          <p:cNvPr id="5" name="TextBox 4">
            <a:extLst>
              <a:ext uri="{FF2B5EF4-FFF2-40B4-BE49-F238E27FC236}">
                <a16:creationId xmlns:a16="http://schemas.microsoft.com/office/drawing/2014/main" id="{14CE7C85-5026-842F-E64A-E1F764B41975}"/>
              </a:ext>
            </a:extLst>
          </p:cNvPr>
          <p:cNvSpPr txBox="1"/>
          <p:nvPr/>
        </p:nvSpPr>
        <p:spPr>
          <a:xfrm>
            <a:off x="3735654" y="2361880"/>
            <a:ext cx="4820898" cy="2246765"/>
          </a:xfrm>
          <a:prstGeom prst="rect">
            <a:avLst/>
          </a:prstGeom>
          <a:noFill/>
        </p:spPr>
        <p:txBody>
          <a:bodyPr wrap="square" lIns="91436" tIns="45718" rIns="91436" bIns="45718" rtlCol="0">
            <a:spAutoFit/>
          </a:bodyPr>
          <a:lstStyle/>
          <a:p>
            <a:r>
              <a:rPr lang="id-ID" sz="1400" b="1">
                <a:latin typeface="Arial" panose="020B0604020202020204" pitchFamily="34" charset="0"/>
                <a:ea typeface="Open Sans" panose="020B0606030504020204" pitchFamily="34" charset="0"/>
                <a:cs typeface="Arial" panose="020B0604020202020204" pitchFamily="34" charset="0"/>
              </a:rPr>
              <a:t>EXCLUSIVE DASHBOARD ACCESS</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Real-Time Performance Tracking. </a:t>
            </a:r>
            <a:r>
              <a:rPr lang="en-US" sz="1400">
                <a:latin typeface="Arial" panose="020B0604020202020204" pitchFamily="34" charset="0"/>
                <a:cs typeface="Arial" panose="020B0604020202020204" pitchFamily="34" charset="0"/>
              </a:rPr>
              <a:t>Monitor campaigns live with clear, impactful metrics on any device</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Customizable Interface. </a:t>
            </a:r>
            <a:r>
              <a:rPr lang="en-US" sz="1400">
                <a:latin typeface="Arial" panose="020B0604020202020204" pitchFamily="34" charset="0"/>
                <a:cs typeface="Arial" panose="020B0604020202020204" pitchFamily="34" charset="0"/>
              </a:rPr>
              <a:t>Navigate a user-friendly dashboard tailored to your needs</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Advanced Analytics. </a:t>
            </a:r>
            <a:r>
              <a:rPr lang="en-US" sz="1400">
                <a:latin typeface="Arial" panose="020B0604020202020204" pitchFamily="34" charset="0"/>
                <a:cs typeface="Arial" panose="020B0604020202020204" pitchFamily="34" charset="0"/>
              </a:rPr>
              <a:t> Dive into deep analytics, predictive insights, and trend analysis</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Seamless Data Integration.</a:t>
            </a:r>
            <a:r>
              <a:rPr lang="en-US" sz="1400">
                <a:latin typeface="Arial" panose="020B0604020202020204" pitchFamily="34" charset="0"/>
                <a:cs typeface="Arial" panose="020B0604020202020204" pitchFamily="34" charset="0"/>
              </a:rPr>
              <a:t> Combine multiple data sources and customize KPI tracking effortlessly</a:t>
            </a:r>
            <a:endParaRPr lang="id-ID" sz="1400">
              <a:latin typeface="Arial" panose="020B0604020202020204" pitchFamily="34" charset="0"/>
              <a:ea typeface="Open Sans"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06C7E11-BF01-22D9-F7E3-D06411D04009}"/>
              </a:ext>
            </a:extLst>
          </p:cNvPr>
          <p:cNvSpPr txBox="1"/>
          <p:nvPr/>
        </p:nvSpPr>
        <p:spPr>
          <a:xfrm>
            <a:off x="3282490" y="4936352"/>
            <a:ext cx="5274062" cy="1169547"/>
          </a:xfrm>
          <a:prstGeom prst="rect">
            <a:avLst/>
          </a:prstGeom>
          <a:noFill/>
        </p:spPr>
        <p:txBody>
          <a:bodyPr wrap="square" lIns="91436" tIns="45718" rIns="91436" bIns="45718" rtlCol="0">
            <a:spAutoFit/>
          </a:bodyPr>
          <a:lstStyle/>
          <a:p>
            <a:r>
              <a:rPr lang="id-ID" sz="1400" b="1">
                <a:latin typeface="Arial" panose="020B0604020202020204" pitchFamily="34" charset="0"/>
                <a:ea typeface="Open Sans" panose="020B0606030504020204" pitchFamily="34" charset="0"/>
                <a:cs typeface="Arial" panose="020B0604020202020204" pitchFamily="34" charset="0"/>
              </a:rPr>
              <a:t>WHY IT MATTERS</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Informed Decisions.</a:t>
            </a:r>
            <a:r>
              <a:rPr lang="en-US" sz="1400">
                <a:latin typeface="Arial" panose="020B0604020202020204" pitchFamily="34" charset="0"/>
                <a:cs typeface="Arial" panose="020B0604020202020204" pitchFamily="34" charset="0"/>
              </a:rPr>
              <a:t> Quickly act on data and improve client communication</a:t>
            </a:r>
          </a:p>
          <a:p>
            <a:pPr marL="285750" indent="-285750">
              <a:buFont typeface="Arial" panose="020B0604020202020204" pitchFamily="34" charset="0"/>
              <a:buChar char="•"/>
            </a:pPr>
            <a:r>
              <a:rPr lang="en-US" sz="1400" b="1">
                <a:latin typeface="Arial" panose="020B0604020202020204" pitchFamily="34" charset="0"/>
                <a:cs typeface="Arial" panose="020B0604020202020204" pitchFamily="34" charset="0"/>
              </a:rPr>
              <a:t>Efficiency &amp; Adaptability. </a:t>
            </a:r>
            <a:r>
              <a:rPr lang="en-US" sz="1400">
                <a:latin typeface="Arial" panose="020B0604020202020204" pitchFamily="34" charset="0"/>
                <a:cs typeface="Arial" panose="020B0604020202020204" pitchFamily="34" charset="0"/>
              </a:rPr>
              <a:t>Save time and stay ahead with insights and streamlined reporting</a:t>
            </a:r>
            <a:endParaRPr lang="id-ID" sz="1400">
              <a:latin typeface="Arial" panose="020B0604020202020204" pitchFamily="34" charset="0"/>
              <a:ea typeface="Open Sans" panose="020B0606030504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9AE53CC7-FBC8-E37A-12C7-E3C47D887F0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8777" r="1625" b="3288"/>
          <a:stretch/>
        </p:blipFill>
        <p:spPr>
          <a:xfrm>
            <a:off x="8484298" y="2812656"/>
            <a:ext cx="5710351" cy="3835431"/>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F36B3ED-071E-9ADA-2DD8-DFB3F32C0CCF}"/>
              </a:ext>
            </a:extLst>
          </p:cNvPr>
          <p:cNvSpPr txBox="1"/>
          <p:nvPr/>
        </p:nvSpPr>
        <p:spPr>
          <a:xfrm>
            <a:off x="2915373" y="6648087"/>
            <a:ext cx="7315200" cy="954107"/>
          </a:xfrm>
          <a:prstGeom prst="rect">
            <a:avLst/>
          </a:prstGeom>
          <a:noFill/>
        </p:spPr>
        <p:txBody>
          <a:bodyPr wrap="square">
            <a:spAutoFit/>
          </a:bodyPr>
          <a:lstStyle/>
          <a:p>
            <a:r>
              <a:rPr lang="id-ID" sz="1400" b="1">
                <a:latin typeface="Arial" panose="020B0604020202020204" pitchFamily="34" charset="0"/>
                <a:ea typeface="Open Sans" panose="020B0606030504020204" pitchFamily="34" charset="0"/>
                <a:cs typeface="Arial" panose="020B0604020202020204" pitchFamily="34" charset="0"/>
              </a:rPr>
              <a:t>PRO TIPS</a:t>
            </a:r>
          </a:p>
          <a:p>
            <a:pPr marL="285750" indent="-285750">
              <a:buFont typeface="Arial" panose="020B0604020202020204" pitchFamily="34" charset="0"/>
              <a:buChar char="•"/>
            </a:pPr>
            <a:r>
              <a:rPr lang="en-US" sz="1400">
                <a:latin typeface="Arial" panose="020B0604020202020204" pitchFamily="34" charset="0"/>
                <a:ea typeface="Open Sans" panose="020B0606030504020204" pitchFamily="34" charset="0"/>
                <a:cs typeface="Arial" panose="020B0604020202020204" pitchFamily="34" charset="0"/>
              </a:rPr>
              <a:t>Agree on a reporting cadence with your account manger before your campaign launches!</a:t>
            </a:r>
          </a:p>
          <a:p>
            <a:pPr marL="285750" indent="-285750">
              <a:buFont typeface="Arial" panose="020B0604020202020204" pitchFamily="34" charset="0"/>
              <a:buChar char="•"/>
            </a:pPr>
            <a:r>
              <a:rPr lang="en-US" sz="1400">
                <a:latin typeface="Arial" panose="020B0604020202020204" pitchFamily="34" charset="0"/>
                <a:ea typeface="Open Sans" panose="020B0606030504020204" pitchFamily="34" charset="0"/>
                <a:cs typeface="Arial" panose="020B0604020202020204" pitchFamily="34" charset="0"/>
              </a:rPr>
              <a:t>Log in and review your dashboard</a:t>
            </a:r>
            <a:endParaRPr lang="id-ID" sz="140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480225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864116" cy="3770155"/>
          </a:xfrm>
          <a:custGeom>
            <a:avLst/>
            <a:gdLst>
              <a:gd name="connsiteX0" fmla="*/ 0 w 1553430"/>
              <a:gd name="connsiteY0" fmla="*/ 0 h 3141796"/>
              <a:gd name="connsiteX1" fmla="*/ 1553430 w 1553430"/>
              <a:gd name="connsiteY1" fmla="*/ 0 h 3141796"/>
              <a:gd name="connsiteX2" fmla="*/ 0 w 1553430"/>
              <a:gd name="connsiteY2" fmla="*/ 3141796 h 3141796"/>
            </a:gdLst>
            <a:ahLst/>
            <a:cxnLst>
              <a:cxn ang="0">
                <a:pos x="connsiteX0" y="connsiteY0"/>
              </a:cxn>
              <a:cxn ang="0">
                <a:pos x="connsiteX1" y="connsiteY1"/>
              </a:cxn>
              <a:cxn ang="0">
                <a:pos x="connsiteX2" y="connsiteY2"/>
              </a:cxn>
            </a:cxnLst>
            <a:rect l="l" t="t" r="r" b="b"/>
            <a:pathLst>
              <a:path w="1553430" h="3141796">
                <a:moveTo>
                  <a:pt x="0" y="0"/>
                </a:moveTo>
                <a:lnTo>
                  <a:pt x="1553430" y="0"/>
                </a:lnTo>
                <a:lnTo>
                  <a:pt x="0" y="3141796"/>
                </a:lnTo>
                <a:close/>
              </a:path>
            </a:pathLst>
          </a:cu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4" name="Isosceles Triangle 3"/>
          <p:cNvSpPr/>
          <p:nvPr/>
        </p:nvSpPr>
        <p:spPr>
          <a:xfrm>
            <a:off x="4343400" y="5852160"/>
            <a:ext cx="2331720" cy="2377440"/>
          </a:xfrm>
          <a:prstGeom prst="triangl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5" name="TextBox 4">
            <a:extLst>
              <a:ext uri="{FF2B5EF4-FFF2-40B4-BE49-F238E27FC236}">
                <a16:creationId xmlns:a16="http://schemas.microsoft.com/office/drawing/2014/main" id="{14C68369-6114-4EB0-8168-99393EB36F97}"/>
              </a:ext>
            </a:extLst>
          </p:cNvPr>
          <p:cNvSpPr txBox="1"/>
          <p:nvPr/>
        </p:nvSpPr>
        <p:spPr>
          <a:xfrm>
            <a:off x="7555225" y="1170996"/>
            <a:ext cx="6496054" cy="707882"/>
          </a:xfrm>
          <a:prstGeom prst="rect">
            <a:avLst/>
          </a:prstGeom>
          <a:noFill/>
        </p:spPr>
        <p:txBody>
          <a:bodyPr wrap="square" lIns="91436" tIns="45718" rIns="91436" bIns="45718" rtlCol="0">
            <a:spAutoFit/>
          </a:bodyPr>
          <a:lstStyle/>
          <a:p>
            <a:pPr algn="ctr"/>
            <a:r>
              <a:rPr lang="en-US" sz="4000" b="1" dirty="0">
                <a:ln w="19050">
                  <a:noFill/>
                </a:ln>
                <a:latin typeface="Avenir Next Demi Bold" panose="020B0503020202020204" pitchFamily="34" charset="0"/>
              </a:rPr>
              <a:t>CREATIVE SERVICES</a:t>
            </a:r>
            <a:endParaRPr lang="id-ID" sz="4000" b="1" dirty="0">
              <a:ln w="19050">
                <a:noFill/>
              </a:ln>
              <a:latin typeface="Avenir Next Demi Bold" panose="020B0503020202020204" pitchFamily="34" charset="0"/>
            </a:endParaRPr>
          </a:p>
        </p:txBody>
      </p:sp>
      <p:cxnSp>
        <p:nvCxnSpPr>
          <p:cNvPr id="9" name="Straight Arrow Connector 8"/>
          <p:cNvCxnSpPr/>
          <p:nvPr/>
        </p:nvCxnSpPr>
        <p:spPr>
          <a:xfrm flipH="1">
            <a:off x="7680960" y="7349490"/>
            <a:ext cx="3185635" cy="0"/>
          </a:xfrm>
          <a:prstGeom prst="straightConnector1">
            <a:avLst/>
          </a:prstGeom>
          <a:ln w="19050">
            <a:solidFill>
              <a:srgbClr val="EE4135"/>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3" y="0"/>
            <a:ext cx="932058" cy="1885078"/>
          </a:xfrm>
          <a:custGeom>
            <a:avLst/>
            <a:gdLst>
              <a:gd name="connsiteX0" fmla="*/ 0 w 776715"/>
              <a:gd name="connsiteY0" fmla="*/ 0 h 1570898"/>
              <a:gd name="connsiteX1" fmla="*/ 776715 w 776715"/>
              <a:gd name="connsiteY1" fmla="*/ 0 h 1570898"/>
              <a:gd name="connsiteX2" fmla="*/ 0 w 776715"/>
              <a:gd name="connsiteY2" fmla="*/ 1570898 h 1570898"/>
            </a:gdLst>
            <a:ahLst/>
            <a:cxnLst>
              <a:cxn ang="0">
                <a:pos x="connsiteX0" y="connsiteY0"/>
              </a:cxn>
              <a:cxn ang="0">
                <a:pos x="connsiteX1" y="connsiteY1"/>
              </a:cxn>
              <a:cxn ang="0">
                <a:pos x="connsiteX2" y="connsiteY2"/>
              </a:cxn>
            </a:cxnLst>
            <a:rect l="l" t="t" r="r" b="b"/>
            <a:pathLst>
              <a:path w="776715" h="1570898">
                <a:moveTo>
                  <a:pt x="0" y="0"/>
                </a:moveTo>
                <a:lnTo>
                  <a:pt x="776715" y="0"/>
                </a:lnTo>
                <a:lnTo>
                  <a:pt x="0" y="15708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4" name="TextBox 13">
            <a:extLst>
              <a:ext uri="{FF2B5EF4-FFF2-40B4-BE49-F238E27FC236}">
                <a16:creationId xmlns:a16="http://schemas.microsoft.com/office/drawing/2014/main" id="{174242F4-8065-B3CE-126D-4C8549DC97B9}"/>
              </a:ext>
            </a:extLst>
          </p:cNvPr>
          <p:cNvSpPr txBox="1"/>
          <p:nvPr/>
        </p:nvSpPr>
        <p:spPr>
          <a:xfrm>
            <a:off x="7555226" y="2022236"/>
            <a:ext cx="6496054" cy="4955199"/>
          </a:xfrm>
          <a:prstGeom prst="rect">
            <a:avLst/>
          </a:prstGeom>
          <a:noFill/>
        </p:spPr>
        <p:txBody>
          <a:bodyPr wrap="square" lIns="91436" tIns="45718" rIns="91436" bIns="45718" rtlCol="0">
            <a:spAutoFit/>
          </a:bodyPr>
          <a:lstStyle/>
          <a:p>
            <a:pPr>
              <a:spcBef>
                <a:spcPts val="1200"/>
              </a:spcBef>
              <a:spcAft>
                <a:spcPts val="1200"/>
              </a:spcAft>
            </a:pPr>
            <a:r>
              <a:rPr lang="en-US" dirty="0">
                <a:latin typeface="Arial" panose="020B0604020202020204" pitchFamily="34" charset="0"/>
                <a:cs typeface="Arial" panose="020B0604020202020204" pitchFamily="34" charset="0"/>
              </a:rPr>
              <a:t>Having the right creative can make or break your campaign’s performance, and we’re here to take that challenge off your plate. With our Creative Services team, you get top-notch solutions tailored to your needs, ensuring your campaign is set up for success from the start.</a:t>
            </a:r>
          </a:p>
          <a:p>
            <a:r>
              <a:rPr lang="en-US" b="1" dirty="0">
                <a:latin typeface="Arial" panose="020B0604020202020204" pitchFamily="34" charset="0"/>
                <a:cs typeface="Arial" panose="020B0604020202020204" pitchFamily="34" charset="0"/>
              </a:rPr>
              <a:t>Creative Vision Alignment:</a:t>
            </a:r>
            <a:r>
              <a:rPr lang="en-US" dirty="0">
                <a:latin typeface="Arial" panose="020B0604020202020204" pitchFamily="34" charset="0"/>
                <a:cs typeface="Arial" panose="020B0604020202020204" pitchFamily="34" charset="0"/>
              </a:rPr>
              <a:t> Ensure your campaign’s creative vision is fully realized with a dedicated team that aligns ad copy and design to your goals.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Optimized Design:</a:t>
            </a:r>
            <a:r>
              <a:rPr lang="en-US" dirty="0">
                <a:latin typeface="Arial" panose="020B0604020202020204" pitchFamily="34" charset="0"/>
                <a:cs typeface="Arial" panose="020B0604020202020204" pitchFamily="34" charset="0"/>
              </a:rPr>
              <a:t> Get visually stunning designs tailored for maximum engagement, driving results that resonate with your audience.</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Impactful Video Production:</a:t>
            </a:r>
            <a:r>
              <a:rPr lang="en-US" dirty="0">
                <a:latin typeface="Arial" panose="020B0604020202020204" pitchFamily="34" charset="0"/>
                <a:cs typeface="Arial" panose="020B0604020202020204" pitchFamily="34" charset="0"/>
              </a:rPr>
              <a:t> Capture attention with dynamic video content designed to perform across platforms like STV and social, delivering high-quality results that drive your campaign's success.</a:t>
            </a:r>
          </a:p>
        </p:txBody>
      </p:sp>
      <p:pic>
        <p:nvPicPr>
          <p:cNvPr id="8" name="Picture Placeholder 7">
            <a:extLst>
              <a:ext uri="{FF2B5EF4-FFF2-40B4-BE49-F238E27FC236}">
                <a16:creationId xmlns:a16="http://schemas.microsoft.com/office/drawing/2014/main" id="{AB89E744-DFE3-6A11-ABE2-DFAEF218F30E}"/>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7840980" cy="8229600"/>
          </a:xfrm>
        </p:spPr>
      </p:pic>
    </p:spTree>
    <p:extLst>
      <p:ext uri="{BB962C8B-B14F-4D97-AF65-F5344CB8AC3E}">
        <p14:creationId xmlns:p14="http://schemas.microsoft.com/office/powerpoint/2010/main" val="900985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864116" cy="3770155"/>
          </a:xfrm>
          <a:custGeom>
            <a:avLst/>
            <a:gdLst>
              <a:gd name="connsiteX0" fmla="*/ 0 w 1553430"/>
              <a:gd name="connsiteY0" fmla="*/ 0 h 3141796"/>
              <a:gd name="connsiteX1" fmla="*/ 1553430 w 1553430"/>
              <a:gd name="connsiteY1" fmla="*/ 0 h 3141796"/>
              <a:gd name="connsiteX2" fmla="*/ 0 w 1553430"/>
              <a:gd name="connsiteY2" fmla="*/ 3141796 h 3141796"/>
            </a:gdLst>
            <a:ahLst/>
            <a:cxnLst>
              <a:cxn ang="0">
                <a:pos x="connsiteX0" y="connsiteY0"/>
              </a:cxn>
              <a:cxn ang="0">
                <a:pos x="connsiteX1" y="connsiteY1"/>
              </a:cxn>
              <a:cxn ang="0">
                <a:pos x="connsiteX2" y="connsiteY2"/>
              </a:cxn>
            </a:cxnLst>
            <a:rect l="l" t="t" r="r" b="b"/>
            <a:pathLst>
              <a:path w="1553430" h="3141796">
                <a:moveTo>
                  <a:pt x="0" y="0"/>
                </a:moveTo>
                <a:lnTo>
                  <a:pt x="1553430" y="0"/>
                </a:lnTo>
                <a:lnTo>
                  <a:pt x="0" y="314179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4" name="Isosceles Triangle 3"/>
          <p:cNvSpPr/>
          <p:nvPr/>
        </p:nvSpPr>
        <p:spPr>
          <a:xfrm>
            <a:off x="4343400" y="5852160"/>
            <a:ext cx="2331720" cy="237744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5" name="TextBox 4">
            <a:extLst>
              <a:ext uri="{FF2B5EF4-FFF2-40B4-BE49-F238E27FC236}">
                <a16:creationId xmlns:a16="http://schemas.microsoft.com/office/drawing/2014/main" id="{14C68369-6114-4EB0-8168-99393EB36F97}"/>
              </a:ext>
            </a:extLst>
          </p:cNvPr>
          <p:cNvSpPr txBox="1"/>
          <p:nvPr/>
        </p:nvSpPr>
        <p:spPr>
          <a:xfrm>
            <a:off x="7680959" y="1505019"/>
            <a:ext cx="6292216" cy="1323435"/>
          </a:xfrm>
          <a:prstGeom prst="rect">
            <a:avLst/>
          </a:prstGeom>
          <a:noFill/>
        </p:spPr>
        <p:txBody>
          <a:bodyPr wrap="square" lIns="91436" tIns="45718" rIns="91436" bIns="45718" rtlCol="0">
            <a:spAutoFit/>
          </a:bodyPr>
          <a:lstStyle/>
          <a:p>
            <a:r>
              <a:rPr lang="en-US" sz="4000" b="1" dirty="0">
                <a:latin typeface="Avenir Next Demi Bold" panose="020B0503020202020204" pitchFamily="34" charset="0"/>
              </a:rPr>
              <a:t>YOUR PATH TO RESULTS </a:t>
            </a:r>
          </a:p>
          <a:p>
            <a:r>
              <a:rPr lang="en-US" sz="4000" b="1" dirty="0">
                <a:latin typeface="Avenir Next Demi Bold" panose="020B0503020202020204" pitchFamily="34" charset="0"/>
              </a:rPr>
              <a:t>STARTS HERE</a:t>
            </a:r>
            <a:endParaRPr lang="id-ID" sz="4000" b="1" dirty="0">
              <a:ln w="19050">
                <a:noFill/>
              </a:ln>
              <a:latin typeface="Avenir Next Demi Bold" panose="020B0503020202020204" pitchFamily="34" charset="0"/>
            </a:endParaRPr>
          </a:p>
        </p:txBody>
      </p:sp>
      <p:cxnSp>
        <p:nvCxnSpPr>
          <p:cNvPr id="9" name="Straight Arrow Connector 8"/>
          <p:cNvCxnSpPr/>
          <p:nvPr/>
        </p:nvCxnSpPr>
        <p:spPr>
          <a:xfrm flipH="1">
            <a:off x="7680960" y="7349490"/>
            <a:ext cx="3185635" cy="0"/>
          </a:xfrm>
          <a:prstGeom prst="straightConnector1">
            <a:avLst/>
          </a:prstGeom>
          <a:ln w="19050">
            <a:solidFill>
              <a:srgbClr val="EE4135"/>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3" y="0"/>
            <a:ext cx="932058" cy="1885078"/>
          </a:xfrm>
          <a:custGeom>
            <a:avLst/>
            <a:gdLst>
              <a:gd name="connsiteX0" fmla="*/ 0 w 776715"/>
              <a:gd name="connsiteY0" fmla="*/ 0 h 1570898"/>
              <a:gd name="connsiteX1" fmla="*/ 776715 w 776715"/>
              <a:gd name="connsiteY1" fmla="*/ 0 h 1570898"/>
              <a:gd name="connsiteX2" fmla="*/ 0 w 776715"/>
              <a:gd name="connsiteY2" fmla="*/ 1570898 h 1570898"/>
            </a:gdLst>
            <a:ahLst/>
            <a:cxnLst>
              <a:cxn ang="0">
                <a:pos x="connsiteX0" y="connsiteY0"/>
              </a:cxn>
              <a:cxn ang="0">
                <a:pos x="connsiteX1" y="connsiteY1"/>
              </a:cxn>
              <a:cxn ang="0">
                <a:pos x="connsiteX2" y="connsiteY2"/>
              </a:cxn>
            </a:cxnLst>
            <a:rect l="l" t="t" r="r" b="b"/>
            <a:pathLst>
              <a:path w="776715" h="1570898">
                <a:moveTo>
                  <a:pt x="0" y="0"/>
                </a:moveTo>
                <a:lnTo>
                  <a:pt x="776715" y="0"/>
                </a:lnTo>
                <a:lnTo>
                  <a:pt x="0" y="15708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4" name="TextBox 13">
            <a:extLst>
              <a:ext uri="{FF2B5EF4-FFF2-40B4-BE49-F238E27FC236}">
                <a16:creationId xmlns:a16="http://schemas.microsoft.com/office/drawing/2014/main" id="{174242F4-8065-B3CE-126D-4C8549DC97B9}"/>
              </a:ext>
            </a:extLst>
          </p:cNvPr>
          <p:cNvSpPr txBox="1"/>
          <p:nvPr/>
        </p:nvSpPr>
        <p:spPr>
          <a:xfrm>
            <a:off x="7680959" y="2991510"/>
            <a:ext cx="6292215" cy="4031869"/>
          </a:xfrm>
          <a:prstGeom prst="rect">
            <a:avLst/>
          </a:prstGeom>
          <a:noFill/>
        </p:spPr>
        <p:txBody>
          <a:bodyPr wrap="square" lIns="91436" tIns="45718" rIns="91436" bIns="45718" rtlCol="0">
            <a:spAutoFit/>
          </a:bodyPr>
          <a:lstStyle/>
          <a:p>
            <a:pPr>
              <a:spcBef>
                <a:spcPts val="1200"/>
              </a:spcBef>
              <a:spcAft>
                <a:spcPts val="1200"/>
              </a:spcAft>
            </a:pPr>
            <a:r>
              <a:rPr lang="en-US" sz="1600">
                <a:ln w="19050">
                  <a:noFill/>
                </a:ln>
                <a:latin typeface="Arial" panose="020B0604020202020204" pitchFamily="34" charset="0"/>
                <a:cs typeface="Arial" panose="020B0604020202020204" pitchFamily="34" charset="0"/>
              </a:rPr>
              <a:t>Choosing us as a partner </a:t>
            </a:r>
            <a:r>
              <a:rPr lang="en-US" sz="1600" dirty="0">
                <a:ln w="19050">
                  <a:noFill/>
                </a:ln>
                <a:latin typeface="Arial" panose="020B0604020202020204" pitchFamily="34" charset="0"/>
                <a:cs typeface="Arial" panose="020B0604020202020204" pitchFamily="34" charset="0"/>
              </a:rPr>
              <a:t>is a no-brainer because we understand your challenges and have the solutions you need. Here’s why partnering with us is the best decision: </a:t>
            </a:r>
          </a:p>
          <a:p>
            <a:pPr marL="285750" indent="-285750">
              <a:spcBef>
                <a:spcPts val="1200"/>
              </a:spcBef>
              <a:spcAft>
                <a:spcPts val="1200"/>
              </a:spcAft>
              <a:buFont typeface="Arial" panose="020B0604020202020204" pitchFamily="34" charset="0"/>
              <a:buChar char="•"/>
            </a:pPr>
            <a:r>
              <a:rPr lang="en-US" sz="1600" b="1" dirty="0">
                <a:ln w="19050">
                  <a:noFill/>
                </a:ln>
                <a:latin typeface="Arial" panose="020B0604020202020204" pitchFamily="34" charset="0"/>
                <a:cs typeface="Arial" panose="020B0604020202020204" pitchFamily="34" charset="0"/>
              </a:rPr>
              <a:t>Expertise &amp; Experience: o</a:t>
            </a:r>
            <a:r>
              <a:rPr lang="en-US" sz="1600" dirty="0">
                <a:ln w="19050">
                  <a:noFill/>
                </a:ln>
                <a:latin typeface="Arial" panose="020B0604020202020204" pitchFamily="34" charset="0"/>
                <a:cs typeface="Arial" panose="020B0604020202020204" pitchFamily="34" charset="0"/>
              </a:rPr>
              <a:t>ur team brings years of industry knowledge and a proven track record of success. </a:t>
            </a:r>
          </a:p>
          <a:p>
            <a:pPr marL="285750" indent="-285750">
              <a:spcBef>
                <a:spcPts val="1200"/>
              </a:spcBef>
              <a:spcAft>
                <a:spcPts val="1200"/>
              </a:spcAft>
              <a:buFont typeface="Arial" panose="020B0604020202020204" pitchFamily="34" charset="0"/>
              <a:buChar char="•"/>
            </a:pPr>
            <a:r>
              <a:rPr lang="en-US" sz="1600" b="1" dirty="0">
                <a:ln w="19050">
                  <a:noFill/>
                </a:ln>
                <a:latin typeface="Arial" panose="020B0604020202020204" pitchFamily="34" charset="0"/>
                <a:cs typeface="Arial" panose="020B0604020202020204" pitchFamily="34" charset="0"/>
              </a:rPr>
              <a:t>Tailored Solutions: </a:t>
            </a:r>
            <a:r>
              <a:rPr lang="en-US" sz="1600" dirty="0">
                <a:ln w="19050">
                  <a:noFill/>
                </a:ln>
                <a:latin typeface="Arial" panose="020B0604020202020204" pitchFamily="34" charset="0"/>
                <a:cs typeface="Arial" panose="020B0604020202020204" pitchFamily="34" charset="0"/>
              </a:rPr>
              <a:t>we provide customized strategies designed specifically to meet your business goals. </a:t>
            </a:r>
          </a:p>
          <a:p>
            <a:pPr marL="285750" indent="-285750">
              <a:spcBef>
                <a:spcPts val="1200"/>
              </a:spcBef>
              <a:spcAft>
                <a:spcPts val="1200"/>
              </a:spcAft>
              <a:buFont typeface="Arial" panose="020B0604020202020204" pitchFamily="34" charset="0"/>
              <a:buChar char="•"/>
            </a:pPr>
            <a:r>
              <a:rPr lang="en-US" sz="1600" b="1" dirty="0">
                <a:ln w="19050">
                  <a:noFill/>
                </a:ln>
                <a:latin typeface="Arial" panose="020B0604020202020204" pitchFamily="34" charset="0"/>
                <a:cs typeface="Arial" panose="020B0604020202020204" pitchFamily="34" charset="0"/>
              </a:rPr>
              <a:t>Data-Driven Results: </a:t>
            </a:r>
            <a:r>
              <a:rPr lang="en-US" sz="1600" dirty="0">
                <a:ln w="19050">
                  <a:noFill/>
                </a:ln>
                <a:latin typeface="Arial" panose="020B0604020202020204" pitchFamily="34" charset="0"/>
                <a:cs typeface="Arial" panose="020B0604020202020204" pitchFamily="34" charset="0"/>
              </a:rPr>
              <a:t>our campaigns are backed by data and analytics to ensure maximum ROI. </a:t>
            </a:r>
          </a:p>
          <a:p>
            <a:pPr marL="285750" indent="-285750">
              <a:spcBef>
                <a:spcPts val="1200"/>
              </a:spcBef>
              <a:spcAft>
                <a:spcPts val="1200"/>
              </a:spcAft>
              <a:buFont typeface="Arial" panose="020B0604020202020204" pitchFamily="34" charset="0"/>
              <a:buChar char="•"/>
            </a:pPr>
            <a:r>
              <a:rPr lang="en-US" sz="1600" b="1" dirty="0">
                <a:ln w="19050">
                  <a:noFill/>
                </a:ln>
                <a:latin typeface="Arial" panose="020B0604020202020204" pitchFamily="34" charset="0"/>
                <a:cs typeface="Arial" panose="020B0604020202020204" pitchFamily="34" charset="0"/>
              </a:rPr>
              <a:t>Comprehensive Support:</a:t>
            </a:r>
            <a:r>
              <a:rPr lang="en-US" sz="1600" dirty="0">
                <a:ln w="19050">
                  <a:noFill/>
                </a:ln>
                <a:latin typeface="Arial" panose="020B0604020202020204" pitchFamily="34" charset="0"/>
                <a:cs typeface="Arial" panose="020B0604020202020204" pitchFamily="34" charset="0"/>
              </a:rPr>
              <a:t> from strategy to execution, we’re with you every step of the way. </a:t>
            </a:r>
          </a:p>
        </p:txBody>
      </p:sp>
      <p:pic>
        <p:nvPicPr>
          <p:cNvPr id="10" name="Picture Placeholder 9">
            <a:extLst>
              <a:ext uri="{FF2B5EF4-FFF2-40B4-BE49-F238E27FC236}">
                <a16:creationId xmlns:a16="http://schemas.microsoft.com/office/drawing/2014/main" id="{CDC6633F-F15F-C108-31B7-EC09C113C602}"/>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7840980" cy="8229600"/>
          </a:xfrm>
        </p:spPr>
      </p:pic>
    </p:spTree>
    <p:extLst>
      <p:ext uri="{BB962C8B-B14F-4D97-AF65-F5344CB8AC3E}">
        <p14:creationId xmlns:p14="http://schemas.microsoft.com/office/powerpoint/2010/main" val="1551971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Placeholder 79">
            <a:extLst>
              <a:ext uri="{FF2B5EF4-FFF2-40B4-BE49-F238E27FC236}">
                <a16:creationId xmlns:a16="http://schemas.microsoft.com/office/drawing/2014/main" id="{6C8087DE-A302-A9E2-6780-50C0D4A0FEAA}"/>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3706813" cy="8229600"/>
          </a:xfrm>
        </p:spPr>
      </p:pic>
      <p:sp>
        <p:nvSpPr>
          <p:cNvPr id="26" name="TextBox 25">
            <a:extLst>
              <a:ext uri="{FF2B5EF4-FFF2-40B4-BE49-F238E27FC236}">
                <a16:creationId xmlns:a16="http://schemas.microsoft.com/office/drawing/2014/main" id="{E8800E32-1029-D93B-14DA-0B2F104C9C17}"/>
              </a:ext>
            </a:extLst>
          </p:cNvPr>
          <p:cNvSpPr txBox="1"/>
          <p:nvPr/>
        </p:nvSpPr>
        <p:spPr>
          <a:xfrm>
            <a:off x="4237025" y="550207"/>
            <a:ext cx="6179061" cy="1323435"/>
          </a:xfrm>
          <a:prstGeom prst="rect">
            <a:avLst/>
          </a:prstGeom>
          <a:noFill/>
        </p:spPr>
        <p:txBody>
          <a:bodyPr wrap="square" lIns="91436" tIns="45718" rIns="91436" bIns="45718" rtlCol="0">
            <a:spAutoFit/>
          </a:bodyPr>
          <a:lstStyle/>
          <a:p>
            <a:pPr algn="ctr"/>
            <a:r>
              <a:rPr lang="en-US" sz="4000" b="1" dirty="0">
                <a:ln w="19050">
                  <a:noFill/>
                </a:ln>
                <a:latin typeface="Avenir Next Demi Bold" panose="020B0503020202020204" pitchFamily="34" charset="0"/>
              </a:rPr>
              <a:t>JOURNEY TO LAUNCH: </a:t>
            </a:r>
            <a:br>
              <a:rPr lang="en-US" sz="4000" b="1" dirty="0">
                <a:ln w="19050">
                  <a:noFill/>
                </a:ln>
                <a:latin typeface="Avenir Next Demi Bold" panose="020B0503020202020204" pitchFamily="34" charset="0"/>
              </a:rPr>
            </a:br>
            <a:r>
              <a:rPr lang="en-US" sz="4000" b="1" dirty="0">
                <a:ln w="19050">
                  <a:noFill/>
                </a:ln>
                <a:latin typeface="Avenir Next Demi Bold" panose="020B0503020202020204" pitchFamily="34" charset="0"/>
              </a:rPr>
              <a:t>WHAT HAPPENS NEXT</a:t>
            </a:r>
            <a:endParaRPr lang="id-ID" sz="4000" b="1" dirty="0">
              <a:ln w="19050">
                <a:noFill/>
              </a:ln>
              <a:latin typeface="Avenir Next Demi Bold" panose="020B0503020202020204" pitchFamily="34" charset="0"/>
            </a:endParaRPr>
          </a:p>
        </p:txBody>
      </p:sp>
      <p:grpSp>
        <p:nvGrpSpPr>
          <p:cNvPr id="84" name="Group 83">
            <a:extLst>
              <a:ext uri="{FF2B5EF4-FFF2-40B4-BE49-F238E27FC236}">
                <a16:creationId xmlns:a16="http://schemas.microsoft.com/office/drawing/2014/main" id="{BA554010-31C8-B675-D643-F383B0896E3F}"/>
              </a:ext>
            </a:extLst>
          </p:cNvPr>
          <p:cNvGrpSpPr/>
          <p:nvPr/>
        </p:nvGrpSpPr>
        <p:grpSpPr>
          <a:xfrm>
            <a:off x="3439826" y="6954174"/>
            <a:ext cx="2693527" cy="981168"/>
            <a:chOff x="2524468" y="6842404"/>
            <a:chExt cx="2693527" cy="981168"/>
          </a:xfrm>
        </p:grpSpPr>
        <p:sp>
          <p:nvSpPr>
            <p:cNvPr id="27" name="TextBox 26">
              <a:extLst>
                <a:ext uri="{FF2B5EF4-FFF2-40B4-BE49-F238E27FC236}">
                  <a16:creationId xmlns:a16="http://schemas.microsoft.com/office/drawing/2014/main" id="{2344147A-C54D-EEF1-1CAD-F4B66A29EFE1}"/>
                </a:ext>
              </a:extLst>
            </p:cNvPr>
            <p:cNvSpPr txBox="1"/>
            <p:nvPr/>
          </p:nvSpPr>
          <p:spPr>
            <a:xfrm>
              <a:off x="2524468" y="6842404"/>
              <a:ext cx="2693527" cy="400105"/>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SIGNED CONTRACT</a:t>
              </a:r>
            </a:p>
          </p:txBody>
        </p:sp>
        <p:sp>
          <p:nvSpPr>
            <p:cNvPr id="34" name="TextBox 33">
              <a:extLst>
                <a:ext uri="{FF2B5EF4-FFF2-40B4-BE49-F238E27FC236}">
                  <a16:creationId xmlns:a16="http://schemas.microsoft.com/office/drawing/2014/main" id="{3CD835C0-D199-D51A-53D8-8BE687E36750}"/>
                </a:ext>
              </a:extLst>
            </p:cNvPr>
            <p:cNvSpPr txBox="1"/>
            <p:nvPr/>
          </p:nvSpPr>
          <p:spPr>
            <a:xfrm>
              <a:off x="2524468" y="7238797"/>
              <a:ext cx="2394680" cy="584775"/>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Our team processes your contract promptly </a:t>
              </a:r>
              <a:endParaRPr lang="en-US" sz="1600">
                <a:latin typeface="Arial" panose="020B0604020202020204" pitchFamily="34" charset="0"/>
                <a:cs typeface="Arial" panose="020B0604020202020204" pitchFamily="34" charset="0"/>
              </a:endParaRPr>
            </a:p>
          </p:txBody>
        </p:sp>
      </p:grpSp>
      <p:grpSp>
        <p:nvGrpSpPr>
          <p:cNvPr id="83" name="Group 82">
            <a:extLst>
              <a:ext uri="{FF2B5EF4-FFF2-40B4-BE49-F238E27FC236}">
                <a16:creationId xmlns:a16="http://schemas.microsoft.com/office/drawing/2014/main" id="{8523CDC3-0382-F48C-45EA-CBB462E1C829}"/>
              </a:ext>
            </a:extLst>
          </p:cNvPr>
          <p:cNvGrpSpPr/>
          <p:nvPr/>
        </p:nvGrpSpPr>
        <p:grpSpPr>
          <a:xfrm>
            <a:off x="3313078" y="3687674"/>
            <a:ext cx="4831693" cy="1846655"/>
            <a:chOff x="3951946" y="3810133"/>
            <a:chExt cx="4831693" cy="1846655"/>
          </a:xfrm>
        </p:grpSpPr>
        <p:sp>
          <p:nvSpPr>
            <p:cNvPr id="36" name="TextBox 35">
              <a:extLst>
                <a:ext uri="{FF2B5EF4-FFF2-40B4-BE49-F238E27FC236}">
                  <a16:creationId xmlns:a16="http://schemas.microsoft.com/office/drawing/2014/main" id="{DD46F0BF-0DB3-7D36-D12F-AAC4B2FD08E5}"/>
                </a:ext>
              </a:extLst>
            </p:cNvPr>
            <p:cNvSpPr txBox="1"/>
            <p:nvPr/>
          </p:nvSpPr>
          <p:spPr>
            <a:xfrm>
              <a:off x="3951947" y="3810133"/>
              <a:ext cx="2725634" cy="400105"/>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ACTIVATION CALL</a:t>
              </a:r>
            </a:p>
          </p:txBody>
        </p:sp>
        <p:sp>
          <p:nvSpPr>
            <p:cNvPr id="37" name="TextBox 36">
              <a:extLst>
                <a:ext uri="{FF2B5EF4-FFF2-40B4-BE49-F238E27FC236}">
                  <a16:creationId xmlns:a16="http://schemas.microsoft.com/office/drawing/2014/main" id="{BC350403-6885-8061-06C8-ADBFDE0DD59E}"/>
                </a:ext>
              </a:extLst>
            </p:cNvPr>
            <p:cNvSpPr txBox="1"/>
            <p:nvPr/>
          </p:nvSpPr>
          <p:spPr>
            <a:xfrm>
              <a:off x="3951946" y="4210238"/>
              <a:ext cx="4831693" cy="1446550"/>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Your dedicated Digital Campaign Manager (DCM) will review your assets and clarify any details and establish timeline to launch.</a:t>
              </a:r>
            </a:p>
            <a:p>
              <a:endParaRPr lang="en-US" sz="800" b="0" i="0">
                <a:effectLst/>
                <a:latin typeface="Arial" panose="020B0604020202020204" pitchFamily="34" charset="0"/>
                <a:cs typeface="Arial" panose="020B0604020202020204" pitchFamily="34" charset="0"/>
              </a:endParaRPr>
            </a:p>
            <a:p>
              <a:r>
                <a:rPr lang="en-US" sz="1600" b="1" i="0">
                  <a:effectLst/>
                  <a:latin typeface="Arial" panose="020B0604020202020204" pitchFamily="34" charset="0"/>
                  <a:cs typeface="Arial" panose="020B0604020202020204" pitchFamily="34" charset="0"/>
                </a:rPr>
                <a:t>Why It Matters: </a:t>
              </a:r>
              <a:r>
                <a:rPr lang="en-US" sz="1600" b="0" i="0">
                  <a:effectLst/>
                  <a:latin typeface="Arial" panose="020B0604020202020204" pitchFamily="34" charset="0"/>
                  <a:cs typeface="Arial" panose="020B0604020202020204" pitchFamily="34" charset="0"/>
                </a:rPr>
                <a:t>Ensures all campaign elements are aligned with your goals from the start. </a:t>
              </a:r>
              <a:endParaRPr lang="en-US" sz="1600">
                <a:latin typeface="Arial" panose="020B0604020202020204" pitchFamily="34" charset="0"/>
                <a:cs typeface="Arial" panose="020B0604020202020204" pitchFamily="34" charset="0"/>
              </a:endParaRPr>
            </a:p>
          </p:txBody>
        </p:sp>
      </p:grpSp>
      <p:grpSp>
        <p:nvGrpSpPr>
          <p:cNvPr id="85" name="Group 84">
            <a:extLst>
              <a:ext uri="{FF2B5EF4-FFF2-40B4-BE49-F238E27FC236}">
                <a16:creationId xmlns:a16="http://schemas.microsoft.com/office/drawing/2014/main" id="{17C54D7B-0FAC-214E-48AA-FF6EAD544C6C}"/>
              </a:ext>
            </a:extLst>
          </p:cNvPr>
          <p:cNvGrpSpPr/>
          <p:nvPr/>
        </p:nvGrpSpPr>
        <p:grpSpPr>
          <a:xfrm>
            <a:off x="9540242" y="5936578"/>
            <a:ext cx="3706815" cy="1557709"/>
            <a:chOff x="8145234" y="6205803"/>
            <a:chExt cx="3119658" cy="1557709"/>
          </a:xfrm>
        </p:grpSpPr>
        <p:sp>
          <p:nvSpPr>
            <p:cNvPr id="40" name="TextBox 39">
              <a:extLst>
                <a:ext uri="{FF2B5EF4-FFF2-40B4-BE49-F238E27FC236}">
                  <a16:creationId xmlns:a16="http://schemas.microsoft.com/office/drawing/2014/main" id="{A5E523BF-B6E9-61FF-AF63-B497B8B3C547}"/>
                </a:ext>
              </a:extLst>
            </p:cNvPr>
            <p:cNvSpPr txBox="1"/>
            <p:nvPr/>
          </p:nvSpPr>
          <p:spPr>
            <a:xfrm>
              <a:off x="8145234" y="6205803"/>
              <a:ext cx="2935160" cy="707882"/>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CREATIVE NEEDS DETERMINED </a:t>
              </a:r>
            </a:p>
          </p:txBody>
        </p:sp>
        <p:sp>
          <p:nvSpPr>
            <p:cNvPr id="41" name="TextBox 40">
              <a:extLst>
                <a:ext uri="{FF2B5EF4-FFF2-40B4-BE49-F238E27FC236}">
                  <a16:creationId xmlns:a16="http://schemas.microsoft.com/office/drawing/2014/main" id="{ACCAF54D-09FB-2CEB-20B7-C1DC39E328D7}"/>
                </a:ext>
              </a:extLst>
            </p:cNvPr>
            <p:cNvSpPr txBox="1"/>
            <p:nvPr/>
          </p:nvSpPr>
          <p:spPr>
            <a:xfrm>
              <a:off x="8145235" y="6932515"/>
              <a:ext cx="3119657" cy="830997"/>
            </a:xfrm>
            <a:prstGeom prst="rect">
              <a:avLst/>
            </a:prstGeom>
            <a:noFill/>
          </p:spPr>
          <p:txBody>
            <a:bodyPr wrap="square" rtlCol="0">
              <a:spAutoFit/>
            </a:bodyPr>
            <a:lstStyle/>
            <a:p>
              <a:r>
                <a:rPr lang="en-US" sz="1600" b="1" i="0">
                  <a:effectLst/>
                  <a:latin typeface="Arial" panose="020B0604020202020204" pitchFamily="34" charset="0"/>
                  <a:cs typeface="Arial" panose="020B0604020202020204" pitchFamily="34" charset="0"/>
                </a:rPr>
                <a:t>What to Expect: </a:t>
              </a:r>
              <a:r>
                <a:rPr lang="en-US" sz="1600" b="0" i="0">
                  <a:effectLst/>
                  <a:latin typeface="Arial" panose="020B0604020202020204" pitchFamily="34" charset="0"/>
                  <a:cs typeface="Arial" panose="020B0604020202020204" pitchFamily="34" charset="0"/>
                </a:rPr>
                <a:t>We identify and gather all necessary creative assets.</a:t>
              </a:r>
              <a:endParaRPr lang="en-US" sz="1600">
                <a:latin typeface="Arial" panose="020B0604020202020204" pitchFamily="34" charset="0"/>
                <a:cs typeface="Arial" panose="020B0604020202020204" pitchFamily="34" charset="0"/>
              </a:endParaRPr>
            </a:p>
          </p:txBody>
        </p:sp>
      </p:grpSp>
      <p:grpSp>
        <p:nvGrpSpPr>
          <p:cNvPr id="82" name="Group 81">
            <a:extLst>
              <a:ext uri="{FF2B5EF4-FFF2-40B4-BE49-F238E27FC236}">
                <a16:creationId xmlns:a16="http://schemas.microsoft.com/office/drawing/2014/main" id="{F5FC13C9-42D6-2E3D-B2E7-45918F168979}"/>
              </a:ext>
            </a:extLst>
          </p:cNvPr>
          <p:cNvGrpSpPr/>
          <p:nvPr/>
        </p:nvGrpSpPr>
        <p:grpSpPr>
          <a:xfrm>
            <a:off x="7097619" y="2259348"/>
            <a:ext cx="3445467" cy="1297294"/>
            <a:chOff x="7261183" y="2107962"/>
            <a:chExt cx="3445467" cy="1297294"/>
          </a:xfrm>
        </p:grpSpPr>
        <p:sp>
          <p:nvSpPr>
            <p:cNvPr id="44" name="TextBox 43">
              <a:extLst>
                <a:ext uri="{FF2B5EF4-FFF2-40B4-BE49-F238E27FC236}">
                  <a16:creationId xmlns:a16="http://schemas.microsoft.com/office/drawing/2014/main" id="{636CC1DB-CBB6-1815-85EB-AC16FD9C326B}"/>
                </a:ext>
              </a:extLst>
            </p:cNvPr>
            <p:cNvSpPr txBox="1"/>
            <p:nvPr/>
          </p:nvSpPr>
          <p:spPr>
            <a:xfrm>
              <a:off x="7261183" y="2107962"/>
              <a:ext cx="2200141" cy="707882"/>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CAMPAIGN BUILD AND QA </a:t>
              </a:r>
            </a:p>
          </p:txBody>
        </p:sp>
        <p:sp>
          <p:nvSpPr>
            <p:cNvPr id="45" name="TextBox 44">
              <a:extLst>
                <a:ext uri="{FF2B5EF4-FFF2-40B4-BE49-F238E27FC236}">
                  <a16:creationId xmlns:a16="http://schemas.microsoft.com/office/drawing/2014/main" id="{14B0EEF2-D76A-F5E0-2EF7-3EB4CEC77AEA}"/>
                </a:ext>
              </a:extLst>
            </p:cNvPr>
            <p:cNvSpPr txBox="1"/>
            <p:nvPr/>
          </p:nvSpPr>
          <p:spPr>
            <a:xfrm>
              <a:off x="7261183" y="2820481"/>
              <a:ext cx="3445467" cy="584775"/>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Our team builds your campaign and conducts thorough quality checks. </a:t>
              </a:r>
              <a:endParaRPr lang="en-US" sz="1600">
                <a:latin typeface="Arial" panose="020B0604020202020204" pitchFamily="34" charset="0"/>
                <a:cs typeface="Arial" panose="020B0604020202020204" pitchFamily="34" charset="0"/>
              </a:endParaRPr>
            </a:p>
          </p:txBody>
        </p:sp>
      </p:grpSp>
      <p:grpSp>
        <p:nvGrpSpPr>
          <p:cNvPr id="106" name="Group 105">
            <a:extLst>
              <a:ext uri="{FF2B5EF4-FFF2-40B4-BE49-F238E27FC236}">
                <a16:creationId xmlns:a16="http://schemas.microsoft.com/office/drawing/2014/main" id="{28D99F63-31CB-24EE-89AB-5F9B2A6B7AB1}"/>
              </a:ext>
            </a:extLst>
          </p:cNvPr>
          <p:cNvGrpSpPr/>
          <p:nvPr/>
        </p:nvGrpSpPr>
        <p:grpSpPr>
          <a:xfrm>
            <a:off x="11891170" y="3441329"/>
            <a:ext cx="2187444" cy="1007868"/>
            <a:chOff x="11885744" y="2822101"/>
            <a:chExt cx="2187444" cy="1007868"/>
          </a:xfrm>
        </p:grpSpPr>
        <p:sp>
          <p:nvSpPr>
            <p:cNvPr id="49" name="TextBox 48">
              <a:extLst>
                <a:ext uri="{FF2B5EF4-FFF2-40B4-BE49-F238E27FC236}">
                  <a16:creationId xmlns:a16="http://schemas.microsoft.com/office/drawing/2014/main" id="{189F7409-1D48-5949-AF14-800B920A3BC3}"/>
                </a:ext>
              </a:extLst>
            </p:cNvPr>
            <p:cNvSpPr txBox="1"/>
            <p:nvPr/>
          </p:nvSpPr>
          <p:spPr>
            <a:xfrm>
              <a:off x="11885744" y="2822101"/>
              <a:ext cx="1638531" cy="400105"/>
            </a:xfrm>
            <a:prstGeom prst="rect">
              <a:avLst/>
            </a:prstGeom>
            <a:noFill/>
          </p:spPr>
          <p:txBody>
            <a:bodyPr wrap="square" lIns="91436" tIns="45718" rIns="91436" bIns="45718" rtlCol="0">
              <a:spAutoFit/>
            </a:bodyPr>
            <a:lstStyle/>
            <a:p>
              <a:pPr>
                <a:spcBef>
                  <a:spcPts val="1200"/>
                </a:spcBef>
                <a:spcAft>
                  <a:spcPts val="1200"/>
                </a:spcAft>
              </a:pPr>
              <a:r>
                <a:rPr lang="en-US" sz="2000" b="1">
                  <a:ln w="19050">
                    <a:noFill/>
                  </a:ln>
                  <a:latin typeface="Arial" panose="020B0604020202020204" pitchFamily="34" charset="0"/>
                  <a:cs typeface="Arial" panose="020B0604020202020204" pitchFamily="34" charset="0"/>
                </a:rPr>
                <a:t>LAUNCH</a:t>
              </a:r>
            </a:p>
          </p:txBody>
        </p:sp>
        <p:sp>
          <p:nvSpPr>
            <p:cNvPr id="50" name="TextBox 49">
              <a:extLst>
                <a:ext uri="{FF2B5EF4-FFF2-40B4-BE49-F238E27FC236}">
                  <a16:creationId xmlns:a16="http://schemas.microsoft.com/office/drawing/2014/main" id="{02455199-6A72-3F94-901C-B5B3A5D19EC3}"/>
                </a:ext>
              </a:extLst>
            </p:cNvPr>
            <p:cNvSpPr txBox="1"/>
            <p:nvPr/>
          </p:nvSpPr>
          <p:spPr>
            <a:xfrm>
              <a:off x="11885744" y="3245194"/>
              <a:ext cx="2187444" cy="584775"/>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Congratulations – your campaign is live! </a:t>
              </a:r>
              <a:endParaRPr lang="en-US" sz="1600">
                <a:latin typeface="Arial" panose="020B0604020202020204" pitchFamily="34" charset="0"/>
                <a:cs typeface="Arial" panose="020B0604020202020204" pitchFamily="34" charset="0"/>
              </a:endParaRPr>
            </a:p>
          </p:txBody>
        </p:sp>
      </p:grpSp>
      <p:sp>
        <p:nvSpPr>
          <p:cNvPr id="61" name="Freeform 60">
            <a:extLst>
              <a:ext uri="{FF2B5EF4-FFF2-40B4-BE49-F238E27FC236}">
                <a16:creationId xmlns:a16="http://schemas.microsoft.com/office/drawing/2014/main" id="{AE95E37B-1CA4-3D1A-4857-23F6E4CE28D3}"/>
              </a:ext>
            </a:extLst>
          </p:cNvPr>
          <p:cNvSpPr/>
          <p:nvPr/>
        </p:nvSpPr>
        <p:spPr>
          <a:xfrm>
            <a:off x="3300412" y="2500313"/>
            <a:ext cx="8801099" cy="3959278"/>
          </a:xfrm>
          <a:custGeom>
            <a:avLst/>
            <a:gdLst>
              <a:gd name="connsiteX0" fmla="*/ 0 w 9972675"/>
              <a:gd name="connsiteY0" fmla="*/ 4186237 h 4248723"/>
              <a:gd name="connsiteX1" fmla="*/ 5114925 w 9972675"/>
              <a:gd name="connsiteY1" fmla="*/ 3671887 h 4248723"/>
              <a:gd name="connsiteX2" fmla="*/ 9972675 w 9972675"/>
              <a:gd name="connsiteY2" fmla="*/ 0 h 4248723"/>
            </a:gdLst>
            <a:ahLst/>
            <a:cxnLst>
              <a:cxn ang="0">
                <a:pos x="connsiteX0" y="connsiteY0"/>
              </a:cxn>
              <a:cxn ang="0">
                <a:pos x="connsiteX1" y="connsiteY1"/>
              </a:cxn>
              <a:cxn ang="0">
                <a:pos x="connsiteX2" y="connsiteY2"/>
              </a:cxn>
            </a:cxnLst>
            <a:rect l="l" t="t" r="r" b="b"/>
            <a:pathLst>
              <a:path w="9972675" h="4248723">
                <a:moveTo>
                  <a:pt x="0" y="4186237"/>
                </a:moveTo>
                <a:cubicBezTo>
                  <a:pt x="1726406" y="4277915"/>
                  <a:pt x="3452813" y="4369593"/>
                  <a:pt x="5114925" y="3671887"/>
                </a:cubicBezTo>
                <a:cubicBezTo>
                  <a:pt x="6777038" y="2974181"/>
                  <a:pt x="8374856" y="1487090"/>
                  <a:pt x="9972675" y="0"/>
                </a:cubicBezTo>
              </a:path>
            </a:pathLst>
          </a:custGeom>
          <a:noFill/>
          <a:ln w="444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3" name="Picture 62">
            <a:extLst>
              <a:ext uri="{FF2B5EF4-FFF2-40B4-BE49-F238E27FC236}">
                <a16:creationId xmlns:a16="http://schemas.microsoft.com/office/drawing/2014/main" id="{797EAEE7-7A93-2D0B-41E0-18C2651EB72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94" b="90006" l="9996" r="89962">
                        <a14:backgroundMark x1="30113" y1="20612" x2="30113" y2="20612"/>
                      </a14:backgroundRemoval>
                    </a14:imgEffect>
                  </a14:imgLayer>
                </a14:imgProps>
              </a:ext>
              <a:ext uri="{28A0092B-C50C-407E-A947-70E740481C1C}">
                <a14:useLocalDpi xmlns:a14="http://schemas.microsoft.com/office/drawing/2010/main"/>
              </a:ext>
            </a:extLst>
          </a:blip>
          <a:srcRect/>
          <a:stretch/>
        </p:blipFill>
        <p:spPr>
          <a:xfrm>
            <a:off x="11027128" y="609427"/>
            <a:ext cx="3240405" cy="2179989"/>
          </a:xfrm>
          <a:prstGeom prst="rect">
            <a:avLst/>
          </a:prstGeom>
        </p:spPr>
      </p:pic>
      <p:sp>
        <p:nvSpPr>
          <p:cNvPr id="65" name="Freeform 64">
            <a:extLst>
              <a:ext uri="{FF2B5EF4-FFF2-40B4-BE49-F238E27FC236}">
                <a16:creationId xmlns:a16="http://schemas.microsoft.com/office/drawing/2014/main" id="{DFED269A-0157-4C14-49E2-E970597B0AD1}"/>
              </a:ext>
            </a:extLst>
          </p:cNvPr>
          <p:cNvSpPr/>
          <p:nvPr/>
        </p:nvSpPr>
        <p:spPr>
          <a:xfrm>
            <a:off x="13178936" y="2812656"/>
            <a:ext cx="1451466" cy="5416944"/>
          </a:xfrm>
          <a:custGeom>
            <a:avLst/>
            <a:gdLst>
              <a:gd name="connsiteX0" fmla="*/ 1209555 w 1209555"/>
              <a:gd name="connsiteY0" fmla="*/ 0 h 4514120"/>
              <a:gd name="connsiteX1" fmla="*/ 1209554 w 1209555"/>
              <a:gd name="connsiteY1" fmla="*/ 4514120 h 4514120"/>
              <a:gd name="connsiteX2" fmla="*/ 0 w 1209555"/>
              <a:gd name="connsiteY2" fmla="*/ 4514120 h 4514120"/>
            </a:gdLst>
            <a:ahLst/>
            <a:cxnLst>
              <a:cxn ang="0">
                <a:pos x="connsiteX0" y="connsiteY0"/>
              </a:cxn>
              <a:cxn ang="0">
                <a:pos x="connsiteX1" y="connsiteY1"/>
              </a:cxn>
              <a:cxn ang="0">
                <a:pos x="connsiteX2" y="connsiteY2"/>
              </a:cxn>
            </a:cxnLst>
            <a:rect l="l" t="t" r="r" b="b"/>
            <a:pathLst>
              <a:path w="1209555" h="4514120">
                <a:moveTo>
                  <a:pt x="1209555" y="0"/>
                </a:moveTo>
                <a:lnTo>
                  <a:pt x="1209554" y="4514120"/>
                </a:lnTo>
                <a:lnTo>
                  <a:pt x="0" y="4514120"/>
                </a:lnTo>
                <a:close/>
              </a:path>
            </a:pathLst>
          </a:cu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solidFill>
                <a:schemeClr val="tx1"/>
              </a:solidFill>
            </a:endParaRPr>
          </a:p>
        </p:txBody>
      </p:sp>
      <p:sp>
        <p:nvSpPr>
          <p:cNvPr id="66" name="Freeform 65">
            <a:extLst>
              <a:ext uri="{FF2B5EF4-FFF2-40B4-BE49-F238E27FC236}">
                <a16:creationId xmlns:a16="http://schemas.microsoft.com/office/drawing/2014/main" id="{7F4F16AF-3658-C6D1-A321-BDAF5AD655C5}"/>
              </a:ext>
            </a:extLst>
          </p:cNvPr>
          <p:cNvSpPr/>
          <p:nvPr/>
        </p:nvSpPr>
        <p:spPr>
          <a:xfrm>
            <a:off x="13904666" y="5521126"/>
            <a:ext cx="725734" cy="2708474"/>
          </a:xfrm>
          <a:custGeom>
            <a:avLst/>
            <a:gdLst>
              <a:gd name="connsiteX0" fmla="*/ 604778 w 604778"/>
              <a:gd name="connsiteY0" fmla="*/ 0 h 2257062"/>
              <a:gd name="connsiteX1" fmla="*/ 604778 w 604778"/>
              <a:gd name="connsiteY1" fmla="*/ 2257062 h 2257062"/>
              <a:gd name="connsiteX2" fmla="*/ 0 w 604778"/>
              <a:gd name="connsiteY2" fmla="*/ 2257062 h 2257062"/>
            </a:gdLst>
            <a:ahLst/>
            <a:cxnLst>
              <a:cxn ang="0">
                <a:pos x="connsiteX0" y="connsiteY0"/>
              </a:cxn>
              <a:cxn ang="0">
                <a:pos x="connsiteX1" y="connsiteY1"/>
              </a:cxn>
              <a:cxn ang="0">
                <a:pos x="connsiteX2" y="connsiteY2"/>
              </a:cxn>
            </a:cxnLst>
            <a:rect l="l" t="t" r="r" b="b"/>
            <a:pathLst>
              <a:path w="604778" h="2257062">
                <a:moveTo>
                  <a:pt x="604778" y="0"/>
                </a:moveTo>
                <a:lnTo>
                  <a:pt x="604778" y="2257062"/>
                </a:lnTo>
                <a:lnTo>
                  <a:pt x="0" y="2257062"/>
                </a:lnTo>
                <a:close/>
              </a:path>
            </a:pathLst>
          </a:cu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solidFill>
                <a:schemeClr val="tx1"/>
              </a:solidFill>
            </a:endParaRPr>
          </a:p>
        </p:txBody>
      </p:sp>
      <p:sp>
        <p:nvSpPr>
          <p:cNvPr id="81" name="Oval 80">
            <a:extLst>
              <a:ext uri="{FF2B5EF4-FFF2-40B4-BE49-F238E27FC236}">
                <a16:creationId xmlns:a16="http://schemas.microsoft.com/office/drawing/2014/main" id="{4576D1B5-B590-AF86-6F6A-7D90853CB35D}"/>
              </a:ext>
            </a:extLst>
          </p:cNvPr>
          <p:cNvSpPr/>
          <p:nvPr/>
        </p:nvSpPr>
        <p:spPr>
          <a:xfrm>
            <a:off x="3211226" y="6282425"/>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Oval 87">
            <a:extLst>
              <a:ext uri="{FF2B5EF4-FFF2-40B4-BE49-F238E27FC236}">
                <a16:creationId xmlns:a16="http://schemas.microsoft.com/office/drawing/2014/main" id="{CC737482-80FC-36D3-9152-3204FD0214DC}"/>
              </a:ext>
            </a:extLst>
          </p:cNvPr>
          <p:cNvSpPr/>
          <p:nvPr/>
        </p:nvSpPr>
        <p:spPr>
          <a:xfrm>
            <a:off x="6311106" y="6203339"/>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Oval 88">
            <a:extLst>
              <a:ext uri="{FF2B5EF4-FFF2-40B4-BE49-F238E27FC236}">
                <a16:creationId xmlns:a16="http://schemas.microsoft.com/office/drawing/2014/main" id="{864AAE78-8948-96D5-A40B-C2DE32DB9E9F}"/>
              </a:ext>
            </a:extLst>
          </p:cNvPr>
          <p:cNvSpPr/>
          <p:nvPr/>
        </p:nvSpPr>
        <p:spPr>
          <a:xfrm>
            <a:off x="8723691" y="5278031"/>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Oval 89">
            <a:extLst>
              <a:ext uri="{FF2B5EF4-FFF2-40B4-BE49-F238E27FC236}">
                <a16:creationId xmlns:a16="http://schemas.microsoft.com/office/drawing/2014/main" id="{6C172B86-35EC-E7DF-0E3F-253EB0DBCD76}"/>
              </a:ext>
            </a:extLst>
          </p:cNvPr>
          <p:cNvSpPr/>
          <p:nvPr/>
        </p:nvSpPr>
        <p:spPr>
          <a:xfrm>
            <a:off x="10202732" y="4084560"/>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Oval 90">
            <a:extLst>
              <a:ext uri="{FF2B5EF4-FFF2-40B4-BE49-F238E27FC236}">
                <a16:creationId xmlns:a16="http://schemas.microsoft.com/office/drawing/2014/main" id="{044DAFB6-CA45-FB6E-5CB8-8A62CFA3C063}"/>
              </a:ext>
            </a:extLst>
          </p:cNvPr>
          <p:cNvSpPr/>
          <p:nvPr/>
        </p:nvSpPr>
        <p:spPr>
          <a:xfrm>
            <a:off x="11912390" y="2483380"/>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3" name="Straight Arrow Connector 92">
            <a:extLst>
              <a:ext uri="{FF2B5EF4-FFF2-40B4-BE49-F238E27FC236}">
                <a16:creationId xmlns:a16="http://schemas.microsoft.com/office/drawing/2014/main" id="{9B86BEE4-592F-F292-AB6E-93866B2B0673}"/>
              </a:ext>
            </a:extLst>
          </p:cNvPr>
          <p:cNvCxnSpPr>
            <a:cxnSpLocks/>
            <a:stCxn id="81" idx="4"/>
          </p:cNvCxnSpPr>
          <p:nvPr/>
        </p:nvCxnSpPr>
        <p:spPr>
          <a:xfrm>
            <a:off x="3325526" y="6511025"/>
            <a:ext cx="284054" cy="443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43069942-A4B5-DEEE-8F55-50A4700AE916}"/>
              </a:ext>
            </a:extLst>
          </p:cNvPr>
          <p:cNvCxnSpPr>
            <a:cxnSpLocks/>
            <a:stCxn id="88" idx="1"/>
          </p:cNvCxnSpPr>
          <p:nvPr/>
        </p:nvCxnSpPr>
        <p:spPr>
          <a:xfrm flipH="1" flipV="1">
            <a:off x="5424193" y="5628060"/>
            <a:ext cx="920391" cy="608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209B346-FF04-CDB5-9AF8-D812E28EA361}"/>
              </a:ext>
            </a:extLst>
          </p:cNvPr>
          <p:cNvCxnSpPr>
            <a:cxnSpLocks/>
            <a:stCxn id="89" idx="5"/>
          </p:cNvCxnSpPr>
          <p:nvPr/>
        </p:nvCxnSpPr>
        <p:spPr>
          <a:xfrm>
            <a:off x="8918813" y="5473153"/>
            <a:ext cx="568609" cy="533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5DA3255-199A-58EF-863B-B40EB1B8C386}"/>
              </a:ext>
            </a:extLst>
          </p:cNvPr>
          <p:cNvCxnSpPr>
            <a:cxnSpLocks/>
            <a:stCxn id="90" idx="1"/>
          </p:cNvCxnSpPr>
          <p:nvPr/>
        </p:nvCxnSpPr>
        <p:spPr>
          <a:xfrm flipH="1" flipV="1">
            <a:off x="9487422" y="3631965"/>
            <a:ext cx="748788" cy="486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42821C14-2755-E96C-4B0D-C6FAD999AF54}"/>
              </a:ext>
            </a:extLst>
          </p:cNvPr>
          <p:cNvCxnSpPr>
            <a:cxnSpLocks/>
            <a:stCxn id="91" idx="5"/>
          </p:cNvCxnSpPr>
          <p:nvPr/>
        </p:nvCxnSpPr>
        <p:spPr>
          <a:xfrm>
            <a:off x="12107512" y="2678502"/>
            <a:ext cx="430653" cy="643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189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EE1FB9D-7D25-8F28-7B2A-8C6055985FAB}"/>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7" y="4347452"/>
            <a:ext cx="6854824"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35167"/>
            <a:ext cx="7667226" cy="830997"/>
          </a:xfrm>
          <a:prstGeom prst="rect">
            <a:avLst/>
          </a:prstGeom>
          <a:noFill/>
        </p:spPr>
        <p:txBody>
          <a:bodyPr wrap="square" rtlCol="0">
            <a:spAutoFit/>
          </a:bodyPr>
          <a:lstStyle/>
          <a:p>
            <a:r>
              <a:rPr lang="en-US" sz="4800" b="1">
                <a:ln w="19050">
                  <a:noFill/>
                </a:ln>
                <a:solidFill>
                  <a:schemeClr val="tx1">
                    <a:lumMod val="85000"/>
                    <a:lumOff val="15000"/>
                  </a:schemeClr>
                </a:solidFill>
                <a:latin typeface="Avenir Next Demi Bold" panose="020B0503020202020204" pitchFamily="34" charset="0"/>
              </a:rPr>
              <a:t>THANK YOU</a:t>
            </a:r>
            <a:endParaRPr lang="id-ID" sz="4800" b="1">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4041052"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012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864116" cy="3770155"/>
          </a:xfrm>
          <a:custGeom>
            <a:avLst/>
            <a:gdLst>
              <a:gd name="connsiteX0" fmla="*/ 0 w 1553430"/>
              <a:gd name="connsiteY0" fmla="*/ 0 h 3141796"/>
              <a:gd name="connsiteX1" fmla="*/ 1553430 w 1553430"/>
              <a:gd name="connsiteY1" fmla="*/ 0 h 3141796"/>
              <a:gd name="connsiteX2" fmla="*/ 0 w 1553430"/>
              <a:gd name="connsiteY2" fmla="*/ 3141796 h 3141796"/>
            </a:gdLst>
            <a:ahLst/>
            <a:cxnLst>
              <a:cxn ang="0">
                <a:pos x="connsiteX0" y="connsiteY0"/>
              </a:cxn>
              <a:cxn ang="0">
                <a:pos x="connsiteX1" y="connsiteY1"/>
              </a:cxn>
              <a:cxn ang="0">
                <a:pos x="connsiteX2" y="connsiteY2"/>
              </a:cxn>
            </a:cxnLst>
            <a:rect l="l" t="t" r="r" b="b"/>
            <a:pathLst>
              <a:path w="1553430" h="3141796">
                <a:moveTo>
                  <a:pt x="0" y="0"/>
                </a:moveTo>
                <a:lnTo>
                  <a:pt x="1553430" y="0"/>
                </a:lnTo>
                <a:lnTo>
                  <a:pt x="0" y="3141796"/>
                </a:lnTo>
                <a:close/>
              </a:path>
            </a:pathLst>
          </a:cu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4" name="Isosceles Triangle 3"/>
          <p:cNvSpPr/>
          <p:nvPr/>
        </p:nvSpPr>
        <p:spPr>
          <a:xfrm>
            <a:off x="4343400" y="5852160"/>
            <a:ext cx="2331720" cy="2377440"/>
          </a:xfrm>
          <a:prstGeom prst="triangle">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cxnSp>
        <p:nvCxnSpPr>
          <p:cNvPr id="9" name="Straight Arrow Connector 8"/>
          <p:cNvCxnSpPr/>
          <p:nvPr/>
        </p:nvCxnSpPr>
        <p:spPr>
          <a:xfrm flipH="1">
            <a:off x="8335805" y="7246620"/>
            <a:ext cx="3185635" cy="0"/>
          </a:xfrm>
          <a:prstGeom prst="straightConnector1">
            <a:avLst/>
          </a:prstGeom>
          <a:ln w="19050">
            <a:solidFill>
              <a:srgbClr val="EE4135"/>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2" y="0"/>
            <a:ext cx="932058" cy="1885078"/>
          </a:xfrm>
          <a:custGeom>
            <a:avLst/>
            <a:gdLst>
              <a:gd name="connsiteX0" fmla="*/ 0 w 776715"/>
              <a:gd name="connsiteY0" fmla="*/ 0 h 1570898"/>
              <a:gd name="connsiteX1" fmla="*/ 776715 w 776715"/>
              <a:gd name="connsiteY1" fmla="*/ 0 h 1570898"/>
              <a:gd name="connsiteX2" fmla="*/ 0 w 776715"/>
              <a:gd name="connsiteY2" fmla="*/ 1570898 h 1570898"/>
            </a:gdLst>
            <a:ahLst/>
            <a:cxnLst>
              <a:cxn ang="0">
                <a:pos x="connsiteX0" y="connsiteY0"/>
              </a:cxn>
              <a:cxn ang="0">
                <a:pos x="connsiteX1" y="connsiteY1"/>
              </a:cxn>
              <a:cxn ang="0">
                <a:pos x="connsiteX2" y="connsiteY2"/>
              </a:cxn>
            </a:cxnLst>
            <a:rect l="l" t="t" r="r" b="b"/>
            <a:pathLst>
              <a:path w="776715" h="1570898">
                <a:moveTo>
                  <a:pt x="0" y="0"/>
                </a:moveTo>
                <a:lnTo>
                  <a:pt x="776715" y="0"/>
                </a:lnTo>
                <a:lnTo>
                  <a:pt x="0" y="157089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2" name="TextBox 1">
            <a:extLst>
              <a:ext uri="{FF2B5EF4-FFF2-40B4-BE49-F238E27FC236}">
                <a16:creationId xmlns:a16="http://schemas.microsoft.com/office/drawing/2014/main" id="{D3DC099C-1F19-F1C8-4057-5B42496ABECA}"/>
              </a:ext>
            </a:extLst>
          </p:cNvPr>
          <p:cNvSpPr txBox="1"/>
          <p:nvPr/>
        </p:nvSpPr>
        <p:spPr>
          <a:xfrm>
            <a:off x="7840980" y="1891108"/>
            <a:ext cx="6549390" cy="707882"/>
          </a:xfrm>
          <a:prstGeom prst="rect">
            <a:avLst/>
          </a:prstGeom>
          <a:noFill/>
        </p:spPr>
        <p:txBody>
          <a:bodyPr wrap="square" lIns="91436" tIns="45718" rIns="91436" bIns="45718" rtlCol="0">
            <a:spAutoFit/>
          </a:bodyPr>
          <a:lstStyle/>
          <a:p>
            <a:r>
              <a:rPr lang="en-US" sz="4000" b="1" dirty="0">
                <a:ln w="19050">
                  <a:noFill/>
                </a:ln>
                <a:latin typeface="Avenir Next Demi Bold" panose="020B0503020202020204" pitchFamily="34" charset="0"/>
              </a:rPr>
              <a:t>AGENDA</a:t>
            </a:r>
            <a:endParaRPr lang="id-ID" sz="4000" b="1" dirty="0">
              <a:ln w="19050">
                <a:noFill/>
              </a:ln>
              <a:latin typeface="Avenir Next Demi Bold" panose="020B0503020202020204" pitchFamily="34" charset="0"/>
            </a:endParaRPr>
          </a:p>
        </p:txBody>
      </p:sp>
      <p:sp>
        <p:nvSpPr>
          <p:cNvPr id="6" name="TextBox 5">
            <a:extLst>
              <a:ext uri="{FF2B5EF4-FFF2-40B4-BE49-F238E27FC236}">
                <a16:creationId xmlns:a16="http://schemas.microsoft.com/office/drawing/2014/main" id="{E2CC925D-EAC3-504C-B752-68734D3447A8}"/>
              </a:ext>
            </a:extLst>
          </p:cNvPr>
          <p:cNvSpPr txBox="1"/>
          <p:nvPr/>
        </p:nvSpPr>
        <p:spPr>
          <a:xfrm>
            <a:off x="7840980" y="2991510"/>
            <a:ext cx="5199160" cy="2123654"/>
          </a:xfrm>
          <a:prstGeom prst="rect">
            <a:avLst/>
          </a:prstGeom>
          <a:noFill/>
        </p:spPr>
        <p:txBody>
          <a:bodyPr wrap="square" lIns="91436" tIns="45718" rIns="91436" bIns="45718" rtlCol="0">
            <a:spAutoFit/>
          </a:bodyPr>
          <a:lstStyle/>
          <a:p>
            <a:pPr marL="285750" indent="-285750">
              <a:spcBef>
                <a:spcPts val="1200"/>
              </a:spcBef>
              <a:spcAft>
                <a:spcPts val="1200"/>
              </a:spcAft>
              <a:buFont typeface="Arial" panose="020B0604020202020204" pitchFamily="34" charset="0"/>
              <a:buChar char="•"/>
            </a:pPr>
            <a:r>
              <a:rPr lang="en-US" dirty="0">
                <a:ln w="19050">
                  <a:noFill/>
                </a:ln>
                <a:latin typeface="Arial" panose="020B0604020202020204" pitchFamily="34" charset="0"/>
                <a:cs typeface="Arial" panose="020B0604020202020204" pitchFamily="34" charset="0"/>
              </a:rPr>
              <a:t>The opportunity &amp; strategy</a:t>
            </a:r>
          </a:p>
          <a:p>
            <a:pPr marL="285750" indent="-285750">
              <a:spcBef>
                <a:spcPts val="1200"/>
              </a:spcBef>
              <a:spcAft>
                <a:spcPts val="1200"/>
              </a:spcAft>
              <a:buFont typeface="Arial" panose="020B0604020202020204" pitchFamily="34" charset="0"/>
              <a:buChar char="•"/>
            </a:pPr>
            <a:r>
              <a:rPr lang="en-US" dirty="0">
                <a:ln w="19050">
                  <a:noFill/>
                </a:ln>
                <a:latin typeface="Arial" panose="020B0604020202020204" pitchFamily="34" charset="0"/>
                <a:cs typeface="Arial" panose="020B0604020202020204" pitchFamily="34" charset="0"/>
              </a:rPr>
              <a:t>The research</a:t>
            </a:r>
          </a:p>
          <a:p>
            <a:pPr marL="285750" indent="-285750">
              <a:spcBef>
                <a:spcPts val="1200"/>
              </a:spcBef>
              <a:spcAft>
                <a:spcPts val="1200"/>
              </a:spcAft>
              <a:buFont typeface="Arial" panose="020B0604020202020204" pitchFamily="34" charset="0"/>
              <a:buChar char="•"/>
            </a:pPr>
            <a:r>
              <a:rPr lang="en-US" dirty="0">
                <a:ln w="19050">
                  <a:noFill/>
                </a:ln>
                <a:latin typeface="Arial" panose="020B0604020202020204" pitchFamily="34" charset="0"/>
                <a:cs typeface="Arial" panose="020B0604020202020204" pitchFamily="34" charset="0"/>
              </a:rPr>
              <a:t>Campaign recommendation</a:t>
            </a:r>
          </a:p>
          <a:p>
            <a:pPr marL="285750" indent="-285750">
              <a:spcBef>
                <a:spcPts val="1200"/>
              </a:spcBef>
              <a:spcAft>
                <a:spcPts val="1200"/>
              </a:spcAft>
              <a:buFont typeface="Arial" panose="020B0604020202020204" pitchFamily="34" charset="0"/>
              <a:buChar char="•"/>
            </a:pPr>
            <a:r>
              <a:rPr lang="en-US" dirty="0">
                <a:ln w="19050">
                  <a:noFill/>
                </a:ln>
                <a:latin typeface="Arial" panose="020B0604020202020204" pitchFamily="34" charset="0"/>
                <a:cs typeface="Arial" panose="020B0604020202020204" pitchFamily="34" charset="0"/>
              </a:rPr>
              <a:t>Our partnership next step</a:t>
            </a:r>
          </a:p>
        </p:txBody>
      </p:sp>
      <p:pic>
        <p:nvPicPr>
          <p:cNvPr id="14" name="Picture Placeholder 13">
            <a:extLst>
              <a:ext uri="{FF2B5EF4-FFF2-40B4-BE49-F238E27FC236}">
                <a16:creationId xmlns:a16="http://schemas.microsoft.com/office/drawing/2014/main" id="{97551C5D-E0E0-60CE-A3A8-EEA12B031041}"/>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7840980" cy="8229600"/>
          </a:xfrm>
        </p:spPr>
      </p:pic>
    </p:spTree>
    <p:extLst>
      <p:ext uri="{BB962C8B-B14F-4D97-AF65-F5344CB8AC3E}">
        <p14:creationId xmlns:p14="http://schemas.microsoft.com/office/powerpoint/2010/main" val="1607754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EE605854-957B-8D04-B5E2-01149676D78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35" name="Picture Placeholder 34">
            <a:extLst>
              <a:ext uri="{FF2B5EF4-FFF2-40B4-BE49-F238E27FC236}">
                <a16:creationId xmlns:a16="http://schemas.microsoft.com/office/drawing/2014/main" id="{02796453-9641-E025-0C70-59F5934030C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pic>
        <p:nvPicPr>
          <p:cNvPr id="49" name="Picture Placeholder 48">
            <a:extLst>
              <a:ext uri="{FF2B5EF4-FFF2-40B4-BE49-F238E27FC236}">
                <a16:creationId xmlns:a16="http://schemas.microsoft.com/office/drawing/2014/main" id="{08D3842F-3644-F6CF-B5CE-BF9C9E2125E8}"/>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Lst>
          </a:blip>
          <a:srcRect r="-181"/>
          <a:stretch/>
        </p:blipFill>
        <p:spPr>
          <a:xfrm>
            <a:off x="1513291" y="1"/>
            <a:ext cx="3916222" cy="2956408"/>
          </a:xfrm>
        </p:spPr>
      </p:pic>
      <p:pic>
        <p:nvPicPr>
          <p:cNvPr id="51" name="Picture Placeholder 50">
            <a:extLst>
              <a:ext uri="{FF2B5EF4-FFF2-40B4-BE49-F238E27FC236}">
                <a16:creationId xmlns:a16="http://schemas.microsoft.com/office/drawing/2014/main" id="{48DC2E01-2A37-8DD1-2F1B-6ED60ED251E3}"/>
              </a:ext>
            </a:extLst>
          </p:cNvPr>
          <p:cNvPicPr>
            <a:picLocks noGrp="1" noChangeAspect="1"/>
          </p:cNvPicPr>
          <p:nvPr>
            <p:ph type="pic" sz="quarter" idx="11"/>
          </p:nvPr>
        </p:nvPicPr>
        <p:blipFill>
          <a:blip r:embed="rId6" cstate="print">
            <a:extLst>
              <a:ext uri="{28A0092B-C50C-407E-A947-70E740481C1C}">
                <a14:useLocalDpi xmlns:a14="http://schemas.microsoft.com/office/drawing/2010/main"/>
              </a:ext>
            </a:extLst>
          </a:blip>
          <a:srcRect/>
          <a:stretch>
            <a:fillRect/>
          </a:stretch>
        </p:blipFill>
        <p:spPr/>
      </p:pic>
      <p:sp>
        <p:nvSpPr>
          <p:cNvPr id="9" name="Rectangle 8">
            <a:extLst>
              <a:ext uri="{FF2B5EF4-FFF2-40B4-BE49-F238E27FC236}">
                <a16:creationId xmlns:a16="http://schemas.microsoft.com/office/drawing/2014/main" id="{8D1435D5-2D29-F54A-AB34-B9AF45467F7A}"/>
              </a:ext>
            </a:extLst>
          </p:cNvPr>
          <p:cNvSpPr/>
          <p:nvPr/>
        </p:nvSpPr>
        <p:spPr>
          <a:xfrm>
            <a:off x="4713466" y="2471435"/>
            <a:ext cx="5219584" cy="842782"/>
          </a:xfrm>
          <a:prstGeom prst="rect">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888D200-813B-F24A-9019-BDF43B0199AB}"/>
              </a:ext>
            </a:extLst>
          </p:cNvPr>
          <p:cNvSpPr txBox="1"/>
          <p:nvPr/>
        </p:nvSpPr>
        <p:spPr>
          <a:xfrm>
            <a:off x="4641919" y="2555723"/>
            <a:ext cx="5373854" cy="707886"/>
          </a:xfrm>
          <a:prstGeom prst="rect">
            <a:avLst/>
          </a:prstGeom>
          <a:noFill/>
        </p:spPr>
        <p:txBody>
          <a:bodyPr wrap="square" rtlCol="0">
            <a:spAutoFit/>
          </a:bodyPr>
          <a:lstStyle/>
          <a:p>
            <a:pPr algn="ctr"/>
            <a:r>
              <a:rPr lang="en-US" sz="4000" b="1" dirty="0">
                <a:solidFill>
                  <a:schemeClr val="bg1"/>
                </a:solidFill>
                <a:latin typeface="Avenir Next Demi Bold" panose="020B0503020202020204" pitchFamily="34" charset="0"/>
                <a:cs typeface="Arial" panose="020B0604020202020204" pitchFamily="34" charset="0"/>
              </a:rPr>
              <a:t>THE OPPORTUNITY</a:t>
            </a:r>
          </a:p>
        </p:txBody>
      </p:sp>
      <p:pic>
        <p:nvPicPr>
          <p:cNvPr id="3" name="Picture 2">
            <a:extLst>
              <a:ext uri="{FF2B5EF4-FFF2-40B4-BE49-F238E27FC236}">
                <a16:creationId xmlns:a16="http://schemas.microsoft.com/office/drawing/2014/main" id="{6F83693C-A277-E14D-A81F-09350529AB1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82685" y="4681408"/>
            <a:ext cx="399558" cy="399558"/>
          </a:xfrm>
          <a:prstGeom prst="rect">
            <a:avLst/>
          </a:prstGeom>
        </p:spPr>
      </p:pic>
      <p:sp>
        <p:nvSpPr>
          <p:cNvPr id="13" name="TextBox 12">
            <a:extLst>
              <a:ext uri="{FF2B5EF4-FFF2-40B4-BE49-F238E27FC236}">
                <a16:creationId xmlns:a16="http://schemas.microsoft.com/office/drawing/2014/main" id="{C23E590E-B4B7-86C4-F0C7-743C3BE4C9F1}"/>
              </a:ext>
            </a:extLst>
          </p:cNvPr>
          <p:cNvSpPr txBox="1"/>
          <p:nvPr/>
        </p:nvSpPr>
        <p:spPr>
          <a:xfrm>
            <a:off x="1645598" y="5061921"/>
            <a:ext cx="5120640" cy="2994257"/>
          </a:xfrm>
          <a:prstGeom prst="rect">
            <a:avLst/>
          </a:prstGeom>
          <a:noFill/>
          <a:ln>
            <a:noFill/>
          </a:ln>
        </p:spPr>
        <p:txBody>
          <a:bodyPr wrap="square" rtlCol="0">
            <a:noAutofit/>
          </a:bodyPr>
          <a:lstStyle/>
          <a:p>
            <a:r>
              <a:rPr lang="en-US" sz="1400" b="1" dirty="0">
                <a:latin typeface="Arial" panose="020B0604020202020204" pitchFamily="34" charset="0"/>
                <a:cs typeface="Arial" panose="020B0604020202020204" pitchFamily="34" charset="0"/>
              </a:rPr>
              <a:t>CLIENT URL</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[INSERT CLIENT URL]</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UNIQUE SALES POSITION</a:t>
            </a:r>
          </a:p>
          <a:p>
            <a:r>
              <a:rPr lang="en-US" sz="1400" dirty="0">
                <a:latin typeface="Arial" panose="020B0604020202020204" pitchFamily="34" charset="0"/>
                <a:cs typeface="Arial" panose="020B0604020202020204" pitchFamily="34" charset="0"/>
              </a:rPr>
              <a:t>[insert unique sales position here </a:t>
            </a:r>
            <a:r>
              <a:rPr lang="en-US" sz="1400" dirty="0" err="1">
                <a:latin typeface="Arial" panose="020B0604020202020204" pitchFamily="34" charset="0"/>
                <a:cs typeface="Arial" panose="020B0604020202020204" pitchFamily="34" charset="0"/>
              </a:rPr>
              <a:t>xxxxxxxxxxxxxxxxxxxxxxxxxxxxxxxx</a:t>
            </a:r>
            <a:r>
              <a:rPr lang="en-US" sz="1400" dirty="0">
                <a:latin typeface="Arial" panose="020B0604020202020204" pitchFamily="34" charset="0"/>
                <a:cs typeface="Arial" panose="020B0604020202020204" pitchFamily="34" charset="0"/>
              </a:rPr>
              <a:t> Xxxxxxxxxxxxxxxxxxxxxxxxxxxxxxxxxxxxxxxxxxxxxxxxxxxxxxxxxxxxxxxxxxxxxx </a:t>
            </a:r>
            <a:r>
              <a:rPr lang="en-US" sz="1400" dirty="0" err="1">
                <a:latin typeface="Arial" panose="020B0604020202020204" pitchFamily="34" charset="0"/>
                <a:cs typeface="Arial" panose="020B0604020202020204" pitchFamily="34" charset="0"/>
              </a:rPr>
              <a:t>Xxxxxxxxxxxxxxxxxxxxxxxxxxxxxxxxxxx</a:t>
            </a:r>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id="{3E4ABE7C-AEA3-8561-9BA2-94E91B36BB00}"/>
              </a:ext>
            </a:extLst>
          </p:cNvPr>
          <p:cNvGrpSpPr/>
          <p:nvPr/>
        </p:nvGrpSpPr>
        <p:grpSpPr>
          <a:xfrm>
            <a:off x="671745" y="5860306"/>
            <a:ext cx="731520" cy="731520"/>
            <a:chOff x="1195752" y="3071681"/>
            <a:chExt cx="955195" cy="955195"/>
          </a:xfrm>
        </p:grpSpPr>
        <p:sp>
          <p:nvSpPr>
            <p:cNvPr id="24" name="Oval 23">
              <a:extLst>
                <a:ext uri="{FF2B5EF4-FFF2-40B4-BE49-F238E27FC236}">
                  <a16:creationId xmlns:a16="http://schemas.microsoft.com/office/drawing/2014/main" id="{7D14AF3A-1722-57F1-058B-D25475904856}"/>
                </a:ext>
              </a:extLst>
            </p:cNvPr>
            <p:cNvSpPr/>
            <p:nvPr/>
          </p:nvSpPr>
          <p:spPr>
            <a:xfrm>
              <a:off x="1195752" y="3071681"/>
              <a:ext cx="955195" cy="955195"/>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AB9D07D-E05A-BEC4-680D-FA7857BBE2E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55620" y="3233655"/>
              <a:ext cx="631242" cy="631242"/>
            </a:xfrm>
            <a:prstGeom prst="rect">
              <a:avLst/>
            </a:prstGeom>
          </p:spPr>
        </p:pic>
      </p:grpSp>
      <p:sp>
        <p:nvSpPr>
          <p:cNvPr id="26" name="TextBox 25">
            <a:extLst>
              <a:ext uri="{FF2B5EF4-FFF2-40B4-BE49-F238E27FC236}">
                <a16:creationId xmlns:a16="http://schemas.microsoft.com/office/drawing/2014/main" id="{32A336C0-4AE6-79A0-A29D-E6C83718E056}"/>
              </a:ext>
            </a:extLst>
          </p:cNvPr>
          <p:cNvSpPr txBox="1"/>
          <p:nvPr/>
        </p:nvSpPr>
        <p:spPr>
          <a:xfrm>
            <a:off x="1638300" y="4552630"/>
            <a:ext cx="5276850" cy="338554"/>
          </a:xfrm>
          <a:prstGeom prst="rect">
            <a:avLst/>
          </a:prstGeom>
          <a:noFill/>
        </p:spPr>
        <p:txBody>
          <a:bodyPr wrap="square" rtlCol="0">
            <a:spAutoFit/>
          </a:bodyPr>
          <a:lstStyle/>
          <a:p>
            <a:r>
              <a:rPr lang="en-US" sz="1600" b="1" u="none" strike="noStrike" dirty="0">
                <a:effectLst/>
                <a:latin typeface="Arial" panose="020B0604020202020204" pitchFamily="34" charset="0"/>
                <a:cs typeface="Arial" panose="020B0604020202020204" pitchFamily="34" charset="0"/>
              </a:rPr>
              <a:t>CLIENT SPOTLIGHT: </a:t>
            </a:r>
            <a:r>
              <a:rPr lang="en-US" sz="1600" u="none" strike="noStrike" dirty="0">
                <a:effectLst/>
                <a:latin typeface="Arial" panose="020B0604020202020204" pitchFamily="34" charset="0"/>
                <a:cs typeface="Arial" panose="020B0604020202020204" pitchFamily="34" charset="0"/>
              </a:rPr>
              <a:t>Your Unique Story and Ambitions</a:t>
            </a:r>
          </a:p>
        </p:txBody>
      </p:sp>
      <p:sp>
        <p:nvSpPr>
          <p:cNvPr id="32" name="Rectangle 31">
            <a:extLst>
              <a:ext uri="{FF2B5EF4-FFF2-40B4-BE49-F238E27FC236}">
                <a16:creationId xmlns:a16="http://schemas.microsoft.com/office/drawing/2014/main" id="{D527C431-F167-10F9-E8D4-BC9E87EBF549}"/>
              </a:ext>
            </a:extLst>
          </p:cNvPr>
          <p:cNvSpPr/>
          <p:nvPr/>
        </p:nvSpPr>
        <p:spPr>
          <a:xfrm>
            <a:off x="429412" y="4382814"/>
            <a:ext cx="6885788" cy="367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6F14A6E-A559-C963-1A6C-62854ED9787C}"/>
              </a:ext>
            </a:extLst>
          </p:cNvPr>
          <p:cNvSpPr txBox="1"/>
          <p:nvPr/>
        </p:nvSpPr>
        <p:spPr>
          <a:xfrm>
            <a:off x="8478253" y="7352900"/>
            <a:ext cx="2542423" cy="703280"/>
          </a:xfrm>
          <a:prstGeom prst="rect">
            <a:avLst/>
          </a:prstGeom>
          <a:noFill/>
          <a:ln>
            <a:noFill/>
          </a:ln>
        </p:spPr>
        <p:txBody>
          <a:bodyPr wrap="square" rtlCol="0">
            <a:noAutofit/>
          </a:bodyPr>
          <a:lstStyle/>
          <a:p>
            <a:r>
              <a:rPr lang="en-US" sz="1400" b="1" dirty="0">
                <a:latin typeface="Arial" panose="020B0604020202020204" pitchFamily="34" charset="0"/>
                <a:cs typeface="Arial" panose="020B0604020202020204" pitchFamily="34" charset="0"/>
              </a:rPr>
              <a:t>KPIs</a:t>
            </a:r>
          </a:p>
          <a:p>
            <a:pPr marL="182563" indent="-182563">
              <a:buFont typeface="Arial" panose="020B0604020202020204" pitchFamily="34" charset="0"/>
              <a:buChar char="•"/>
            </a:pPr>
            <a:r>
              <a:rPr lang="en-US" sz="1400" dirty="0">
                <a:latin typeface="Arial" panose="020B0604020202020204" pitchFamily="34" charset="0"/>
                <a:cs typeface="Arial" panose="020B0604020202020204" pitchFamily="34" charset="0"/>
              </a:rPr>
              <a:t>[INSERT KPI 1]</a:t>
            </a:r>
          </a:p>
        </p:txBody>
      </p:sp>
      <p:grpSp>
        <p:nvGrpSpPr>
          <p:cNvPr id="15" name="Group 14">
            <a:extLst>
              <a:ext uri="{FF2B5EF4-FFF2-40B4-BE49-F238E27FC236}">
                <a16:creationId xmlns:a16="http://schemas.microsoft.com/office/drawing/2014/main" id="{F62735FB-9025-480B-897F-DC62C68F7E0D}"/>
              </a:ext>
            </a:extLst>
          </p:cNvPr>
          <p:cNvGrpSpPr/>
          <p:nvPr/>
        </p:nvGrpSpPr>
        <p:grpSpPr>
          <a:xfrm>
            <a:off x="7490354" y="5860306"/>
            <a:ext cx="731520" cy="731520"/>
            <a:chOff x="4010698" y="3071681"/>
            <a:chExt cx="955195" cy="955195"/>
          </a:xfrm>
        </p:grpSpPr>
        <p:sp>
          <p:nvSpPr>
            <p:cNvPr id="21" name="Oval 20">
              <a:extLst>
                <a:ext uri="{FF2B5EF4-FFF2-40B4-BE49-F238E27FC236}">
                  <a16:creationId xmlns:a16="http://schemas.microsoft.com/office/drawing/2014/main" id="{68EB003D-39A8-5666-A9B2-8F2F4B1A7D89}"/>
                </a:ext>
              </a:extLst>
            </p:cNvPr>
            <p:cNvSpPr/>
            <p:nvPr/>
          </p:nvSpPr>
          <p:spPr>
            <a:xfrm>
              <a:off x="4010698" y="3071681"/>
              <a:ext cx="955195" cy="955195"/>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FD6506EF-372C-6B4E-6C63-20E8D592B770}"/>
                </a:ext>
              </a:extLst>
            </p:cNvPr>
            <p:cNvPicPr>
              <a:picLocks noChangeAspect="1"/>
            </p:cNvPicPr>
            <p:nvPr/>
          </p:nvPicPr>
          <p:blipFill>
            <a:blip r:embed="rId9"/>
            <a:stretch>
              <a:fillRect/>
            </a:stretch>
          </p:blipFill>
          <p:spPr>
            <a:xfrm>
              <a:off x="4128548" y="3184922"/>
              <a:ext cx="723370" cy="723370"/>
            </a:xfrm>
            <a:prstGeom prst="rect">
              <a:avLst/>
            </a:prstGeom>
          </p:spPr>
        </p:pic>
      </p:grpSp>
      <p:sp>
        <p:nvSpPr>
          <p:cNvPr id="31" name="TextBox 30">
            <a:extLst>
              <a:ext uri="{FF2B5EF4-FFF2-40B4-BE49-F238E27FC236}">
                <a16:creationId xmlns:a16="http://schemas.microsoft.com/office/drawing/2014/main" id="{C727634A-06B3-3145-05D7-71DBB21EC4A7}"/>
              </a:ext>
            </a:extLst>
          </p:cNvPr>
          <p:cNvSpPr txBox="1"/>
          <p:nvPr/>
        </p:nvSpPr>
        <p:spPr>
          <a:xfrm>
            <a:off x="8478253" y="4550602"/>
            <a:ext cx="5175993" cy="338554"/>
          </a:xfrm>
          <a:prstGeom prst="rect">
            <a:avLst/>
          </a:prstGeom>
          <a:noFill/>
        </p:spPr>
        <p:txBody>
          <a:bodyPr wrap="square" rtlCol="0">
            <a:spAutoFit/>
          </a:bodyPr>
          <a:lstStyle/>
          <a:p>
            <a:pPr marL="0" marR="0">
              <a:spcBef>
                <a:spcPts val="0"/>
              </a:spcBef>
              <a:spcAft>
                <a:spcPts val="0"/>
              </a:spcAft>
            </a:pPr>
            <a:r>
              <a:rPr lang="en-US" sz="1600" b="1" u="none" strike="noStrike" dirty="0">
                <a:effectLst/>
                <a:latin typeface="Arial" panose="020B0604020202020204" pitchFamily="34" charset="0"/>
                <a:cs typeface="Arial" panose="020B0604020202020204" pitchFamily="34" charset="0"/>
              </a:rPr>
              <a:t>CAMPAIGN GOALS</a:t>
            </a:r>
            <a:endParaRPr lang="en-US" sz="1600" u="none" strike="noStrike" dirty="0">
              <a:effectLst/>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198724B1-5FB8-E67C-C2F5-76749C9E0FCA}"/>
              </a:ext>
            </a:extLst>
          </p:cNvPr>
          <p:cNvSpPr/>
          <p:nvPr/>
        </p:nvSpPr>
        <p:spPr>
          <a:xfrm>
            <a:off x="7315199" y="4382814"/>
            <a:ext cx="6885432" cy="367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269376C6-BBFE-A6C4-5B15-0B6CD9FF1A70}"/>
              </a:ext>
            </a:extLst>
          </p:cNvPr>
          <p:cNvSpPr txBox="1"/>
          <p:nvPr/>
        </p:nvSpPr>
        <p:spPr>
          <a:xfrm>
            <a:off x="429411" y="3429290"/>
            <a:ext cx="13771220" cy="584775"/>
          </a:xfrm>
          <a:prstGeom prst="rect">
            <a:avLst/>
          </a:prstGeom>
          <a:noFill/>
        </p:spPr>
        <p:txBody>
          <a:bodyPr wrap="square">
            <a:spAutoFit/>
          </a:bodyPr>
          <a:lstStyle/>
          <a:p>
            <a:r>
              <a:rPr lang="en-US" sz="1500" b="0" i="0" dirty="0">
                <a:solidFill>
                  <a:srgbClr val="2C3340"/>
                </a:solidFill>
                <a:effectLst/>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We heard you—understanding your unique needs is crucial for a successful campaign. In today’s digital landscape, where algorithms shift and competition is fierce, it’s easy for your message to get lost. But with the right strategy, we can ensure your brand stands out.</a:t>
            </a:r>
            <a:endParaRPr lang="en-US" sz="15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783D034-B8F4-7B5A-4692-0F24217CE0DD}"/>
              </a:ext>
            </a:extLst>
          </p:cNvPr>
          <p:cNvSpPr txBox="1"/>
          <p:nvPr/>
        </p:nvSpPr>
        <p:spPr>
          <a:xfrm>
            <a:off x="8478253" y="5067300"/>
            <a:ext cx="5175993" cy="2246769"/>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OVERALL OPPORTUNITY OF CAMPAIGN</a:t>
            </a:r>
          </a:p>
          <a:p>
            <a:r>
              <a:rPr lang="en-US" sz="1400" dirty="0">
                <a:latin typeface="Arial" panose="020B0604020202020204" pitchFamily="34" charset="0"/>
                <a:cs typeface="Arial" panose="020B0604020202020204" pitchFamily="34" charset="0"/>
              </a:rPr>
              <a:t>[insert overall opportunity here xxxxxxxxxxxxxxxxxxxxxxxxxxxxxxxxxxxxxxxxxxxxxxxxxxxxxxxxxxxxxxxxxxxxxxxxxxxxxxxxxxxxxxxxxxxxxxxxxxxxxxxxxxXxxxxxxxxxxxxxxxxxxxxxxxxxxxxxxxxxx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Xxxxxxxxxxxxxxxxxxxxxxxxxxxxxxxxxxx</a:t>
            </a:r>
            <a:endParaRPr lang="en-US" sz="1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BDE82-3701-8C6D-1304-935B0D3D39DB}"/>
              </a:ext>
            </a:extLst>
          </p:cNvPr>
          <p:cNvSpPr txBox="1"/>
          <p:nvPr/>
        </p:nvSpPr>
        <p:spPr>
          <a:xfrm>
            <a:off x="11111823" y="7523898"/>
            <a:ext cx="2542423" cy="548047"/>
          </a:xfrm>
          <a:prstGeom prst="rect">
            <a:avLst/>
          </a:prstGeom>
          <a:noFill/>
          <a:ln>
            <a:noFill/>
          </a:ln>
        </p:spPr>
        <p:txBody>
          <a:bodyPr wrap="square" rtlCol="0">
            <a:noAutofit/>
          </a:bodyPr>
          <a:lstStyle/>
          <a:p>
            <a:pPr marL="182563" indent="-182563">
              <a:buFont typeface="Arial" panose="020B0604020202020204" pitchFamily="34" charset="0"/>
              <a:buChar char="•"/>
            </a:pPr>
            <a:r>
              <a:rPr lang="en-US" sz="1400" dirty="0">
                <a:latin typeface="Arial" panose="020B0604020202020204" pitchFamily="34" charset="0"/>
                <a:cs typeface="Arial" panose="020B0604020202020204" pitchFamily="34" charset="0"/>
              </a:rPr>
              <a:t>[INSERT KPI 2]</a:t>
            </a:r>
          </a:p>
        </p:txBody>
      </p:sp>
    </p:spTree>
    <p:extLst>
      <p:ext uri="{BB962C8B-B14F-4D97-AF65-F5344CB8AC3E}">
        <p14:creationId xmlns:p14="http://schemas.microsoft.com/office/powerpoint/2010/main" val="3130731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5E1F10F-7BE6-C9D6-5996-9350D2BBAB34}"/>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rgbClr val="F0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754326"/>
          </a:xfrm>
          <a:prstGeom prst="rect">
            <a:avLst/>
          </a:prstGeom>
          <a:noFill/>
        </p:spPr>
        <p:txBody>
          <a:bodyPr wrap="square" rtlCol="0">
            <a:spAutoFit/>
          </a:bodyPr>
          <a:lstStyle/>
          <a:p>
            <a:r>
              <a:rPr lang="en-US" sz="6000" b="1" dirty="0">
                <a:ln w="19050">
                  <a:noFill/>
                </a:ln>
                <a:solidFill>
                  <a:schemeClr val="tx1">
                    <a:lumMod val="85000"/>
                    <a:lumOff val="15000"/>
                  </a:schemeClr>
                </a:solidFill>
                <a:latin typeface="Avenir Next Demi Bold" panose="020B0503020202020204" pitchFamily="34" charset="0"/>
              </a:rPr>
              <a:t>DATA: </a:t>
            </a:r>
            <a:br>
              <a:rPr lang="en-US" sz="4800" b="1" dirty="0">
                <a:ln w="19050">
                  <a:noFill/>
                </a:ln>
                <a:solidFill>
                  <a:schemeClr val="tx1">
                    <a:lumMod val="85000"/>
                    <a:lumOff val="15000"/>
                  </a:schemeClr>
                </a:solidFill>
                <a:latin typeface="Avenir Next Demi Bold" panose="020B0503020202020204" pitchFamily="34" charset="0"/>
              </a:rPr>
            </a:br>
            <a:r>
              <a:rPr lang="en-US" sz="4800" b="1" dirty="0">
                <a:ln w="19050">
                  <a:noFill/>
                </a:ln>
                <a:solidFill>
                  <a:schemeClr val="tx1">
                    <a:lumMod val="85000"/>
                    <a:lumOff val="15000"/>
                  </a:schemeClr>
                </a:solidFill>
                <a:latin typeface="Avenir Next Demi Bold" panose="020B0503020202020204" pitchFamily="34" charset="0"/>
              </a:rPr>
              <a:t>IT’S IN OUR DNA</a:t>
            </a:r>
            <a:endParaRPr lang="id-ID" sz="48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696152"/>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965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Placeholder 53">
            <a:extLst>
              <a:ext uri="{FF2B5EF4-FFF2-40B4-BE49-F238E27FC236}">
                <a16:creationId xmlns:a16="http://schemas.microsoft.com/office/drawing/2014/main" id="{655DD955-5EFD-A4C1-2CD1-14EF9CC8433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pic>
        <p:nvPicPr>
          <p:cNvPr id="64" name="Picture Placeholder 63">
            <a:extLst>
              <a:ext uri="{FF2B5EF4-FFF2-40B4-BE49-F238E27FC236}">
                <a16:creationId xmlns:a16="http://schemas.microsoft.com/office/drawing/2014/main" id="{1575F51B-3E36-72CE-6972-7BF7DCC98B3D}"/>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p:blipFill>
        <p:spPr/>
      </p:pic>
      <p:pic>
        <p:nvPicPr>
          <p:cNvPr id="66" name="Picture Placeholder 65">
            <a:extLst>
              <a:ext uri="{FF2B5EF4-FFF2-40B4-BE49-F238E27FC236}">
                <a16:creationId xmlns:a16="http://schemas.microsoft.com/office/drawing/2014/main" id="{08AB4F3C-2596-CB2F-7E2B-2C3471C1EDA7}"/>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p:blipFill>
        <p:spPr/>
      </p:pic>
      <p:sp>
        <p:nvSpPr>
          <p:cNvPr id="9" name="Rectangle 8">
            <a:extLst>
              <a:ext uri="{FF2B5EF4-FFF2-40B4-BE49-F238E27FC236}">
                <a16:creationId xmlns:a16="http://schemas.microsoft.com/office/drawing/2014/main" id="{8D1435D5-2D29-F54A-AB34-B9AF45467F7A}"/>
              </a:ext>
            </a:extLst>
          </p:cNvPr>
          <p:cNvSpPr/>
          <p:nvPr/>
        </p:nvSpPr>
        <p:spPr>
          <a:xfrm>
            <a:off x="5073078" y="3456875"/>
            <a:ext cx="4496740" cy="842782"/>
          </a:xfrm>
          <a:prstGeom prst="rect">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888D200-813B-F24A-9019-BDF43B0199AB}"/>
              </a:ext>
            </a:extLst>
          </p:cNvPr>
          <p:cNvSpPr txBox="1"/>
          <p:nvPr/>
        </p:nvSpPr>
        <p:spPr>
          <a:xfrm>
            <a:off x="5073077" y="3577985"/>
            <a:ext cx="4496740" cy="707886"/>
          </a:xfrm>
          <a:prstGeom prst="rect">
            <a:avLst/>
          </a:prstGeom>
          <a:noFill/>
        </p:spPr>
        <p:txBody>
          <a:bodyPr wrap="square" rtlCol="0">
            <a:spAutoFit/>
          </a:bodyPr>
          <a:lstStyle/>
          <a:p>
            <a:pPr algn="ctr"/>
            <a:r>
              <a:rPr lang="en-US" sz="4000" b="1">
                <a:solidFill>
                  <a:schemeClr val="bg1"/>
                </a:solidFill>
                <a:latin typeface="Avenir Next Demi Bold" panose="020B0503020202020204" pitchFamily="34" charset="0"/>
                <a:cs typeface="Arial" panose="020B0604020202020204" pitchFamily="34" charset="0"/>
              </a:rPr>
              <a:t>DATA IN ACTION</a:t>
            </a:r>
          </a:p>
        </p:txBody>
      </p:sp>
      <p:sp>
        <p:nvSpPr>
          <p:cNvPr id="34" name="Rectangle 33">
            <a:extLst>
              <a:ext uri="{FF2B5EF4-FFF2-40B4-BE49-F238E27FC236}">
                <a16:creationId xmlns:a16="http://schemas.microsoft.com/office/drawing/2014/main" id="{068B7829-F5DA-3640-B9AC-75DE56C4BA06}"/>
              </a:ext>
            </a:extLst>
          </p:cNvPr>
          <p:cNvSpPr/>
          <p:nvPr/>
        </p:nvSpPr>
        <p:spPr>
          <a:xfrm>
            <a:off x="5919203" y="4883810"/>
            <a:ext cx="2771962" cy="301899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E781F5D-651B-4C44-9F2E-28EB39007144}"/>
              </a:ext>
            </a:extLst>
          </p:cNvPr>
          <p:cNvSpPr txBox="1"/>
          <p:nvPr/>
        </p:nvSpPr>
        <p:spPr>
          <a:xfrm>
            <a:off x="6123727" y="5910016"/>
            <a:ext cx="2330491" cy="1384995"/>
          </a:xfrm>
          <a:prstGeom prst="rect">
            <a:avLst/>
          </a:prstGeom>
          <a:noFill/>
        </p:spPr>
        <p:txBody>
          <a:bodyPr wrap="square" rtlCol="0">
            <a:spAutoFit/>
          </a:bodyPr>
          <a:lstStyle/>
          <a:p>
            <a:pPr algn="ctr"/>
            <a:r>
              <a:rPr lang="en-US" sz="1200">
                <a:solidFill>
                  <a:schemeClr val="bg1"/>
                </a:solidFill>
              </a:rPr>
              <a:t>With millions of consumer data points and hundreds of platforms to choose from, digital campaigns can be overwhelming. We uncover your market potential and identifies the best platforms to reach your audience</a:t>
            </a:r>
            <a:endParaRPr lang="en-US" sz="120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C72227-5CD1-6442-BF01-0817F0B49900}"/>
              </a:ext>
            </a:extLst>
          </p:cNvPr>
          <p:cNvSpPr txBox="1"/>
          <p:nvPr/>
        </p:nvSpPr>
        <p:spPr>
          <a:xfrm>
            <a:off x="5917262" y="5328821"/>
            <a:ext cx="2771961" cy="523220"/>
          </a:xfrm>
          <a:prstGeom prst="rect">
            <a:avLst/>
          </a:prstGeom>
          <a:noFill/>
        </p:spPr>
        <p:txBody>
          <a:bodyPr wrap="square" lIns="91440" tIns="45720" rIns="91440" bIns="45720" rtlCol="0" anchor="t">
            <a:spAutoFit/>
          </a:bodyPr>
          <a:lstStyle/>
          <a:p>
            <a:pPr algn="ctr"/>
            <a:r>
              <a:rPr lang="en-US" sz="1400" b="1">
                <a:solidFill>
                  <a:schemeClr val="bg1"/>
                </a:solidFill>
                <a:latin typeface="Arial" panose="020B0604020202020204" pitchFamily="34" charset="0"/>
                <a:cs typeface="Arial" panose="020B0604020202020204" pitchFamily="34" charset="0"/>
              </a:rPr>
              <a:t>INDUSTRY AND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MARKET-LEVEL INSIGHTS  </a:t>
            </a:r>
            <a:endParaRPr lang="en-US" sz="1400">
              <a:solidFill>
                <a:schemeClr val="bg1"/>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611BE7B3-4C2C-3048-A96F-40F09E99B2DA}"/>
              </a:ext>
            </a:extLst>
          </p:cNvPr>
          <p:cNvSpPr/>
          <p:nvPr/>
        </p:nvSpPr>
        <p:spPr>
          <a:xfrm>
            <a:off x="6911981" y="4516361"/>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19B2CC87-25D3-CB4E-A42D-78948D04A8A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90154" y="4664981"/>
            <a:ext cx="397638" cy="423684"/>
          </a:xfrm>
          <a:prstGeom prst="rect">
            <a:avLst/>
          </a:prstGeom>
        </p:spPr>
      </p:pic>
      <p:sp>
        <p:nvSpPr>
          <p:cNvPr id="36" name="Rectangle 35">
            <a:extLst>
              <a:ext uri="{FF2B5EF4-FFF2-40B4-BE49-F238E27FC236}">
                <a16:creationId xmlns:a16="http://schemas.microsoft.com/office/drawing/2014/main" id="{582CB17C-853B-E944-ABBC-7266C1517F53}"/>
              </a:ext>
            </a:extLst>
          </p:cNvPr>
          <p:cNvSpPr/>
          <p:nvPr/>
        </p:nvSpPr>
        <p:spPr>
          <a:xfrm>
            <a:off x="3014105" y="4886815"/>
            <a:ext cx="2771962" cy="3018988"/>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092576A-1543-0941-9D90-C32BED7F1C1A}"/>
              </a:ext>
            </a:extLst>
          </p:cNvPr>
          <p:cNvSpPr txBox="1"/>
          <p:nvPr/>
        </p:nvSpPr>
        <p:spPr>
          <a:xfrm>
            <a:off x="3002389" y="5327729"/>
            <a:ext cx="2783678" cy="523220"/>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AUDIENCE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BUILDING </a:t>
            </a:r>
          </a:p>
        </p:txBody>
      </p:sp>
      <p:sp>
        <p:nvSpPr>
          <p:cNvPr id="18" name="TextBox 17">
            <a:extLst>
              <a:ext uri="{FF2B5EF4-FFF2-40B4-BE49-F238E27FC236}">
                <a16:creationId xmlns:a16="http://schemas.microsoft.com/office/drawing/2014/main" id="{39D1D8F6-0022-9E48-B29F-37279091840A}"/>
              </a:ext>
            </a:extLst>
          </p:cNvPr>
          <p:cNvSpPr txBox="1"/>
          <p:nvPr/>
        </p:nvSpPr>
        <p:spPr>
          <a:xfrm>
            <a:off x="3200706" y="5906673"/>
            <a:ext cx="2331720" cy="1384995"/>
          </a:xfrm>
          <a:prstGeom prst="rect">
            <a:avLst/>
          </a:prstGeom>
          <a:noFill/>
        </p:spPr>
        <p:txBody>
          <a:bodyPr wrap="square" rtlCol="0">
            <a:spAutoFit/>
          </a:bodyPr>
          <a:lstStyle/>
          <a:p>
            <a:pPr algn="ctr"/>
            <a:r>
              <a:rPr lang="en-US" sz="1200">
                <a:solidFill>
                  <a:schemeClr val="bg1"/>
                </a:solidFill>
              </a:rPr>
              <a:t>The future of targeting is in custom audiences. Use pixel-based retargeting, look-alike modeling, and CRM integration to grow and enhance your audience, improving both quantity and quality.</a:t>
            </a:r>
            <a:endParaRPr lang="en-US" sz="1200">
              <a:solidFill>
                <a:schemeClr val="bg1"/>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582F4EAD-987D-B547-9C34-72899B4339B7}"/>
              </a:ext>
            </a:extLst>
          </p:cNvPr>
          <p:cNvSpPr/>
          <p:nvPr/>
        </p:nvSpPr>
        <p:spPr>
          <a:xfrm>
            <a:off x="4004563" y="4507202"/>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id="{91B37969-DBE6-3A4B-A63F-FE2370DCC95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176100" y="4751836"/>
            <a:ext cx="435851" cy="246018"/>
          </a:xfrm>
          <a:prstGeom prst="rect">
            <a:avLst/>
          </a:prstGeom>
        </p:spPr>
      </p:pic>
      <p:sp>
        <p:nvSpPr>
          <p:cNvPr id="35" name="Rectangle 34">
            <a:extLst>
              <a:ext uri="{FF2B5EF4-FFF2-40B4-BE49-F238E27FC236}">
                <a16:creationId xmlns:a16="http://schemas.microsoft.com/office/drawing/2014/main" id="{4101EAF4-D661-CB41-876F-C2B6D454EE19}"/>
              </a:ext>
            </a:extLst>
          </p:cNvPr>
          <p:cNvSpPr/>
          <p:nvPr/>
        </p:nvSpPr>
        <p:spPr>
          <a:xfrm>
            <a:off x="8844335" y="4889343"/>
            <a:ext cx="2771962" cy="3008819"/>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A29E9DC-9203-3447-85E8-37E8149964AE}"/>
              </a:ext>
            </a:extLst>
          </p:cNvPr>
          <p:cNvSpPr txBox="1"/>
          <p:nvPr/>
        </p:nvSpPr>
        <p:spPr>
          <a:xfrm>
            <a:off x="9062513" y="5906673"/>
            <a:ext cx="2331720" cy="1200329"/>
          </a:xfrm>
          <a:prstGeom prst="rect">
            <a:avLst/>
          </a:prstGeom>
          <a:noFill/>
        </p:spPr>
        <p:txBody>
          <a:bodyPr wrap="square" rtlCol="0">
            <a:spAutoFit/>
          </a:bodyPr>
          <a:lstStyle/>
          <a:p>
            <a:pPr algn="ctr"/>
            <a:r>
              <a:rPr lang="en-US" sz="1200">
                <a:solidFill>
                  <a:schemeClr val="bg1"/>
                </a:solidFill>
              </a:rPr>
              <a:t>Get insights into industry trends identifying the top advertising platforms your audience is leaning into, top challenges seen across your industry, spending patterns, CO-OP opportunities and more</a:t>
            </a:r>
            <a:endParaRPr lang="en-US" sz="1200">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FCEC9C7-A355-C543-A69F-52F6F68E76CB}"/>
              </a:ext>
            </a:extLst>
          </p:cNvPr>
          <p:cNvSpPr txBox="1"/>
          <p:nvPr/>
        </p:nvSpPr>
        <p:spPr>
          <a:xfrm>
            <a:off x="8842393" y="5327729"/>
            <a:ext cx="2771961" cy="307777"/>
          </a:xfrm>
          <a:prstGeom prst="rect">
            <a:avLst/>
          </a:prstGeom>
          <a:noFill/>
        </p:spPr>
        <p:txBody>
          <a:bodyPr wrap="square" rtlCol="0">
            <a:spAutoFit/>
          </a:bodyPr>
          <a:lstStyle/>
          <a:p>
            <a:pPr algn="ctr"/>
            <a:r>
              <a:rPr lang="en-US" sz="1400" b="1">
                <a:solidFill>
                  <a:schemeClr val="bg1"/>
                </a:solidFill>
                <a:latin typeface="Arial" panose="020B0604020202020204" pitchFamily="34" charset="0"/>
                <a:ea typeface="+mn-lt"/>
                <a:cs typeface="Arial" panose="020B0604020202020204" pitchFamily="34" charset="0"/>
              </a:rPr>
              <a:t>MARKET TRENDS</a:t>
            </a:r>
          </a:p>
        </p:txBody>
      </p:sp>
      <p:sp>
        <p:nvSpPr>
          <p:cNvPr id="48" name="Oval 47">
            <a:extLst>
              <a:ext uri="{FF2B5EF4-FFF2-40B4-BE49-F238E27FC236}">
                <a16:creationId xmlns:a16="http://schemas.microsoft.com/office/drawing/2014/main" id="{5C371EA9-3E00-6E40-9562-6983118C04D1}"/>
              </a:ext>
            </a:extLst>
          </p:cNvPr>
          <p:cNvSpPr/>
          <p:nvPr/>
        </p:nvSpPr>
        <p:spPr>
          <a:xfrm>
            <a:off x="9949983" y="4518805"/>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id="{6F783D62-985C-8F4D-AF63-AC2933D5CAE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14214" y="4678134"/>
            <a:ext cx="395409" cy="407932"/>
          </a:xfrm>
          <a:prstGeom prst="rect">
            <a:avLst/>
          </a:prstGeom>
        </p:spPr>
      </p:pic>
      <p:sp>
        <p:nvSpPr>
          <p:cNvPr id="37" name="Rectangle 36">
            <a:extLst>
              <a:ext uri="{FF2B5EF4-FFF2-40B4-BE49-F238E27FC236}">
                <a16:creationId xmlns:a16="http://schemas.microsoft.com/office/drawing/2014/main" id="{143993D0-55E1-2440-B407-AD009FE75944}"/>
              </a:ext>
            </a:extLst>
          </p:cNvPr>
          <p:cNvSpPr/>
          <p:nvPr/>
        </p:nvSpPr>
        <p:spPr>
          <a:xfrm>
            <a:off x="11728821" y="4876471"/>
            <a:ext cx="2771962" cy="3029198"/>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AD11489-8165-194B-8B75-0D371DF5AF12}"/>
              </a:ext>
            </a:extLst>
          </p:cNvPr>
          <p:cNvSpPr txBox="1"/>
          <p:nvPr/>
        </p:nvSpPr>
        <p:spPr>
          <a:xfrm>
            <a:off x="11742729" y="5325930"/>
            <a:ext cx="2771962" cy="307777"/>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CREATIVE MESSAGING</a:t>
            </a:r>
          </a:p>
        </p:txBody>
      </p:sp>
      <p:sp>
        <p:nvSpPr>
          <p:cNvPr id="20" name="TextBox 19">
            <a:extLst>
              <a:ext uri="{FF2B5EF4-FFF2-40B4-BE49-F238E27FC236}">
                <a16:creationId xmlns:a16="http://schemas.microsoft.com/office/drawing/2014/main" id="{14F38300-2B2B-2046-ABE0-0B77219A4254}"/>
              </a:ext>
            </a:extLst>
          </p:cNvPr>
          <p:cNvSpPr txBox="1"/>
          <p:nvPr/>
        </p:nvSpPr>
        <p:spPr>
          <a:xfrm>
            <a:off x="11945905" y="5913750"/>
            <a:ext cx="2331720" cy="1015663"/>
          </a:xfrm>
          <a:prstGeom prst="rect">
            <a:avLst/>
          </a:prstGeom>
          <a:noFill/>
        </p:spPr>
        <p:txBody>
          <a:bodyPr wrap="square" rtlCol="0">
            <a:spAutoFit/>
          </a:bodyPr>
          <a:lstStyle/>
          <a:p>
            <a:pPr algn="ctr"/>
            <a:r>
              <a:rPr lang="en-US" sz="1200">
                <a:solidFill>
                  <a:schemeClr val="bg1"/>
                </a:solidFill>
              </a:rPr>
              <a:t>Craft messaging that resonates with your audience, guided by data and tailored to your brand’s voice. Ensure your message stands out and drives results.</a:t>
            </a:r>
            <a:endParaRPr lang="en-US" sz="1200">
              <a:solidFill>
                <a:schemeClr val="bg1"/>
              </a:solidFill>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1B006B7F-DDA8-4F44-8F3C-3AF2BF479801}"/>
              </a:ext>
            </a:extLst>
          </p:cNvPr>
          <p:cNvSpPr/>
          <p:nvPr/>
        </p:nvSpPr>
        <p:spPr>
          <a:xfrm>
            <a:off x="12748848" y="4518626"/>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E937634A-DB0A-2E41-800C-64D9ED73BCE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958727" y="4720529"/>
            <a:ext cx="306077" cy="306077"/>
          </a:xfrm>
          <a:prstGeom prst="rect">
            <a:avLst/>
          </a:prstGeom>
        </p:spPr>
      </p:pic>
      <p:sp>
        <p:nvSpPr>
          <p:cNvPr id="27" name="Rectangle 26">
            <a:extLst>
              <a:ext uri="{FF2B5EF4-FFF2-40B4-BE49-F238E27FC236}">
                <a16:creationId xmlns:a16="http://schemas.microsoft.com/office/drawing/2014/main" id="{32A647DF-F7D5-844B-A76E-AE63059A329E}"/>
              </a:ext>
            </a:extLst>
          </p:cNvPr>
          <p:cNvSpPr/>
          <p:nvPr/>
        </p:nvSpPr>
        <p:spPr>
          <a:xfrm>
            <a:off x="77257" y="4887586"/>
            <a:ext cx="2771962" cy="3018083"/>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C1D051E-A183-044A-B496-B85B7E771D59}"/>
              </a:ext>
            </a:extLst>
          </p:cNvPr>
          <p:cNvSpPr txBox="1"/>
          <p:nvPr/>
        </p:nvSpPr>
        <p:spPr>
          <a:xfrm>
            <a:off x="115709" y="5325930"/>
            <a:ext cx="2733510" cy="523220"/>
          </a:xfrm>
          <a:prstGeom prst="rect">
            <a:avLst/>
          </a:prstGeom>
          <a:no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CUSTOMIZED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RESEARCH</a:t>
            </a:r>
          </a:p>
        </p:txBody>
      </p:sp>
      <p:sp>
        <p:nvSpPr>
          <p:cNvPr id="29" name="TextBox 28">
            <a:extLst>
              <a:ext uri="{FF2B5EF4-FFF2-40B4-BE49-F238E27FC236}">
                <a16:creationId xmlns:a16="http://schemas.microsoft.com/office/drawing/2014/main" id="{057BFB00-4645-DE45-B82E-8AA2C698A0E6}"/>
              </a:ext>
            </a:extLst>
          </p:cNvPr>
          <p:cNvSpPr txBox="1"/>
          <p:nvPr/>
        </p:nvSpPr>
        <p:spPr>
          <a:xfrm>
            <a:off x="297378" y="5849150"/>
            <a:ext cx="2331720" cy="1754326"/>
          </a:xfrm>
          <a:prstGeom prst="rect">
            <a:avLst/>
          </a:prstGeom>
          <a:noFill/>
        </p:spPr>
        <p:txBody>
          <a:bodyPr wrap="square" rtlCol="0">
            <a:spAutoFit/>
          </a:bodyPr>
          <a:lstStyle/>
          <a:p>
            <a:pPr algn="ctr"/>
            <a:r>
              <a:rPr lang="en-US" sz="1200">
                <a:solidFill>
                  <a:schemeClr val="bg1"/>
                </a:solidFill>
              </a:rPr>
              <a:t>Our in-house research team, delivers top-tier insights using the best industry resources. Identify your client base through CRM and foot traffic analysis, understand what drives them to buy, and see how you stack up against competitors. Data-driven strategies power your success.</a:t>
            </a:r>
            <a:endParaRPr lang="en-US" sz="1200">
              <a:solidFill>
                <a:schemeClr val="bg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3F69187B-D5BA-7B4E-BBC0-A966B54EF6D3}"/>
              </a:ext>
            </a:extLst>
          </p:cNvPr>
          <p:cNvSpPr/>
          <p:nvPr/>
        </p:nvSpPr>
        <p:spPr>
          <a:xfrm>
            <a:off x="1119546" y="4514501"/>
            <a:ext cx="725836" cy="725836"/>
          </a:xfrm>
          <a:prstGeom prst="ellipse">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F83693C-A277-E14D-A81F-09350529AB1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82685" y="4681408"/>
            <a:ext cx="399558" cy="399558"/>
          </a:xfrm>
          <a:prstGeom prst="rect">
            <a:avLst/>
          </a:prstGeom>
        </p:spPr>
      </p:pic>
    </p:spTree>
    <p:extLst>
      <p:ext uri="{BB962C8B-B14F-4D97-AF65-F5344CB8AC3E}">
        <p14:creationId xmlns:p14="http://schemas.microsoft.com/office/powerpoint/2010/main" val="1057987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5D9A5F9-4D46-D84F-82E4-E192E692F5C3}"/>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rgbClr val="667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569660"/>
          </a:xfrm>
          <a:prstGeom prst="rect">
            <a:avLst/>
          </a:prstGeom>
          <a:noFill/>
        </p:spPr>
        <p:txBody>
          <a:bodyPr wrap="square" rtlCol="0">
            <a:spAutoFit/>
          </a:bodyPr>
          <a:lstStyle/>
          <a:p>
            <a:r>
              <a:rPr lang="en-US" sz="4800" b="1" dirty="0">
                <a:ln w="19050">
                  <a:noFill/>
                </a:ln>
                <a:solidFill>
                  <a:schemeClr val="tx1">
                    <a:lumMod val="85000"/>
                    <a:lumOff val="15000"/>
                  </a:schemeClr>
                </a:solidFill>
                <a:latin typeface="Avenir Next Demi Bold" panose="020B0503020202020204" pitchFamily="34" charset="0"/>
              </a:rPr>
              <a:t>MEET [insert name], </a:t>
            </a:r>
            <a:br>
              <a:rPr lang="en-US" sz="4800" b="1" dirty="0">
                <a:ln w="19050">
                  <a:noFill/>
                </a:ln>
                <a:solidFill>
                  <a:schemeClr val="tx1">
                    <a:lumMod val="85000"/>
                    <a:lumOff val="15000"/>
                  </a:schemeClr>
                </a:solidFill>
                <a:latin typeface="Avenir Next Demi Bold" panose="020B0503020202020204" pitchFamily="34" charset="0"/>
              </a:rPr>
            </a:br>
            <a:r>
              <a:rPr lang="en-US" sz="4800" b="1" dirty="0">
                <a:ln w="19050">
                  <a:noFill/>
                </a:ln>
                <a:solidFill>
                  <a:schemeClr val="tx1">
                    <a:lumMod val="85000"/>
                    <a:lumOff val="15000"/>
                  </a:schemeClr>
                </a:solidFill>
                <a:latin typeface="Avenir Next Demi Bold" panose="020B0503020202020204" pitchFamily="34" charset="0"/>
              </a:rPr>
              <a:t>YOUR IDEAL CUSTOMER</a:t>
            </a:r>
            <a:endParaRPr lang="id-ID" sz="48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346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C09B1EC5-C5FD-93CE-6402-5F5613BC51E5}"/>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5146500" cy="8229600"/>
          </a:xfrm>
        </p:spPr>
      </p:pic>
      <p:pic>
        <p:nvPicPr>
          <p:cNvPr id="33" name="Picture 32">
            <a:extLst>
              <a:ext uri="{FF2B5EF4-FFF2-40B4-BE49-F238E27FC236}">
                <a16:creationId xmlns:a16="http://schemas.microsoft.com/office/drawing/2014/main" id="{3470C88B-FEB1-0B5A-D02D-5A1E9545CA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4503" y="939837"/>
            <a:ext cx="7592084" cy="7289763"/>
          </a:xfrm>
          <a:prstGeom prst="rect">
            <a:avLst/>
          </a:prstGeom>
        </p:spPr>
      </p:pic>
      <p:sp>
        <p:nvSpPr>
          <p:cNvPr id="5" name="TextBox 4">
            <a:extLst>
              <a:ext uri="{FF2B5EF4-FFF2-40B4-BE49-F238E27FC236}">
                <a16:creationId xmlns:a16="http://schemas.microsoft.com/office/drawing/2014/main" id="{14C68369-6114-4EB0-8168-99393EB36F97}"/>
              </a:ext>
            </a:extLst>
          </p:cNvPr>
          <p:cNvSpPr txBox="1"/>
          <p:nvPr/>
        </p:nvSpPr>
        <p:spPr>
          <a:xfrm>
            <a:off x="7192456" y="658676"/>
            <a:ext cx="7076178" cy="707882"/>
          </a:xfrm>
          <a:prstGeom prst="rect">
            <a:avLst/>
          </a:prstGeom>
          <a:noFill/>
        </p:spPr>
        <p:txBody>
          <a:bodyPr wrap="square" lIns="91436" tIns="45718" rIns="91436" bIns="45718" rtlCol="0">
            <a:spAutoFit/>
          </a:bodyPr>
          <a:lstStyle/>
          <a:p>
            <a:pPr algn="ctr"/>
            <a:r>
              <a:rPr lang="en-US" sz="4000" b="1" dirty="0">
                <a:ln w="19050">
                  <a:noFill/>
                </a:ln>
                <a:latin typeface="Avenir Next Demi Bold" panose="020B0503020202020204" pitchFamily="34" charset="0"/>
              </a:rPr>
              <a:t>THE CONSUMER JOURNEY</a:t>
            </a:r>
            <a:endParaRPr lang="id-ID" sz="4000" b="1" dirty="0">
              <a:ln w="19050">
                <a:noFill/>
              </a:ln>
              <a:latin typeface="Avenir Next Demi Bold" panose="020B0503020202020204" pitchFamily="34" charset="0"/>
            </a:endParaRPr>
          </a:p>
        </p:txBody>
      </p:sp>
      <p:sp>
        <p:nvSpPr>
          <p:cNvPr id="13" name="Freeform 12"/>
          <p:cNvSpPr/>
          <p:nvPr/>
        </p:nvSpPr>
        <p:spPr>
          <a:xfrm>
            <a:off x="3" y="0"/>
            <a:ext cx="932058" cy="1885078"/>
          </a:xfrm>
          <a:custGeom>
            <a:avLst/>
            <a:gdLst>
              <a:gd name="connsiteX0" fmla="*/ 0 w 776715"/>
              <a:gd name="connsiteY0" fmla="*/ 0 h 1570898"/>
              <a:gd name="connsiteX1" fmla="*/ 776715 w 776715"/>
              <a:gd name="connsiteY1" fmla="*/ 0 h 1570898"/>
              <a:gd name="connsiteX2" fmla="*/ 0 w 776715"/>
              <a:gd name="connsiteY2" fmla="*/ 1570898 h 1570898"/>
            </a:gdLst>
            <a:ahLst/>
            <a:cxnLst>
              <a:cxn ang="0">
                <a:pos x="connsiteX0" y="connsiteY0"/>
              </a:cxn>
              <a:cxn ang="0">
                <a:pos x="connsiteX1" y="connsiteY1"/>
              </a:cxn>
              <a:cxn ang="0">
                <a:pos x="connsiteX2" y="connsiteY2"/>
              </a:cxn>
            </a:cxnLst>
            <a:rect l="l" t="t" r="r" b="b"/>
            <a:pathLst>
              <a:path w="776715" h="1570898">
                <a:moveTo>
                  <a:pt x="0" y="0"/>
                </a:moveTo>
                <a:lnTo>
                  <a:pt x="776715" y="0"/>
                </a:lnTo>
                <a:lnTo>
                  <a:pt x="0" y="15708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14" name="TextBox 13">
            <a:extLst>
              <a:ext uri="{FF2B5EF4-FFF2-40B4-BE49-F238E27FC236}">
                <a16:creationId xmlns:a16="http://schemas.microsoft.com/office/drawing/2014/main" id="{174242F4-8065-B3CE-126D-4C8549DC97B9}"/>
              </a:ext>
            </a:extLst>
          </p:cNvPr>
          <p:cNvSpPr txBox="1"/>
          <p:nvPr/>
        </p:nvSpPr>
        <p:spPr>
          <a:xfrm>
            <a:off x="4680351" y="2905257"/>
            <a:ext cx="3466122" cy="1477323"/>
          </a:xfrm>
          <a:prstGeom prst="rect">
            <a:avLst/>
          </a:prstGeom>
          <a:noFill/>
        </p:spPr>
        <p:txBody>
          <a:bodyPr wrap="square" lIns="91436" tIns="45718" rIns="91436" bIns="45718" rtlCol="0">
            <a:spAutoFit/>
          </a:bodyPr>
          <a:lstStyle/>
          <a:p>
            <a:pPr>
              <a:spcBef>
                <a:spcPts val="900"/>
              </a:spcBef>
              <a:spcAft>
                <a:spcPts val="900"/>
              </a:spcAft>
            </a:pPr>
            <a:r>
              <a:rPr lang="en-US" dirty="0">
                <a:ln w="19050">
                  <a:noFill/>
                </a:ln>
                <a:latin typeface="Arial" panose="020B0604020202020204" pitchFamily="34" charset="0"/>
                <a:cs typeface="Arial" panose="020B0604020202020204" pitchFamily="34" charset="0"/>
              </a:rPr>
              <a:t>Your target audience is the lifeblood of your business. Understanding who they are and what motivates them is crucial for effective marketing.</a:t>
            </a:r>
          </a:p>
        </p:txBody>
      </p:sp>
      <p:sp>
        <p:nvSpPr>
          <p:cNvPr id="29" name="TextBox 28">
            <a:extLst>
              <a:ext uri="{FF2B5EF4-FFF2-40B4-BE49-F238E27FC236}">
                <a16:creationId xmlns:a16="http://schemas.microsoft.com/office/drawing/2014/main" id="{17C5F847-8FF6-0B75-9F5D-8B199AA555D9}"/>
              </a:ext>
            </a:extLst>
          </p:cNvPr>
          <p:cNvSpPr txBox="1"/>
          <p:nvPr/>
        </p:nvSpPr>
        <p:spPr>
          <a:xfrm>
            <a:off x="4680351" y="4870677"/>
            <a:ext cx="4339635" cy="1477323"/>
          </a:xfrm>
          <a:prstGeom prst="rect">
            <a:avLst/>
          </a:prstGeom>
          <a:noFill/>
        </p:spPr>
        <p:txBody>
          <a:bodyPr wrap="square" lIns="91436" tIns="45718" rIns="91436" bIns="45718" rtlCol="0">
            <a:spAutoFit/>
          </a:bodyPr>
          <a:lstStyle/>
          <a:p>
            <a:pPr>
              <a:spcBef>
                <a:spcPts val="900"/>
              </a:spcBef>
              <a:spcAft>
                <a:spcPts val="900"/>
              </a:spcAft>
            </a:pPr>
            <a:r>
              <a:rPr lang="en-US" dirty="0">
                <a:ln w="19050">
                  <a:noFill/>
                </a:ln>
                <a:latin typeface="Arial" panose="020B0604020202020204" pitchFamily="34" charset="0"/>
                <a:cs typeface="Arial" panose="020B0604020202020204" pitchFamily="34" charset="0"/>
              </a:rPr>
              <a:t>We deeply understand your ideal customer. We don’t guess, we KNOW. We not only know how they consume </a:t>
            </a:r>
            <a:r>
              <a:rPr lang="en-US" b="1" dirty="0">
                <a:ln w="19050">
                  <a:noFill/>
                </a:ln>
                <a:latin typeface="Arial" panose="020B0604020202020204" pitchFamily="34" charset="0"/>
                <a:cs typeface="Arial" panose="020B0604020202020204" pitchFamily="34" charset="0"/>
              </a:rPr>
              <a:t>MEDIA</a:t>
            </a:r>
            <a:r>
              <a:rPr lang="en-US" dirty="0">
                <a:ln w="19050">
                  <a:noFill/>
                </a:ln>
                <a:latin typeface="Arial" panose="020B0604020202020204" pitchFamily="34" charset="0"/>
                <a:cs typeface="Arial" panose="020B0604020202020204" pitchFamily="34" charset="0"/>
              </a:rPr>
              <a:t>, but we understand how they make </a:t>
            </a:r>
            <a:r>
              <a:rPr lang="en-US" b="1" dirty="0">
                <a:ln w="19050">
                  <a:noFill/>
                </a:ln>
                <a:latin typeface="Arial" panose="020B0604020202020204" pitchFamily="34" charset="0"/>
                <a:cs typeface="Arial" panose="020B0604020202020204" pitchFamily="34" charset="0"/>
              </a:rPr>
              <a:t>BUYING</a:t>
            </a:r>
            <a:r>
              <a:rPr lang="en-US" dirty="0">
                <a:ln w="19050">
                  <a:noFill/>
                </a:ln>
                <a:latin typeface="Arial" panose="020B0604020202020204" pitchFamily="34" charset="0"/>
                <a:cs typeface="Arial" panose="020B0604020202020204" pitchFamily="34" charset="0"/>
              </a:rPr>
              <a:t> decisions. </a:t>
            </a:r>
          </a:p>
        </p:txBody>
      </p:sp>
      <p:sp>
        <p:nvSpPr>
          <p:cNvPr id="34" name="Freeform 33">
            <a:extLst>
              <a:ext uri="{FF2B5EF4-FFF2-40B4-BE49-F238E27FC236}">
                <a16:creationId xmlns:a16="http://schemas.microsoft.com/office/drawing/2014/main" id="{55B03952-3D7B-4A8D-2118-BB36F35D34E4}"/>
              </a:ext>
            </a:extLst>
          </p:cNvPr>
          <p:cNvSpPr/>
          <p:nvPr/>
        </p:nvSpPr>
        <p:spPr>
          <a:xfrm>
            <a:off x="13178936" y="2812656"/>
            <a:ext cx="1451466" cy="5416944"/>
          </a:xfrm>
          <a:custGeom>
            <a:avLst/>
            <a:gdLst>
              <a:gd name="connsiteX0" fmla="*/ 1209555 w 1209555"/>
              <a:gd name="connsiteY0" fmla="*/ 0 h 4514120"/>
              <a:gd name="connsiteX1" fmla="*/ 1209554 w 1209555"/>
              <a:gd name="connsiteY1" fmla="*/ 4514120 h 4514120"/>
              <a:gd name="connsiteX2" fmla="*/ 0 w 1209555"/>
              <a:gd name="connsiteY2" fmla="*/ 4514120 h 4514120"/>
            </a:gdLst>
            <a:ahLst/>
            <a:cxnLst>
              <a:cxn ang="0">
                <a:pos x="connsiteX0" y="connsiteY0"/>
              </a:cxn>
              <a:cxn ang="0">
                <a:pos x="connsiteX1" y="connsiteY1"/>
              </a:cxn>
              <a:cxn ang="0">
                <a:pos x="connsiteX2" y="connsiteY2"/>
              </a:cxn>
            </a:cxnLst>
            <a:rect l="l" t="t" r="r" b="b"/>
            <a:pathLst>
              <a:path w="1209555" h="4514120">
                <a:moveTo>
                  <a:pt x="1209555" y="0"/>
                </a:moveTo>
                <a:lnTo>
                  <a:pt x="1209554" y="4514120"/>
                </a:lnTo>
                <a:lnTo>
                  <a:pt x="0" y="4514120"/>
                </a:lnTo>
                <a:close/>
              </a:path>
            </a:pathLst>
          </a:cu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
        <p:nvSpPr>
          <p:cNvPr id="35" name="Freeform 34">
            <a:extLst>
              <a:ext uri="{FF2B5EF4-FFF2-40B4-BE49-F238E27FC236}">
                <a16:creationId xmlns:a16="http://schemas.microsoft.com/office/drawing/2014/main" id="{5350B028-EB80-A0B7-E265-B3F3285ED010}"/>
              </a:ext>
            </a:extLst>
          </p:cNvPr>
          <p:cNvSpPr/>
          <p:nvPr/>
        </p:nvSpPr>
        <p:spPr>
          <a:xfrm>
            <a:off x="13904666" y="5521126"/>
            <a:ext cx="725734" cy="2708474"/>
          </a:xfrm>
          <a:custGeom>
            <a:avLst/>
            <a:gdLst>
              <a:gd name="connsiteX0" fmla="*/ 604778 w 604778"/>
              <a:gd name="connsiteY0" fmla="*/ 0 h 2257062"/>
              <a:gd name="connsiteX1" fmla="*/ 604778 w 604778"/>
              <a:gd name="connsiteY1" fmla="*/ 2257062 h 2257062"/>
              <a:gd name="connsiteX2" fmla="*/ 0 w 604778"/>
              <a:gd name="connsiteY2" fmla="*/ 2257062 h 2257062"/>
            </a:gdLst>
            <a:ahLst/>
            <a:cxnLst>
              <a:cxn ang="0">
                <a:pos x="connsiteX0" y="connsiteY0"/>
              </a:cxn>
              <a:cxn ang="0">
                <a:pos x="connsiteX1" y="connsiteY1"/>
              </a:cxn>
              <a:cxn ang="0">
                <a:pos x="connsiteX2" y="connsiteY2"/>
              </a:cxn>
            </a:cxnLst>
            <a:rect l="l" t="t" r="r" b="b"/>
            <a:pathLst>
              <a:path w="604778" h="2257062">
                <a:moveTo>
                  <a:pt x="604778" y="0"/>
                </a:moveTo>
                <a:lnTo>
                  <a:pt x="604778" y="2257062"/>
                </a:lnTo>
                <a:lnTo>
                  <a:pt x="0" y="2257062"/>
                </a:lnTo>
                <a:close/>
              </a:path>
            </a:pathLst>
          </a:cu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600"/>
          </a:p>
        </p:txBody>
      </p:sp>
    </p:spTree>
    <p:extLst>
      <p:ext uri="{BB962C8B-B14F-4D97-AF65-F5344CB8AC3E}">
        <p14:creationId xmlns:p14="http://schemas.microsoft.com/office/powerpoint/2010/main" val="533020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Placeholder 86">
            <a:extLst>
              <a:ext uri="{FF2B5EF4-FFF2-40B4-BE49-F238E27FC236}">
                <a16:creationId xmlns:a16="http://schemas.microsoft.com/office/drawing/2014/main" id="{783B73DB-21D3-658F-D864-80A545F43FE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pic>
        <p:nvPicPr>
          <p:cNvPr id="89" name="Picture Placeholder 88">
            <a:extLst>
              <a:ext uri="{FF2B5EF4-FFF2-40B4-BE49-F238E27FC236}">
                <a16:creationId xmlns:a16="http://schemas.microsoft.com/office/drawing/2014/main" id="{F9050B09-B03B-CDA6-2100-1AEF92DEC39A}"/>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a:stretch/>
        </p:blipFill>
        <p:spPr/>
      </p:pic>
      <p:pic>
        <p:nvPicPr>
          <p:cNvPr id="91" name="Picture Placeholder 90">
            <a:extLst>
              <a:ext uri="{FF2B5EF4-FFF2-40B4-BE49-F238E27FC236}">
                <a16:creationId xmlns:a16="http://schemas.microsoft.com/office/drawing/2014/main" id="{F0CAEED5-DFCC-6BBD-DCB5-5CD314C014AC}"/>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p:blipFill>
        <p:spPr/>
      </p:pic>
      <p:sp>
        <p:nvSpPr>
          <p:cNvPr id="9" name="Rectangle 8">
            <a:extLst>
              <a:ext uri="{FF2B5EF4-FFF2-40B4-BE49-F238E27FC236}">
                <a16:creationId xmlns:a16="http://schemas.microsoft.com/office/drawing/2014/main" id="{8D1435D5-2D29-F54A-AB34-B9AF45467F7A}"/>
              </a:ext>
            </a:extLst>
          </p:cNvPr>
          <p:cNvSpPr/>
          <p:nvPr/>
        </p:nvSpPr>
        <p:spPr>
          <a:xfrm>
            <a:off x="4713466" y="3456875"/>
            <a:ext cx="5219584" cy="842782"/>
          </a:xfrm>
          <a:prstGeom prst="rect">
            <a:avLst/>
          </a:prstGeom>
          <a:solidFill>
            <a:srgbClr val="EE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888D200-813B-F24A-9019-BDF43B0199AB}"/>
              </a:ext>
            </a:extLst>
          </p:cNvPr>
          <p:cNvSpPr txBox="1"/>
          <p:nvPr/>
        </p:nvSpPr>
        <p:spPr>
          <a:xfrm>
            <a:off x="4641919" y="3541163"/>
            <a:ext cx="5373854" cy="707886"/>
          </a:xfrm>
          <a:prstGeom prst="rect">
            <a:avLst/>
          </a:prstGeom>
          <a:noFill/>
        </p:spPr>
        <p:txBody>
          <a:bodyPr wrap="square" rtlCol="0">
            <a:spAutoFit/>
          </a:bodyPr>
          <a:lstStyle/>
          <a:p>
            <a:pPr algn="ctr"/>
            <a:r>
              <a:rPr lang="en-US" sz="4000" b="1">
                <a:solidFill>
                  <a:schemeClr val="bg1"/>
                </a:solidFill>
                <a:latin typeface="Avenir Next Demi Bold" panose="020B0503020202020204" pitchFamily="34" charset="0"/>
                <a:cs typeface="Arial" panose="020B0604020202020204" pitchFamily="34" charset="0"/>
              </a:rPr>
              <a:t>THE EXECUTION</a:t>
            </a:r>
          </a:p>
        </p:txBody>
      </p:sp>
      <p:sp>
        <p:nvSpPr>
          <p:cNvPr id="35" name="TextBox 34">
            <a:extLst>
              <a:ext uri="{FF2B5EF4-FFF2-40B4-BE49-F238E27FC236}">
                <a16:creationId xmlns:a16="http://schemas.microsoft.com/office/drawing/2014/main" id="{40E4B663-7EE4-5B7E-10A7-43ED914C7A96}"/>
              </a:ext>
            </a:extLst>
          </p:cNvPr>
          <p:cNvSpPr txBox="1"/>
          <p:nvPr/>
        </p:nvSpPr>
        <p:spPr>
          <a:xfrm>
            <a:off x="494755" y="6003564"/>
            <a:ext cx="3200400" cy="2152783"/>
          </a:xfrm>
          <a:prstGeom prst="rect">
            <a:avLst/>
          </a:prstGeom>
          <a:noFill/>
          <a:ln>
            <a:noFill/>
          </a:ln>
        </p:spPr>
        <p:txBody>
          <a:bodyPr wrap="square" rtlCol="0">
            <a:noAutofit/>
          </a:bodyPr>
          <a:lstStyle/>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research and data insight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research and data insight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research and data insight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research and data insight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8CFD892-6CEE-DA30-9785-935E50BE34B5}"/>
              </a:ext>
            </a:extLst>
          </p:cNvPr>
          <p:cNvSpPr txBox="1"/>
          <p:nvPr/>
        </p:nvSpPr>
        <p:spPr>
          <a:xfrm>
            <a:off x="643944" y="5305173"/>
            <a:ext cx="3059320" cy="338554"/>
          </a:xfrm>
          <a:prstGeom prst="rect">
            <a:avLst/>
          </a:prstGeom>
          <a:noFill/>
        </p:spPr>
        <p:txBody>
          <a:bodyPr wrap="square" rtlCol="0">
            <a:spAutoFit/>
          </a:bodyPr>
          <a:lstStyle/>
          <a:p>
            <a:pPr marL="0" marR="0" algn="ctr">
              <a:spcBef>
                <a:spcPts val="0"/>
              </a:spcBef>
              <a:spcAft>
                <a:spcPts val="0"/>
              </a:spcAft>
            </a:pPr>
            <a:r>
              <a:rPr lang="en-US" sz="1600" b="1" u="none" strike="noStrike">
                <a:effectLst/>
                <a:latin typeface="Arial" panose="020B0604020202020204" pitchFamily="34" charset="0"/>
                <a:cs typeface="Arial" panose="020B0604020202020204" pitchFamily="34" charset="0"/>
              </a:rPr>
              <a:t>RESEARCH &amp; DATA</a:t>
            </a:r>
            <a:endParaRPr lang="en-US" sz="1600" u="none" strike="noStrike">
              <a:effectLst/>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0649EB7B-74B5-F4B8-2948-A2D3FE29567A}"/>
              </a:ext>
            </a:extLst>
          </p:cNvPr>
          <p:cNvSpPr/>
          <p:nvPr/>
        </p:nvSpPr>
        <p:spPr>
          <a:xfrm>
            <a:off x="502864" y="4829680"/>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CD70A5B-74B0-7D19-F6DC-6E2D418EF6B4}"/>
              </a:ext>
            </a:extLst>
          </p:cNvPr>
          <p:cNvSpPr/>
          <p:nvPr/>
        </p:nvSpPr>
        <p:spPr>
          <a:xfrm>
            <a:off x="1732931" y="4464739"/>
            <a:ext cx="731520" cy="73152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BC121FE-0D90-363F-6A1C-323330289342}"/>
              </a:ext>
            </a:extLst>
          </p:cNvPr>
          <p:cNvSpPr/>
          <p:nvPr/>
        </p:nvSpPr>
        <p:spPr>
          <a:xfrm>
            <a:off x="3962631" y="4823622"/>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C6C87A0-128B-F083-4CA7-FF23EEEDCA9C}"/>
              </a:ext>
            </a:extLst>
          </p:cNvPr>
          <p:cNvSpPr/>
          <p:nvPr/>
        </p:nvSpPr>
        <p:spPr>
          <a:xfrm>
            <a:off x="5182900" y="4459908"/>
            <a:ext cx="731520" cy="73152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38FA9FD-6A56-EA20-B3E4-82FF5869BB0E}"/>
              </a:ext>
            </a:extLst>
          </p:cNvPr>
          <p:cNvSpPr/>
          <p:nvPr/>
        </p:nvSpPr>
        <p:spPr>
          <a:xfrm>
            <a:off x="7453530" y="4823621"/>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6FB3D601-5935-5C1B-1970-A86DF8F44B1B}"/>
              </a:ext>
            </a:extLst>
          </p:cNvPr>
          <p:cNvPicPr>
            <a:picLocks noChangeAspect="1"/>
          </p:cNvPicPr>
          <p:nvPr/>
        </p:nvPicPr>
        <p:blipFill>
          <a:blip r:embed="rId6"/>
          <a:stretch>
            <a:fillRect/>
          </a:stretch>
        </p:blipFill>
        <p:spPr>
          <a:xfrm>
            <a:off x="7007281" y="4514951"/>
            <a:ext cx="631190" cy="631190"/>
          </a:xfrm>
          <a:prstGeom prst="rect">
            <a:avLst/>
          </a:prstGeom>
        </p:spPr>
      </p:pic>
      <p:pic>
        <p:nvPicPr>
          <p:cNvPr id="78" name="Picture 77">
            <a:extLst>
              <a:ext uri="{FF2B5EF4-FFF2-40B4-BE49-F238E27FC236}">
                <a16:creationId xmlns:a16="http://schemas.microsoft.com/office/drawing/2014/main" id="{FFA50D60-47C1-118D-EAAB-B59ABD325C7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820915" y="4602333"/>
            <a:ext cx="456426" cy="456426"/>
          </a:xfrm>
          <a:prstGeom prst="rect">
            <a:avLst/>
          </a:prstGeom>
        </p:spPr>
      </p:pic>
      <p:sp>
        <p:nvSpPr>
          <p:cNvPr id="2" name="Rectangle 1">
            <a:extLst>
              <a:ext uri="{FF2B5EF4-FFF2-40B4-BE49-F238E27FC236}">
                <a16:creationId xmlns:a16="http://schemas.microsoft.com/office/drawing/2014/main" id="{A5373412-D8D1-1C73-B6D2-6F89FCBF5466}"/>
              </a:ext>
            </a:extLst>
          </p:cNvPr>
          <p:cNvSpPr/>
          <p:nvPr/>
        </p:nvSpPr>
        <p:spPr>
          <a:xfrm>
            <a:off x="10944429" y="4823620"/>
            <a:ext cx="3200400" cy="31819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83693C-A277-E14D-A81F-09350529AB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04348" y="4630584"/>
            <a:ext cx="399558" cy="399558"/>
          </a:xfrm>
          <a:prstGeom prst="rect">
            <a:avLst/>
          </a:prstGeom>
        </p:spPr>
      </p:pic>
      <p:pic>
        <p:nvPicPr>
          <p:cNvPr id="11" name="Picture 10">
            <a:extLst>
              <a:ext uri="{FF2B5EF4-FFF2-40B4-BE49-F238E27FC236}">
                <a16:creationId xmlns:a16="http://schemas.microsoft.com/office/drawing/2014/main" id="{4A9E51DC-6595-0251-A46D-02716A4532B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20447" y="4595407"/>
            <a:ext cx="456426" cy="456426"/>
          </a:xfrm>
          <a:prstGeom prst="rect">
            <a:avLst/>
          </a:prstGeom>
        </p:spPr>
      </p:pic>
      <p:sp>
        <p:nvSpPr>
          <p:cNvPr id="12" name="TextBox 11">
            <a:extLst>
              <a:ext uri="{FF2B5EF4-FFF2-40B4-BE49-F238E27FC236}">
                <a16:creationId xmlns:a16="http://schemas.microsoft.com/office/drawing/2014/main" id="{E3ACF6D6-CC4E-65FE-1A82-0EF459A0DDFD}"/>
              </a:ext>
            </a:extLst>
          </p:cNvPr>
          <p:cNvSpPr txBox="1"/>
          <p:nvPr/>
        </p:nvSpPr>
        <p:spPr>
          <a:xfrm>
            <a:off x="3951284" y="5997504"/>
            <a:ext cx="3200400" cy="2152783"/>
          </a:xfrm>
          <a:prstGeom prst="rect">
            <a:avLst/>
          </a:prstGeom>
          <a:noFill/>
          <a:ln>
            <a:noFill/>
          </a:ln>
        </p:spPr>
        <p:txBody>
          <a:bodyPr wrap="square" rtlCol="0">
            <a:noAutofit/>
          </a:bodyPr>
          <a:lstStyle/>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creative campaign guidance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creative campaign guidance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platform guidance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platform guidance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110E5A9-211D-EA7A-8373-418113334C06}"/>
              </a:ext>
            </a:extLst>
          </p:cNvPr>
          <p:cNvSpPr txBox="1"/>
          <p:nvPr/>
        </p:nvSpPr>
        <p:spPr>
          <a:xfrm>
            <a:off x="3968851" y="5299113"/>
            <a:ext cx="3190942" cy="338554"/>
          </a:xfrm>
          <a:prstGeom prst="rect">
            <a:avLst/>
          </a:prstGeom>
          <a:noFill/>
        </p:spPr>
        <p:txBody>
          <a:bodyPr wrap="square" rtlCol="0">
            <a:spAutoFit/>
          </a:bodyPr>
          <a:lstStyle/>
          <a:p>
            <a:pPr marL="0" marR="0" algn="ctr">
              <a:spcBef>
                <a:spcPts val="0"/>
              </a:spcBef>
              <a:spcAft>
                <a:spcPts val="0"/>
              </a:spcAft>
            </a:pPr>
            <a:r>
              <a:rPr lang="en-US" sz="1600" b="1" u="none" strike="noStrike">
                <a:effectLst/>
                <a:latin typeface="Arial" panose="020B0604020202020204" pitchFamily="34" charset="0"/>
                <a:cs typeface="Arial" panose="020B0604020202020204" pitchFamily="34" charset="0"/>
              </a:rPr>
              <a:t>CREATIVE MESSAGING</a:t>
            </a:r>
            <a:endParaRPr lang="en-US" sz="1600" u="none" strike="noStrike">
              <a:effectLst/>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93DC70AC-EEE7-8034-804B-18A0084CED0F}"/>
              </a:ext>
            </a:extLst>
          </p:cNvPr>
          <p:cNvSpPr/>
          <p:nvPr/>
        </p:nvSpPr>
        <p:spPr>
          <a:xfrm>
            <a:off x="8687970" y="4464603"/>
            <a:ext cx="731520" cy="73152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9" descr="Puzzle with solid fill">
            <a:extLst>
              <a:ext uri="{FF2B5EF4-FFF2-40B4-BE49-F238E27FC236}">
                <a16:creationId xmlns:a16="http://schemas.microsoft.com/office/drawing/2014/main" id="{25DF01F1-628A-1F13-6D67-004FF14D59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1427" y="4559949"/>
            <a:ext cx="521815" cy="521815"/>
          </a:xfrm>
          <a:prstGeom prst="rect">
            <a:avLst/>
          </a:prstGeom>
        </p:spPr>
      </p:pic>
      <p:sp>
        <p:nvSpPr>
          <p:cNvPr id="17" name="TextBox 16">
            <a:extLst>
              <a:ext uri="{FF2B5EF4-FFF2-40B4-BE49-F238E27FC236}">
                <a16:creationId xmlns:a16="http://schemas.microsoft.com/office/drawing/2014/main" id="{AF40C659-B151-114D-A635-F7D69DCA8DB3}"/>
              </a:ext>
            </a:extLst>
          </p:cNvPr>
          <p:cNvSpPr txBox="1"/>
          <p:nvPr/>
        </p:nvSpPr>
        <p:spPr>
          <a:xfrm>
            <a:off x="7467371" y="5997504"/>
            <a:ext cx="3200400" cy="2152783"/>
          </a:xfrm>
          <a:prstGeom prst="rect">
            <a:avLst/>
          </a:prstGeom>
          <a:noFill/>
          <a:ln>
            <a:noFill/>
          </a:ln>
        </p:spPr>
        <p:txBody>
          <a:bodyPr wrap="square" rtlCol="0">
            <a:noAutofit/>
          </a:bodyPr>
          <a:lstStyle/>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execution and launch info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execution and launch info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execution and launch info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execution and launch info here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467E757-5188-9D4B-E796-561407CB5B04}"/>
              </a:ext>
            </a:extLst>
          </p:cNvPr>
          <p:cNvSpPr txBox="1"/>
          <p:nvPr/>
        </p:nvSpPr>
        <p:spPr>
          <a:xfrm>
            <a:off x="7484938" y="5299113"/>
            <a:ext cx="3190942" cy="338554"/>
          </a:xfrm>
          <a:prstGeom prst="rect">
            <a:avLst/>
          </a:prstGeom>
          <a:noFill/>
        </p:spPr>
        <p:txBody>
          <a:bodyPr wrap="square" rtlCol="0">
            <a:spAutoFit/>
          </a:bodyPr>
          <a:lstStyle/>
          <a:p>
            <a:pPr marL="0" marR="0" algn="ctr">
              <a:spcBef>
                <a:spcPts val="0"/>
              </a:spcBef>
              <a:spcAft>
                <a:spcPts val="0"/>
              </a:spcAft>
            </a:pPr>
            <a:r>
              <a:rPr lang="en-US" sz="1600" b="1">
                <a:latin typeface="Arial" panose="020B0604020202020204" pitchFamily="34" charset="0"/>
                <a:cs typeface="Arial" panose="020B0604020202020204" pitchFamily="34" charset="0"/>
              </a:rPr>
              <a:t>CAMPAIGN SET UP</a:t>
            </a:r>
            <a:endParaRPr lang="en-US" sz="1600" u="none" strike="noStrike">
              <a:effectLst/>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21303DDE-2156-30C7-3AD5-9DFA97A30658}"/>
              </a:ext>
            </a:extLst>
          </p:cNvPr>
          <p:cNvSpPr/>
          <p:nvPr/>
        </p:nvSpPr>
        <p:spPr>
          <a:xfrm>
            <a:off x="12178869" y="4459908"/>
            <a:ext cx="731520" cy="73152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79D7326-DF10-4AA0-7C61-076413236D2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355769" y="4608571"/>
            <a:ext cx="397638" cy="423684"/>
          </a:xfrm>
          <a:prstGeom prst="rect">
            <a:avLst/>
          </a:prstGeom>
        </p:spPr>
      </p:pic>
      <p:sp>
        <p:nvSpPr>
          <p:cNvPr id="20" name="TextBox 19">
            <a:extLst>
              <a:ext uri="{FF2B5EF4-FFF2-40B4-BE49-F238E27FC236}">
                <a16:creationId xmlns:a16="http://schemas.microsoft.com/office/drawing/2014/main" id="{3FA73B95-1068-8922-80EC-CDA6324EA4E2}"/>
              </a:ext>
            </a:extLst>
          </p:cNvPr>
          <p:cNvSpPr txBox="1"/>
          <p:nvPr/>
        </p:nvSpPr>
        <p:spPr>
          <a:xfrm>
            <a:off x="10944429" y="5998916"/>
            <a:ext cx="3200400" cy="2152783"/>
          </a:xfrm>
          <a:prstGeom prst="rect">
            <a:avLst/>
          </a:prstGeom>
          <a:noFill/>
          <a:ln>
            <a:noFill/>
          </a:ln>
        </p:spPr>
        <p:txBody>
          <a:bodyPr wrap="square" rtlCol="0">
            <a:noAutofit/>
          </a:bodyPr>
          <a:lstStyle/>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reporting and insights info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reporting and insights info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reporting and insights info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a:latin typeface="Arial" panose="020B0604020202020204" pitchFamily="34" charset="0"/>
                <a:cs typeface="Arial" panose="020B0604020202020204" pitchFamily="34" charset="0"/>
              </a:rPr>
              <a:t>Insert reporting and insights info </a:t>
            </a:r>
            <a:r>
              <a:rPr lang="en-US" sz="1300" err="1">
                <a:latin typeface="Arial" panose="020B0604020202020204" pitchFamily="34" charset="0"/>
                <a:cs typeface="Arial" panose="020B0604020202020204" pitchFamily="34" charset="0"/>
              </a:rPr>
              <a:t>xxxxxxxxxxxxxxxxxxxxxxxxxxxxxxxx</a:t>
            </a:r>
            <a:endParaRPr lang="en-US" sz="13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F6AE27E-272A-E041-5ECD-074ECDED814E}"/>
              </a:ext>
            </a:extLst>
          </p:cNvPr>
          <p:cNvSpPr txBox="1"/>
          <p:nvPr/>
        </p:nvSpPr>
        <p:spPr>
          <a:xfrm>
            <a:off x="10961996" y="5300525"/>
            <a:ext cx="3190942" cy="584775"/>
          </a:xfrm>
          <a:prstGeom prst="rect">
            <a:avLst/>
          </a:prstGeom>
          <a:noFill/>
        </p:spPr>
        <p:txBody>
          <a:bodyPr wrap="square" rtlCol="0">
            <a:spAutoFit/>
          </a:bodyPr>
          <a:lstStyle/>
          <a:p>
            <a:pPr marL="0" marR="0" algn="ctr">
              <a:spcBef>
                <a:spcPts val="0"/>
              </a:spcBef>
              <a:spcAft>
                <a:spcPts val="0"/>
              </a:spcAft>
            </a:pPr>
            <a:r>
              <a:rPr lang="en-US" sz="1600" b="1">
                <a:latin typeface="Arial" panose="020B0604020202020204" pitchFamily="34" charset="0"/>
                <a:cs typeface="Arial" panose="020B0604020202020204" pitchFamily="34" charset="0"/>
              </a:rPr>
              <a:t>REPORTING &amp; SUCCESS METRICS</a:t>
            </a:r>
            <a:endParaRPr lang="en-US" sz="1600" u="none" strike="noStrike">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393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6727EC3-6C6E-4107-CBF0-C49F284153E5}"/>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a:fillRect/>
          </a:stretch>
        </p:blipFill>
        <p:spPr/>
      </p:pic>
      <p:sp>
        <p:nvSpPr>
          <p:cNvPr id="4" name="Rectangle 3"/>
          <p:cNvSpPr/>
          <p:nvPr/>
        </p:nvSpPr>
        <p:spPr>
          <a:xfrm>
            <a:off x="0" y="0"/>
            <a:ext cx="3909060" cy="822960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latin typeface="Arial" panose="020B0604020202020204" pitchFamily="34" charset="0"/>
            </a:endParaRPr>
          </a:p>
        </p:txBody>
      </p:sp>
      <p:sp>
        <p:nvSpPr>
          <p:cNvPr id="5" name="Rectangle 4">
            <a:extLst>
              <a:ext uri="{FF2B5EF4-FFF2-40B4-BE49-F238E27FC236}">
                <a16:creationId xmlns:a16="http://schemas.microsoft.com/office/drawing/2014/main" id="{1402015B-B730-4BE9-8115-CFB889B22537}"/>
              </a:ext>
            </a:extLst>
          </p:cNvPr>
          <p:cNvSpPr/>
          <p:nvPr/>
        </p:nvSpPr>
        <p:spPr>
          <a:xfrm>
            <a:off x="1743076" y="4347452"/>
            <a:ext cx="9063989" cy="28441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592" dirty="0">
              <a:latin typeface="Arial" panose="020B0604020202020204" pitchFamily="34" charset="0"/>
            </a:endParaRPr>
          </a:p>
        </p:txBody>
      </p:sp>
      <p:sp>
        <p:nvSpPr>
          <p:cNvPr id="6" name="TextBox 5">
            <a:extLst>
              <a:ext uri="{FF2B5EF4-FFF2-40B4-BE49-F238E27FC236}">
                <a16:creationId xmlns:a16="http://schemas.microsoft.com/office/drawing/2014/main" id="{14C68369-6114-4EB0-8168-99393EB36F97}"/>
              </a:ext>
            </a:extLst>
          </p:cNvPr>
          <p:cNvSpPr txBox="1"/>
          <p:nvPr/>
        </p:nvSpPr>
        <p:spPr>
          <a:xfrm>
            <a:off x="2236072" y="4922467"/>
            <a:ext cx="7667226" cy="1815882"/>
          </a:xfrm>
          <a:prstGeom prst="rect">
            <a:avLst/>
          </a:prstGeom>
          <a:noFill/>
        </p:spPr>
        <p:txBody>
          <a:bodyPr wrap="square" rtlCol="0">
            <a:spAutoFit/>
          </a:bodyPr>
          <a:lstStyle/>
          <a:p>
            <a:r>
              <a:rPr lang="en-US" sz="5600" b="1" dirty="0">
                <a:ln w="19050">
                  <a:noFill/>
                </a:ln>
                <a:solidFill>
                  <a:schemeClr val="tx1">
                    <a:lumMod val="85000"/>
                    <a:lumOff val="15000"/>
                  </a:schemeClr>
                </a:solidFill>
                <a:latin typeface="Avenir Next Demi Bold" panose="020B0503020202020204" pitchFamily="34" charset="0"/>
              </a:rPr>
              <a:t>RECOMMENDED SOLUTIONS</a:t>
            </a:r>
            <a:endParaRPr lang="id-ID" sz="5600" b="1" dirty="0">
              <a:ln w="19050">
                <a:noFill/>
              </a:ln>
              <a:solidFill>
                <a:schemeClr val="tx1">
                  <a:lumMod val="85000"/>
                  <a:lumOff val="15000"/>
                </a:schemeClr>
              </a:solidFill>
              <a:latin typeface="Avenir Next Demi Bold" panose="020B0503020202020204" pitchFamily="34" charset="0"/>
            </a:endParaRPr>
          </a:p>
        </p:txBody>
      </p:sp>
      <p:cxnSp>
        <p:nvCxnSpPr>
          <p:cNvPr id="8" name="Straight Arrow Connector 7"/>
          <p:cNvCxnSpPr/>
          <p:nvPr/>
        </p:nvCxnSpPr>
        <p:spPr>
          <a:xfrm flipH="1">
            <a:off x="7532917" y="6555626"/>
            <a:ext cx="3274148" cy="0"/>
          </a:xfrm>
          <a:prstGeom prst="straightConnector1">
            <a:avLst/>
          </a:prstGeom>
          <a:ln w="19050">
            <a:solidFill>
              <a:srgbClr val="6776D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1812"/>
      </p:ext>
    </p:extLst>
  </p:cSld>
  <p:clrMapOvr>
    <a:masterClrMapping/>
  </p:clrMapOvr>
</p:sld>
</file>

<file path=ppt/theme/theme1.xml><?xml version="1.0" encoding="utf-8"?>
<a:theme xmlns:a="http://schemas.openxmlformats.org/drawingml/2006/main" name="Office Theme">
  <a:themeElements>
    <a:clrScheme name="Ignite">
      <a:dk1>
        <a:srgbClr val="000000"/>
      </a:dk1>
      <a:lt1>
        <a:srgbClr val="FFFFFF"/>
      </a:lt1>
      <a:dk2>
        <a:srgbClr val="989998"/>
      </a:dk2>
      <a:lt2>
        <a:srgbClr val="E7E6E6"/>
      </a:lt2>
      <a:accent1>
        <a:srgbClr val="EF4134"/>
      </a:accent1>
      <a:accent2>
        <a:srgbClr val="6675DB"/>
      </a:accent2>
      <a:accent3>
        <a:srgbClr val="989998"/>
      </a:accent3>
      <a:accent4>
        <a:srgbClr val="000000"/>
      </a:accent4>
      <a:accent5>
        <a:srgbClr val="D783FF"/>
      </a:accent5>
      <a:accent6>
        <a:srgbClr val="FF7D78"/>
      </a:accent6>
      <a:hlink>
        <a:srgbClr val="EF4134"/>
      </a:hlink>
      <a:folHlink>
        <a:srgbClr val="6675D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10586</TotalTime>
  <Words>1864</Words>
  <Application>Microsoft Macintosh PowerPoint</Application>
  <PresentationFormat>Custom</PresentationFormat>
  <Paragraphs>285</Paragraphs>
  <Slides>19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Avenir Next Demi Bold</vt:lpstr>
      <vt:lpstr>Calibri</vt:lpstr>
      <vt:lpstr>Wingdings</vt:lpstr>
      <vt:lpstr>Office Theme</vt:lpstr>
      <vt:lpstr>TITLE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Connie Sommerville</dc:creator>
  <cp:lastModifiedBy>Connie TSM</cp:lastModifiedBy>
  <cp:revision>64</cp:revision>
  <cp:lastPrinted>2024-07-19T17:28:22Z</cp:lastPrinted>
  <dcterms:created xsi:type="dcterms:W3CDTF">2024-07-15T16:21:52Z</dcterms:created>
  <dcterms:modified xsi:type="dcterms:W3CDTF">2025-01-20T15:12:51Z</dcterms:modified>
</cp:coreProperties>
</file>