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handoutMasterIdLst>
    <p:handoutMasterId r:id="rId59"/>
  </p:handoutMasterIdLst>
  <p:sldIdLst>
    <p:sldId id="625" r:id="rId2"/>
    <p:sldId id="608" r:id="rId3"/>
    <p:sldId id="258" r:id="rId4"/>
    <p:sldId id="256" r:id="rId5"/>
    <p:sldId id="257" r:id="rId6"/>
    <p:sldId id="609" r:id="rId7"/>
    <p:sldId id="610" r:id="rId8"/>
    <p:sldId id="611" r:id="rId9"/>
    <p:sldId id="612" r:id="rId10"/>
    <p:sldId id="613" r:id="rId11"/>
    <p:sldId id="259" r:id="rId12"/>
    <p:sldId id="621" r:id="rId13"/>
    <p:sldId id="617" r:id="rId14"/>
    <p:sldId id="405" r:id="rId15"/>
    <p:sldId id="423" r:id="rId16"/>
    <p:sldId id="619" r:id="rId17"/>
    <p:sldId id="574" r:id="rId18"/>
    <p:sldId id="586" r:id="rId19"/>
    <p:sldId id="587" r:id="rId20"/>
    <p:sldId id="588" r:id="rId21"/>
    <p:sldId id="589" r:id="rId22"/>
    <p:sldId id="590" r:id="rId23"/>
    <p:sldId id="591" r:id="rId24"/>
    <p:sldId id="592" r:id="rId25"/>
    <p:sldId id="593" r:id="rId26"/>
    <p:sldId id="594" r:id="rId27"/>
    <p:sldId id="595" r:id="rId28"/>
    <p:sldId id="596" r:id="rId29"/>
    <p:sldId id="597" r:id="rId30"/>
    <p:sldId id="598" r:id="rId31"/>
    <p:sldId id="599" r:id="rId32"/>
    <p:sldId id="600" r:id="rId33"/>
    <p:sldId id="601" r:id="rId34"/>
    <p:sldId id="602" r:id="rId35"/>
    <p:sldId id="603" r:id="rId36"/>
    <p:sldId id="622" r:id="rId37"/>
    <p:sldId id="568" r:id="rId38"/>
    <p:sldId id="575" r:id="rId39"/>
    <p:sldId id="426" r:id="rId40"/>
    <p:sldId id="585" r:id="rId41"/>
    <p:sldId id="638" r:id="rId42"/>
    <p:sldId id="427" r:id="rId43"/>
    <p:sldId id="584" r:id="rId44"/>
    <p:sldId id="604" r:id="rId45"/>
    <p:sldId id="605" r:id="rId46"/>
    <p:sldId id="606" r:id="rId47"/>
    <p:sldId id="607" r:id="rId48"/>
    <p:sldId id="616" r:id="rId49"/>
    <p:sldId id="516" r:id="rId50"/>
    <p:sldId id="623" r:id="rId51"/>
    <p:sldId id="569" r:id="rId52"/>
    <p:sldId id="624" r:id="rId53"/>
    <p:sldId id="583" r:id="rId54"/>
    <p:sldId id="580" r:id="rId55"/>
    <p:sldId id="272" r:id="rId56"/>
    <p:sldId id="620" r:id="rId57"/>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9BE9BF26-3CB0-4648-9A89-C61948ED8AAB}">
          <p14:sldIdLst>
            <p14:sldId id="625"/>
            <p14:sldId id="608"/>
            <p14:sldId id="258"/>
            <p14:sldId id="256"/>
            <p14:sldId id="257"/>
            <p14:sldId id="609"/>
            <p14:sldId id="610"/>
            <p14:sldId id="611"/>
            <p14:sldId id="612"/>
            <p14:sldId id="613"/>
          </p14:sldIdLst>
        </p14:section>
        <p14:section name="Overview" id="{1D726577-BB49-5149-9750-6CAF06E4F0C4}">
          <p14:sldIdLst>
            <p14:sldId id="259"/>
            <p14:sldId id="621"/>
            <p14:sldId id="617"/>
            <p14:sldId id="405"/>
          </p14:sldIdLst>
        </p14:section>
        <p14:section name="User Personas" id="{31000BE2-5D12-424D-9C00-66A069310623}">
          <p14:sldIdLst>
            <p14:sldId id="423"/>
            <p14:sldId id="619"/>
            <p14:sldId id="574"/>
            <p14:sldId id="586"/>
            <p14:sldId id="587"/>
            <p14:sldId id="588"/>
            <p14:sldId id="589"/>
            <p14:sldId id="590"/>
            <p14:sldId id="591"/>
            <p14:sldId id="592"/>
            <p14:sldId id="593"/>
            <p14:sldId id="594"/>
            <p14:sldId id="595"/>
            <p14:sldId id="596"/>
            <p14:sldId id="597"/>
            <p14:sldId id="598"/>
            <p14:sldId id="599"/>
            <p14:sldId id="600"/>
            <p14:sldId id="601"/>
            <p14:sldId id="602"/>
            <p14:sldId id="603"/>
          </p14:sldIdLst>
        </p14:section>
        <p14:section name="Tactics" id="{8F59DD1B-BB47-8E44-895F-F580A273A005}">
          <p14:sldIdLst>
            <p14:sldId id="622"/>
            <p14:sldId id="568"/>
            <p14:sldId id="575"/>
            <p14:sldId id="426"/>
            <p14:sldId id="585"/>
            <p14:sldId id="638"/>
            <p14:sldId id="427"/>
            <p14:sldId id="584"/>
            <p14:sldId id="604"/>
            <p14:sldId id="605"/>
            <p14:sldId id="606"/>
            <p14:sldId id="607"/>
            <p14:sldId id="616"/>
            <p14:sldId id="516"/>
            <p14:sldId id="623"/>
          </p14:sldIdLst>
        </p14:section>
        <p14:section name="Launch" id="{F33B7A83-EBA6-574C-8CF9-B9F8E70E72B4}">
          <p14:sldIdLst>
            <p14:sldId id="569"/>
            <p14:sldId id="624"/>
            <p14:sldId id="583"/>
            <p14:sldId id="580"/>
            <p14:sldId id="272"/>
            <p14:sldId id="620"/>
          </p14:sldIdLst>
        </p14:section>
      </p14:sectionLst>
    </p:ext>
    <p:ext uri="{EFAFB233-063F-42B5-8137-9DF3F51BA10A}">
      <p15:sldGuideLst xmlns:p15="http://schemas.microsoft.com/office/powerpoint/2012/main">
        <p15:guide id="1" orient="horz" pos="864" userDrawn="1">
          <p15:clr>
            <a:srgbClr val="A4A3A4"/>
          </p15:clr>
        </p15:guide>
        <p15:guide id="2" pos="3600" userDrawn="1">
          <p15:clr>
            <a:srgbClr val="A4A3A4"/>
          </p15:clr>
        </p15:guide>
        <p15:guide id="3" orient="horz" pos="3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A0358-1D03-D485-E674-EE1BF145DBD5}" name="Aleece Southern" initials="AS" userId="S::Aleece.Southern@townsquareignite.com::883397f1-4386-46e0-a1e9-a11d74f082f1" providerId="AD"/>
  <p188:author id="{CA043288-90E9-B57F-7577-EA914605F04B}" name="Shaun Collignon" initials="SC" userId="S::shaun.collignon@townsquaremedia.com::73cfb4e1-ff51-4db4-a608-34c6581cb19a" providerId="AD"/>
  <p188:author id="{97A1E1CB-032C-E56D-12FE-2D976B016EBA}" name="Connie Sommerville" initials="CS" userId="S::connie.sommerville@townsquaremedia.com::04fb8cb3-307f-414a-b817-340b5b06c5b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76DC"/>
    <a:srgbClr val="030303"/>
    <a:srgbClr val="F04135"/>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09046-C0B4-1E46-B872-5DD18BD066F2}" v="310" dt="2024-07-30T15:08:47.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46"/>
    <p:restoredTop sz="96197"/>
  </p:normalViewPr>
  <p:slideViewPr>
    <p:cSldViewPr snapToGrid="0" showGuides="1">
      <p:cViewPr varScale="1">
        <p:scale>
          <a:sx n="95" d="100"/>
          <a:sy n="95" d="100"/>
        </p:scale>
        <p:origin x="920" y="184"/>
      </p:cViewPr>
      <p:guideLst>
        <p:guide orient="horz" pos="864"/>
        <p:guide pos="3600"/>
        <p:guide orient="horz" pos="352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8E5C5-D2EA-FEC5-2FAC-5C5C72B1C5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DA8379-8206-A033-994C-7910C0FBD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E8454-FC30-4441-92E5-D2069FB9F6CA}" type="datetimeFigureOut">
              <a:rPr lang="en-US" smtClean="0"/>
              <a:t>9/25/24</a:t>
            </a:fld>
            <a:endParaRPr lang="en-US"/>
          </a:p>
        </p:txBody>
      </p:sp>
      <p:sp>
        <p:nvSpPr>
          <p:cNvPr id="4" name="Footer Placeholder 3">
            <a:extLst>
              <a:ext uri="{FF2B5EF4-FFF2-40B4-BE49-F238E27FC236}">
                <a16:creationId xmlns:a16="http://schemas.microsoft.com/office/drawing/2014/main" id="{6FBDD090-65F5-300B-F256-14D249DDE5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26FFB2-06D7-12A9-40C7-25759D55A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F17A3D-D634-6449-8333-13DF8260CF8C}" type="slidenum">
              <a:rPr lang="en-US" smtClean="0"/>
              <a:t>‹#›</a:t>
            </a:fld>
            <a:endParaRPr lang="en-US"/>
          </a:p>
        </p:txBody>
      </p:sp>
    </p:spTree>
    <p:extLst>
      <p:ext uri="{BB962C8B-B14F-4D97-AF65-F5344CB8AC3E}">
        <p14:creationId xmlns:p14="http://schemas.microsoft.com/office/powerpoint/2010/main" val="25102204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CC696-2765-3B4D-8C56-C9D4ADAE634D}" type="datetimeFigureOut">
              <a:rPr lang="en-US" smtClean="0"/>
              <a:t>9/25/24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884A1-979A-F74F-9F28-DE0D5400D887}" type="slidenum">
              <a:rPr lang="en-US" smtClean="0"/>
              <a:t>‹#›</a:t>
            </a:fld>
            <a:endParaRPr lang="en-US"/>
          </a:p>
        </p:txBody>
      </p:sp>
    </p:spTree>
    <p:extLst>
      <p:ext uri="{BB962C8B-B14F-4D97-AF65-F5344CB8AC3E}">
        <p14:creationId xmlns:p14="http://schemas.microsoft.com/office/powerpoint/2010/main" val="1838207148"/>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3</a:t>
            </a:fld>
            <a:endParaRPr lang="en-US"/>
          </a:p>
        </p:txBody>
      </p:sp>
    </p:spTree>
    <p:extLst>
      <p:ext uri="{BB962C8B-B14F-4D97-AF65-F5344CB8AC3E}">
        <p14:creationId xmlns:p14="http://schemas.microsoft.com/office/powerpoint/2010/main" val="10451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116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019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807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324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699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950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43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1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21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23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12</a:t>
            </a:fld>
            <a:endParaRPr lang="en-US"/>
          </a:p>
        </p:txBody>
      </p:sp>
    </p:spTree>
    <p:extLst>
      <p:ext uri="{BB962C8B-B14F-4D97-AF65-F5344CB8AC3E}">
        <p14:creationId xmlns:p14="http://schemas.microsoft.com/office/powerpoint/2010/main" val="229206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395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216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797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36</a:t>
            </a:fld>
            <a:endParaRPr lang="en-US"/>
          </a:p>
        </p:txBody>
      </p:sp>
    </p:spTree>
    <p:extLst>
      <p:ext uri="{BB962C8B-B14F-4D97-AF65-F5344CB8AC3E}">
        <p14:creationId xmlns:p14="http://schemas.microsoft.com/office/powerpoint/2010/main" val="3892104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156F5C-E74A-6843-BC17-0B1607C93736}" type="slidenum">
              <a:rPr lang="en-US" smtClean="0"/>
              <a:t>38</a:t>
            </a:fld>
            <a:endParaRPr lang="en-US"/>
          </a:p>
        </p:txBody>
      </p:sp>
    </p:spTree>
    <p:extLst>
      <p:ext uri="{BB962C8B-B14F-4D97-AF65-F5344CB8AC3E}">
        <p14:creationId xmlns:p14="http://schemas.microsoft.com/office/powerpoint/2010/main" val="4128396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48</a:t>
            </a:fld>
            <a:endParaRPr lang="en-US"/>
          </a:p>
        </p:txBody>
      </p:sp>
    </p:spTree>
    <p:extLst>
      <p:ext uri="{BB962C8B-B14F-4D97-AF65-F5344CB8AC3E}">
        <p14:creationId xmlns:p14="http://schemas.microsoft.com/office/powerpoint/2010/main" val="3870526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6884A1-979A-F74F-9F28-DE0D5400D887}" type="slidenum">
              <a:rPr lang="en-US" smtClean="0"/>
              <a:t>52</a:t>
            </a:fld>
            <a:endParaRPr lang="en-US"/>
          </a:p>
        </p:txBody>
      </p:sp>
    </p:spTree>
    <p:extLst>
      <p:ext uri="{BB962C8B-B14F-4D97-AF65-F5344CB8AC3E}">
        <p14:creationId xmlns:p14="http://schemas.microsoft.com/office/powerpoint/2010/main" val="335857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14</a:t>
            </a:fld>
            <a:endParaRPr lang="en-US"/>
          </a:p>
        </p:txBody>
      </p:sp>
    </p:spTree>
    <p:extLst>
      <p:ext uri="{BB962C8B-B14F-4D97-AF65-F5344CB8AC3E}">
        <p14:creationId xmlns:p14="http://schemas.microsoft.com/office/powerpoint/2010/main" val="63735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37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36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77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01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56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156F5C-E74A-6843-BC17-0B1607C93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801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6" name="Rectangle 42">
            <a:extLst>
              <a:ext uri="{FF2B5EF4-FFF2-40B4-BE49-F238E27FC236}">
                <a16:creationId xmlns:a16="http://schemas.microsoft.com/office/drawing/2014/main" id="{9487EB61-E515-FD52-7B7D-07E833E91962}"/>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F04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
        <p:nvSpPr>
          <p:cNvPr id="55" name="Subtitle 2">
            <a:extLst>
              <a:ext uri="{FF2B5EF4-FFF2-40B4-BE49-F238E27FC236}">
                <a16:creationId xmlns:a16="http://schemas.microsoft.com/office/drawing/2014/main" id="{F01D7D93-07DC-4F0F-93EB-FC5B72489790}"/>
              </a:ext>
            </a:extLst>
          </p:cNvPr>
          <p:cNvSpPr>
            <a:spLocks noGrp="1"/>
          </p:cNvSpPr>
          <p:nvPr>
            <p:ph type="subTitle" idx="1" hasCustomPrompt="1"/>
          </p:nvPr>
        </p:nvSpPr>
        <p:spPr>
          <a:xfrm>
            <a:off x="8277301" y="6703625"/>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Tree>
    <p:extLst>
      <p:ext uri="{BB962C8B-B14F-4D97-AF65-F5344CB8AC3E}">
        <p14:creationId xmlns:p14="http://schemas.microsoft.com/office/powerpoint/2010/main" val="286094312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11662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998020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21296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840980" cy="8229600"/>
          </a:xfrm>
          <a:custGeom>
            <a:avLst/>
            <a:gdLst>
              <a:gd name="connsiteX0" fmla="*/ 2190720 w 6534150"/>
              <a:gd name="connsiteY0" fmla="*/ 0 h 6858000"/>
              <a:gd name="connsiteX1" fmla="*/ 6534150 w 6534150"/>
              <a:gd name="connsiteY1" fmla="*/ 0 h 6858000"/>
              <a:gd name="connsiteX2" fmla="*/ 3143280 w 6534150"/>
              <a:gd name="connsiteY2" fmla="*/ 6858000 h 6858000"/>
              <a:gd name="connsiteX3" fmla="*/ 0 w 6534150"/>
              <a:gd name="connsiteY3" fmla="*/ 6858000 h 6858000"/>
              <a:gd name="connsiteX4" fmla="*/ 0 w 6534150"/>
              <a:gd name="connsiteY4" fmla="*/ 44307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0" h="6858000">
                <a:moveTo>
                  <a:pt x="2190720" y="0"/>
                </a:moveTo>
                <a:lnTo>
                  <a:pt x="6534150" y="0"/>
                </a:lnTo>
                <a:lnTo>
                  <a:pt x="3143280" y="6858000"/>
                </a:lnTo>
                <a:lnTo>
                  <a:pt x="0" y="6858000"/>
                </a:lnTo>
                <a:lnTo>
                  <a:pt x="0" y="4430709"/>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373669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469380" y="1362635"/>
            <a:ext cx="8161020" cy="3826585"/>
          </a:xfrm>
          <a:custGeom>
            <a:avLst/>
            <a:gdLst>
              <a:gd name="connsiteX0" fmla="*/ 0 w 6800850"/>
              <a:gd name="connsiteY0" fmla="*/ 0 h 3188821"/>
              <a:gd name="connsiteX1" fmla="*/ 6800850 w 6800850"/>
              <a:gd name="connsiteY1" fmla="*/ 0 h 3188821"/>
              <a:gd name="connsiteX2" fmla="*/ 6800850 w 6800850"/>
              <a:gd name="connsiteY2" fmla="*/ 3188821 h 3188821"/>
              <a:gd name="connsiteX3" fmla="*/ 0 w 6800850"/>
              <a:gd name="connsiteY3" fmla="*/ 3188821 h 3188821"/>
            </a:gdLst>
            <a:ahLst/>
            <a:cxnLst>
              <a:cxn ang="0">
                <a:pos x="connsiteX0" y="connsiteY0"/>
              </a:cxn>
              <a:cxn ang="0">
                <a:pos x="connsiteX1" y="connsiteY1"/>
              </a:cxn>
              <a:cxn ang="0">
                <a:pos x="connsiteX2" y="connsiteY2"/>
              </a:cxn>
              <a:cxn ang="0">
                <a:pos x="connsiteX3" y="connsiteY3"/>
              </a:cxn>
            </a:cxnLst>
            <a:rect l="l" t="t" r="r" b="b"/>
            <a:pathLst>
              <a:path w="6800850" h="3188821">
                <a:moveTo>
                  <a:pt x="0" y="0"/>
                </a:moveTo>
                <a:lnTo>
                  <a:pt x="6800850" y="0"/>
                </a:lnTo>
                <a:lnTo>
                  <a:pt x="6800850" y="3188821"/>
                </a:lnTo>
                <a:lnTo>
                  <a:pt x="0" y="3188821"/>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77096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3909060" y="0"/>
            <a:ext cx="10721340" cy="8229600"/>
          </a:xfrm>
          <a:custGeom>
            <a:avLst/>
            <a:gdLst>
              <a:gd name="connsiteX0" fmla="*/ 0 w 8934450"/>
              <a:gd name="connsiteY0" fmla="*/ 0 h 6858000"/>
              <a:gd name="connsiteX1" fmla="*/ 8934450 w 8934450"/>
              <a:gd name="connsiteY1" fmla="*/ 0 h 6858000"/>
              <a:gd name="connsiteX2" fmla="*/ 8934450 w 8934450"/>
              <a:gd name="connsiteY2" fmla="*/ 6858000 h 6858000"/>
              <a:gd name="connsiteX3" fmla="*/ 0 w 89344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34450" h="6858000">
                <a:moveTo>
                  <a:pt x="0" y="0"/>
                </a:moveTo>
                <a:lnTo>
                  <a:pt x="8934450" y="0"/>
                </a:lnTo>
                <a:lnTo>
                  <a:pt x="89344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42958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417320" y="1303020"/>
            <a:ext cx="5897880" cy="6926580"/>
          </a:xfrm>
          <a:custGeom>
            <a:avLst/>
            <a:gdLst>
              <a:gd name="connsiteX0" fmla="*/ 0 w 4914900"/>
              <a:gd name="connsiteY0" fmla="*/ 0 h 5772150"/>
              <a:gd name="connsiteX1" fmla="*/ 4914900 w 4914900"/>
              <a:gd name="connsiteY1" fmla="*/ 0 h 5772150"/>
              <a:gd name="connsiteX2" fmla="*/ 4914900 w 4914900"/>
              <a:gd name="connsiteY2" fmla="*/ 5772150 h 5772150"/>
              <a:gd name="connsiteX3" fmla="*/ 0 w 491490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4914900" h="5772150">
                <a:moveTo>
                  <a:pt x="0" y="0"/>
                </a:moveTo>
                <a:lnTo>
                  <a:pt x="4914900" y="0"/>
                </a:lnTo>
                <a:lnTo>
                  <a:pt x="4914900" y="5772150"/>
                </a:lnTo>
                <a:lnTo>
                  <a:pt x="0" y="57721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938486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66512F1-2B4E-D695-5C18-5532864D8758}"/>
              </a:ext>
            </a:extLst>
          </p:cNvPr>
          <p:cNvSpPr>
            <a:spLocks noGrp="1"/>
          </p:cNvSpPr>
          <p:nvPr>
            <p:ph type="pic" sz="quarter" idx="11"/>
          </p:nvPr>
        </p:nvSpPr>
        <p:spPr>
          <a:xfrm>
            <a:off x="0" y="0"/>
            <a:ext cx="8573602" cy="8229600"/>
          </a:xfrm>
          <a:custGeom>
            <a:avLst/>
            <a:gdLst>
              <a:gd name="connsiteX0" fmla="*/ 0 w 7144668"/>
              <a:gd name="connsiteY0" fmla="*/ 0 h 6858000"/>
              <a:gd name="connsiteX1" fmla="*/ 7144668 w 7144668"/>
              <a:gd name="connsiteY1" fmla="*/ 0 h 6858000"/>
              <a:gd name="connsiteX2" fmla="*/ 5307073 w 7144668"/>
              <a:gd name="connsiteY2" fmla="*/ 6858000 h 6858000"/>
              <a:gd name="connsiteX3" fmla="*/ 0 w 71446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44668" h="6858000">
                <a:moveTo>
                  <a:pt x="0" y="0"/>
                </a:moveTo>
                <a:lnTo>
                  <a:pt x="7144668" y="0"/>
                </a:lnTo>
                <a:lnTo>
                  <a:pt x="5307073"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263060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6072188" y="1"/>
            <a:ext cx="8558214" cy="4068178"/>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8214" h="4068178">
                <a:moveTo>
                  <a:pt x="0" y="14288"/>
                </a:moveTo>
                <a:lnTo>
                  <a:pt x="8558214" y="0"/>
                </a:lnTo>
                <a:lnTo>
                  <a:pt x="8558214" y="4068178"/>
                </a:lnTo>
                <a:lnTo>
                  <a:pt x="1300163" y="4000500"/>
                </a:lnTo>
                <a:lnTo>
                  <a:pt x="0" y="14288"/>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1785939" y="-1"/>
            <a:ext cx="5373854" cy="403748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 y="1"/>
            <a:ext cx="2758492" cy="4014788"/>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Tree>
    <p:extLst>
      <p:ext uri="{BB962C8B-B14F-4D97-AF65-F5344CB8AC3E}">
        <p14:creationId xmlns:p14="http://schemas.microsoft.com/office/powerpoint/2010/main" val="945113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640690" y="3794760"/>
            <a:ext cx="4920703" cy="4434840"/>
          </a:xfrm>
          <a:custGeom>
            <a:avLst/>
            <a:gdLst>
              <a:gd name="connsiteX0" fmla="*/ 2581243 w 4100586"/>
              <a:gd name="connsiteY0" fmla="*/ 0 h 3695700"/>
              <a:gd name="connsiteX1" fmla="*/ 4100586 w 4100586"/>
              <a:gd name="connsiteY1" fmla="*/ 3695700 h 3695700"/>
              <a:gd name="connsiteX2" fmla="*/ 2581243 w 4100586"/>
              <a:gd name="connsiteY2" fmla="*/ 3695700 h 3695700"/>
              <a:gd name="connsiteX3" fmla="*/ 1 w 4100586"/>
              <a:gd name="connsiteY3" fmla="*/ 0 h 3695700"/>
              <a:gd name="connsiteX4" fmla="*/ 436133 w 4100586"/>
              <a:gd name="connsiteY4" fmla="*/ 0 h 3695700"/>
              <a:gd name="connsiteX5" fmla="*/ 1950750 w 4100586"/>
              <a:gd name="connsiteY5" fmla="*/ 0 h 3695700"/>
              <a:gd name="connsiteX6" fmla="*/ 2581242 w 4100586"/>
              <a:gd name="connsiteY6" fmla="*/ 0 h 3695700"/>
              <a:gd name="connsiteX7" fmla="*/ 2581242 w 4100586"/>
              <a:gd name="connsiteY7" fmla="*/ 3695700 h 3695700"/>
              <a:gd name="connsiteX8" fmla="*/ 1950750 w 4100586"/>
              <a:gd name="connsiteY8" fmla="*/ 3695700 h 3695700"/>
              <a:gd name="connsiteX9" fmla="*/ 1519344 w 4100586"/>
              <a:gd name="connsiteY9" fmla="*/ 3695700 h 3695700"/>
              <a:gd name="connsiteX10" fmla="*/ 0 w 4100586"/>
              <a:gd name="connsiteY10" fmla="*/ 0 h 3695700"/>
              <a:gd name="connsiteX11" fmla="*/ 1 w 4100586"/>
              <a:gd name="connsiteY11" fmla="*/ 0 h 3695700"/>
              <a:gd name="connsiteX12" fmla="*/ 1 w 4100586"/>
              <a:gd name="connsiteY12" fmla="*/ 1264343 h 3695700"/>
              <a:gd name="connsiteX13" fmla="*/ 0 w 4100586"/>
              <a:gd name="connsiteY13" fmla="*/ 126434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0586" h="3695700">
                <a:moveTo>
                  <a:pt x="2581243" y="0"/>
                </a:moveTo>
                <a:lnTo>
                  <a:pt x="4100586" y="3695700"/>
                </a:lnTo>
                <a:lnTo>
                  <a:pt x="2581243" y="3695700"/>
                </a:lnTo>
                <a:close/>
                <a:moveTo>
                  <a:pt x="1" y="0"/>
                </a:moveTo>
                <a:lnTo>
                  <a:pt x="436133" y="0"/>
                </a:lnTo>
                <a:lnTo>
                  <a:pt x="1950750" y="0"/>
                </a:lnTo>
                <a:lnTo>
                  <a:pt x="2581242" y="0"/>
                </a:lnTo>
                <a:lnTo>
                  <a:pt x="2581242" y="3695700"/>
                </a:lnTo>
                <a:lnTo>
                  <a:pt x="1950750" y="3695700"/>
                </a:lnTo>
                <a:lnTo>
                  <a:pt x="1519344" y="3695700"/>
                </a:lnTo>
                <a:close/>
                <a:moveTo>
                  <a:pt x="0" y="0"/>
                </a:moveTo>
                <a:lnTo>
                  <a:pt x="1" y="0"/>
                </a:lnTo>
                <a:lnTo>
                  <a:pt x="1" y="1264343"/>
                </a:lnTo>
                <a:lnTo>
                  <a:pt x="0" y="126434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
        <p:nvSpPr>
          <p:cNvPr id="11" name="Picture Placeholder 10"/>
          <p:cNvSpPr>
            <a:spLocks noGrp="1"/>
          </p:cNvSpPr>
          <p:nvPr>
            <p:ph type="pic" sz="quarter" idx="12"/>
          </p:nvPr>
        </p:nvSpPr>
        <p:spPr>
          <a:xfrm>
            <a:off x="10515600" y="0"/>
            <a:ext cx="4114800" cy="8229600"/>
          </a:xfrm>
          <a:custGeom>
            <a:avLst/>
            <a:gdLst>
              <a:gd name="connsiteX0" fmla="*/ 0 w 3429000"/>
              <a:gd name="connsiteY0" fmla="*/ 0 h 6858000"/>
              <a:gd name="connsiteX1" fmla="*/ 3429000 w 3429000"/>
              <a:gd name="connsiteY1" fmla="*/ 0 h 6858000"/>
              <a:gd name="connsiteX2" fmla="*/ 342900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lnTo>
                  <a:pt x="3429000" y="0"/>
                </a:lnTo>
                <a:lnTo>
                  <a:pt x="342900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00663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5513CCA-F533-6C96-DDA5-A0F21A89AD53}"/>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8277301" y="6708631"/>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
        <p:nvSpPr>
          <p:cNvPr id="6" name="Title 1">
            <a:extLst>
              <a:ext uri="{FF2B5EF4-FFF2-40B4-BE49-F238E27FC236}">
                <a16:creationId xmlns:a16="http://schemas.microsoft.com/office/drawing/2014/main" id="{329445CD-04BB-AF93-C724-C0FEDAC920E2}"/>
              </a:ext>
            </a:extLst>
          </p:cNvPr>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7765068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5146500" cy="8229600"/>
          </a:xfrm>
          <a:custGeom>
            <a:avLst/>
            <a:gdLst>
              <a:gd name="connsiteX0" fmla="*/ 0 w 4288750"/>
              <a:gd name="connsiteY0" fmla="*/ 0 h 6858000"/>
              <a:gd name="connsiteX1" fmla="*/ 4288750 w 4288750"/>
              <a:gd name="connsiteY1" fmla="*/ 0 h 6858000"/>
              <a:gd name="connsiteX2" fmla="*/ 2451154 w 4288750"/>
              <a:gd name="connsiteY2" fmla="*/ 6858000 h 6858000"/>
              <a:gd name="connsiteX3" fmla="*/ 0 w 4288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8750" h="6858000">
                <a:moveTo>
                  <a:pt x="0" y="0"/>
                </a:moveTo>
                <a:lnTo>
                  <a:pt x="4288750" y="0"/>
                </a:lnTo>
                <a:lnTo>
                  <a:pt x="245115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13675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315200" cy="8229600"/>
          </a:xfrm>
          <a:custGeom>
            <a:avLst/>
            <a:gdLst>
              <a:gd name="connsiteX0" fmla="*/ 0 w 6096000"/>
              <a:gd name="connsiteY0" fmla="*/ 0 h 6858000"/>
              <a:gd name="connsiteX1" fmla="*/ 6096000 w 6096000"/>
              <a:gd name="connsiteY1" fmla="*/ 6858000 h 6858000"/>
              <a:gd name="connsiteX2" fmla="*/ 0 w 6096000"/>
              <a:gd name="connsiteY2" fmla="*/ 6858000 h 6858000"/>
            </a:gdLst>
            <a:ahLst/>
            <a:cxnLst>
              <a:cxn ang="0">
                <a:pos x="connsiteX0" y="connsiteY0"/>
              </a:cxn>
              <a:cxn ang="0">
                <a:pos x="connsiteX1" y="connsiteY1"/>
              </a:cxn>
              <a:cxn ang="0">
                <a:pos x="connsiteX2" y="connsiteY2"/>
              </a:cxn>
            </a:cxnLst>
            <a:rect l="l" t="t" r="r" b="b"/>
            <a:pathLst>
              <a:path w="6096000" h="6858000">
                <a:moveTo>
                  <a:pt x="0" y="0"/>
                </a:move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288079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188720" y="1028700"/>
            <a:ext cx="6537960" cy="6172200"/>
          </a:xfrm>
          <a:custGeom>
            <a:avLst/>
            <a:gdLst>
              <a:gd name="connsiteX0" fmla="*/ 0 w 5448300"/>
              <a:gd name="connsiteY0" fmla="*/ 0 h 5143500"/>
              <a:gd name="connsiteX1" fmla="*/ 4428614 w 5448300"/>
              <a:gd name="connsiteY1" fmla="*/ 0 h 5143500"/>
              <a:gd name="connsiteX2" fmla="*/ 5448300 w 5448300"/>
              <a:gd name="connsiteY2" fmla="*/ 1019686 h 5143500"/>
              <a:gd name="connsiteX3" fmla="*/ 5448300 w 5448300"/>
              <a:gd name="connsiteY3" fmla="*/ 5143500 h 5143500"/>
              <a:gd name="connsiteX4" fmla="*/ 0 w 5448300"/>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00" h="5143500">
                <a:moveTo>
                  <a:pt x="0" y="0"/>
                </a:moveTo>
                <a:lnTo>
                  <a:pt x="4428614" y="0"/>
                </a:lnTo>
                <a:lnTo>
                  <a:pt x="5448300" y="1019686"/>
                </a:lnTo>
                <a:lnTo>
                  <a:pt x="5448300" y="5143500"/>
                </a:lnTo>
                <a:lnTo>
                  <a:pt x="0" y="51435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78626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72000" y="594360"/>
            <a:ext cx="6766560" cy="4960620"/>
          </a:xfrm>
          <a:custGeom>
            <a:avLst/>
            <a:gdLst>
              <a:gd name="connsiteX0" fmla="*/ 0 w 5638800"/>
              <a:gd name="connsiteY0" fmla="*/ 0 h 4133850"/>
              <a:gd name="connsiteX1" fmla="*/ 4410075 w 5638800"/>
              <a:gd name="connsiteY1" fmla="*/ 0 h 4133850"/>
              <a:gd name="connsiteX2" fmla="*/ 5638800 w 5638800"/>
              <a:gd name="connsiteY2" fmla="*/ 1228725 h 4133850"/>
              <a:gd name="connsiteX3" fmla="*/ 5638800 w 5638800"/>
              <a:gd name="connsiteY3" fmla="*/ 4133850 h 4133850"/>
              <a:gd name="connsiteX4" fmla="*/ 0 w 5638800"/>
              <a:gd name="connsiteY4" fmla="*/ 4133850 h 413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4133850">
                <a:moveTo>
                  <a:pt x="0" y="0"/>
                </a:moveTo>
                <a:lnTo>
                  <a:pt x="4410075" y="0"/>
                </a:lnTo>
                <a:lnTo>
                  <a:pt x="5638800" y="1228725"/>
                </a:lnTo>
                <a:lnTo>
                  <a:pt x="5638800" y="4133850"/>
                </a:lnTo>
                <a:lnTo>
                  <a:pt x="0" y="41338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81277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8430617" y="1672"/>
            <a:ext cx="6199783" cy="2989539"/>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 name="connsiteX0" fmla="*/ 0 w 8558214"/>
              <a:gd name="connsiteY0" fmla="*/ 14288 h 4077931"/>
              <a:gd name="connsiteX1" fmla="*/ 8558214 w 8558214"/>
              <a:gd name="connsiteY1" fmla="*/ 0 h 4077931"/>
              <a:gd name="connsiteX2" fmla="*/ 8558214 w 8558214"/>
              <a:gd name="connsiteY2" fmla="*/ 4068178 h 4077931"/>
              <a:gd name="connsiteX3" fmla="*/ 1300163 w 8558214"/>
              <a:gd name="connsiteY3" fmla="*/ 4077931 h 4077931"/>
              <a:gd name="connsiteX4" fmla="*/ 0 w 8558214"/>
              <a:gd name="connsiteY4" fmla="*/ 14288 h 4077931"/>
              <a:gd name="connsiteX0" fmla="*/ 0 w 8558214"/>
              <a:gd name="connsiteY0" fmla="*/ 14288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8 h 4096711"/>
              <a:gd name="connsiteX0" fmla="*/ 0 w 8558214"/>
              <a:gd name="connsiteY0" fmla="*/ 14287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7 h 4096711"/>
              <a:gd name="connsiteX0" fmla="*/ 0 w 8565123"/>
              <a:gd name="connsiteY0" fmla="*/ 7444 h 4096711"/>
              <a:gd name="connsiteX1" fmla="*/ 8565123 w 8565123"/>
              <a:gd name="connsiteY1" fmla="*/ 0 h 4096711"/>
              <a:gd name="connsiteX2" fmla="*/ 8565123 w 8565123"/>
              <a:gd name="connsiteY2" fmla="*/ 4068178 h 4096711"/>
              <a:gd name="connsiteX3" fmla="*/ 1307072 w 8565123"/>
              <a:gd name="connsiteY3" fmla="*/ 4096711 h 4096711"/>
              <a:gd name="connsiteX4" fmla="*/ 0 w 8565123"/>
              <a:gd name="connsiteY4" fmla="*/ 7444 h 4096711"/>
              <a:gd name="connsiteX0" fmla="*/ 0 w 8572032"/>
              <a:gd name="connsiteY0" fmla="*/ 7444 h 4096711"/>
              <a:gd name="connsiteX1" fmla="*/ 8572032 w 8572032"/>
              <a:gd name="connsiteY1" fmla="*/ 0 h 4096711"/>
              <a:gd name="connsiteX2" fmla="*/ 8572032 w 8572032"/>
              <a:gd name="connsiteY2" fmla="*/ 4068178 h 4096711"/>
              <a:gd name="connsiteX3" fmla="*/ 1313981 w 8572032"/>
              <a:gd name="connsiteY3" fmla="*/ 4096711 h 4096711"/>
              <a:gd name="connsiteX4" fmla="*/ 0 w 8572032"/>
              <a:gd name="connsiteY4" fmla="*/ 7444 h 4096711"/>
              <a:gd name="connsiteX0" fmla="*/ 0 w 8572032"/>
              <a:gd name="connsiteY0" fmla="*/ 600 h 4089867"/>
              <a:gd name="connsiteX1" fmla="*/ 8565123 w 8572032"/>
              <a:gd name="connsiteY1" fmla="*/ 0 h 4089867"/>
              <a:gd name="connsiteX2" fmla="*/ 8572032 w 8572032"/>
              <a:gd name="connsiteY2" fmla="*/ 4061334 h 4089867"/>
              <a:gd name="connsiteX3" fmla="*/ 1313981 w 8572032"/>
              <a:gd name="connsiteY3" fmla="*/ 4089867 h 4089867"/>
              <a:gd name="connsiteX4" fmla="*/ 0 w 8572032"/>
              <a:gd name="connsiteY4" fmla="*/ 600 h 4089867"/>
              <a:gd name="connsiteX0" fmla="*/ 0 w 8572032"/>
              <a:gd name="connsiteY0" fmla="*/ 0 h 4089267"/>
              <a:gd name="connsiteX1" fmla="*/ 8454786 w 8572032"/>
              <a:gd name="connsiteY1" fmla="*/ 131466 h 4089267"/>
              <a:gd name="connsiteX2" fmla="*/ 8572032 w 8572032"/>
              <a:gd name="connsiteY2" fmla="*/ 4060734 h 4089267"/>
              <a:gd name="connsiteX3" fmla="*/ 1313981 w 8572032"/>
              <a:gd name="connsiteY3" fmla="*/ 4089267 h 4089267"/>
              <a:gd name="connsiteX4" fmla="*/ 0 w 8572032"/>
              <a:gd name="connsiteY4" fmla="*/ 0 h 4089267"/>
              <a:gd name="connsiteX0" fmla="*/ 0 w 8572032"/>
              <a:gd name="connsiteY0" fmla="*/ 5154 h 4094421"/>
              <a:gd name="connsiteX1" fmla="*/ 8569720 w 8572032"/>
              <a:gd name="connsiteY1" fmla="*/ 0 h 4094421"/>
              <a:gd name="connsiteX2" fmla="*/ 8572032 w 8572032"/>
              <a:gd name="connsiteY2" fmla="*/ 4065888 h 4094421"/>
              <a:gd name="connsiteX3" fmla="*/ 1313981 w 8572032"/>
              <a:gd name="connsiteY3" fmla="*/ 4094421 h 4094421"/>
              <a:gd name="connsiteX4" fmla="*/ 0 w 8572032"/>
              <a:gd name="connsiteY4" fmla="*/ 5154 h 409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032" h="4094421">
                <a:moveTo>
                  <a:pt x="0" y="5154"/>
                </a:moveTo>
                <a:lnTo>
                  <a:pt x="8569720" y="0"/>
                </a:lnTo>
                <a:cubicBezTo>
                  <a:pt x="8570491" y="1355296"/>
                  <a:pt x="8571261" y="2710592"/>
                  <a:pt x="8572032" y="4065888"/>
                </a:cubicBezTo>
                <a:lnTo>
                  <a:pt x="1313981" y="4094421"/>
                </a:lnTo>
                <a:lnTo>
                  <a:pt x="0" y="5154"/>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4866872" y="3176"/>
            <a:ext cx="4151866" cy="2967300"/>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5410 w 5373854"/>
              <a:gd name="connsiteY1" fmla="*/ 777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3173"/>
              <a:gd name="connsiteX1" fmla="*/ 4099520 w 5373854"/>
              <a:gd name="connsiteY1" fmla="*/ 5093 h 4033173"/>
              <a:gd name="connsiteX2" fmla="*/ 5373854 w 5373854"/>
              <a:gd name="connsiteY2" fmla="*/ 4033173 h 4033173"/>
              <a:gd name="connsiteX3" fmla="*/ 1157288 w 5373854"/>
              <a:gd name="connsiteY3" fmla="*/ 4010473 h 4033173"/>
              <a:gd name="connsiteX4" fmla="*/ 0 w 5373854"/>
              <a:gd name="connsiteY4" fmla="*/ 0 h 403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3173">
                <a:moveTo>
                  <a:pt x="0" y="0"/>
                </a:moveTo>
                <a:lnTo>
                  <a:pt x="4099520" y="5093"/>
                </a:lnTo>
                <a:lnTo>
                  <a:pt x="5373854" y="4033173"/>
                </a:lnTo>
                <a:lnTo>
                  <a:pt x="1157288" y="4010473"/>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4067" y="1"/>
            <a:ext cx="2021629" cy="2942337"/>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
        <p:nvSpPr>
          <p:cNvPr id="2" name="Picture Placeholder 4">
            <a:extLst>
              <a:ext uri="{FF2B5EF4-FFF2-40B4-BE49-F238E27FC236}">
                <a16:creationId xmlns:a16="http://schemas.microsoft.com/office/drawing/2014/main" id="{969D1352-58CB-77E3-7699-D7969B03D244}"/>
              </a:ext>
            </a:extLst>
          </p:cNvPr>
          <p:cNvSpPr>
            <a:spLocks noGrp="1"/>
          </p:cNvSpPr>
          <p:nvPr>
            <p:ph type="pic" sz="quarter" idx="13"/>
          </p:nvPr>
        </p:nvSpPr>
        <p:spPr>
          <a:xfrm>
            <a:off x="1513291" y="1"/>
            <a:ext cx="3916222" cy="295640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Tree>
    <p:extLst>
      <p:ext uri="{BB962C8B-B14F-4D97-AF65-F5344CB8AC3E}">
        <p14:creationId xmlns:p14="http://schemas.microsoft.com/office/powerpoint/2010/main" val="370103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9023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85026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29450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7317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69762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5426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9/25/24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68275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089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5" r:id="rId14"/>
    <p:sldLayoutId id="2147483676" r:id="rId15"/>
    <p:sldLayoutId id="2147483677" r:id="rId16"/>
    <p:sldLayoutId id="2147483685" r:id="rId17"/>
    <p:sldLayoutId id="2147483678" r:id="rId18"/>
    <p:sldLayoutId id="2147483679" r:id="rId19"/>
    <p:sldLayoutId id="2147483680" r:id="rId20"/>
    <p:sldLayoutId id="2147483681" r:id="rId21"/>
    <p:sldLayoutId id="2147483683" r:id="rId22"/>
    <p:sldLayoutId id="2147483684" r:id="rId23"/>
    <p:sldLayoutId id="2147483686" r:id="rId24"/>
  </p:sldLayoutIdLst>
  <p:txStyles>
    <p:titleStyle>
      <a:lvl1pPr algn="l" defTabSz="1097280" rtl="0" eaLnBrk="1" latinLnBrk="0" hangingPunct="1">
        <a:lnSpc>
          <a:spcPct val="90000"/>
        </a:lnSpc>
        <a:spcBef>
          <a:spcPct val="0"/>
        </a:spcBef>
        <a:buNone/>
        <a:defRPr sz="5280" b="1" i="0" kern="1200">
          <a:solidFill>
            <a:schemeClr val="tx1"/>
          </a:solidFill>
          <a:latin typeface="Avenir Next Demi Bold" panose="020B0503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0.emf"/><Relationship Id="rId5" Type="http://schemas.openxmlformats.org/officeDocument/2006/relationships/image" Target="../media/image19.jpeg"/><Relationship Id="rId10" Type="http://schemas.openxmlformats.org/officeDocument/2006/relationships/image" Target="../media/image13.png"/><Relationship Id="rId4" Type="http://schemas.openxmlformats.org/officeDocument/2006/relationships/image" Target="../media/image18.jpeg"/><Relationship Id="rId9"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20.emf"/><Relationship Id="rId5" Type="http://schemas.openxmlformats.org/officeDocument/2006/relationships/image" Target="../media/image48.jpeg"/><Relationship Id="rId10" Type="http://schemas.openxmlformats.org/officeDocument/2006/relationships/image" Target="../media/image52.svg"/><Relationship Id="rId4" Type="http://schemas.openxmlformats.org/officeDocument/2006/relationships/image" Target="../media/image47.jpe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2.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5.jpeg"/><Relationship Id="rId1" Type="http://schemas.openxmlformats.org/officeDocument/2006/relationships/slideLayout" Target="../slideLayouts/slideLayout1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79.jpe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0.xml"/><Relationship Id="rId4"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0779CE-92C7-6EA7-5D68-4C97BA9F51A3}"/>
              </a:ext>
            </a:extLst>
          </p:cNvPr>
          <p:cNvSpPr txBox="1"/>
          <p:nvPr/>
        </p:nvSpPr>
        <p:spPr>
          <a:xfrm rot="20621550">
            <a:off x="-234204" y="2880150"/>
            <a:ext cx="15381154" cy="2862322"/>
          </a:xfrm>
          <a:prstGeom prst="rect">
            <a:avLst/>
          </a:prstGeom>
          <a:noFill/>
        </p:spPr>
        <p:txBody>
          <a:bodyPr wrap="square" rtlCol="0">
            <a:spAutoFit/>
          </a:bodyPr>
          <a:lstStyle/>
          <a:p>
            <a:pPr algn="ctr"/>
            <a:r>
              <a:rPr lang="en-US" sz="9000" b="1" dirty="0">
                <a:solidFill>
                  <a:schemeClr val="bg2"/>
                </a:solidFill>
                <a:latin typeface="Arial" panose="020B0604020202020204" pitchFamily="34" charset="0"/>
                <a:cs typeface="Arial" panose="020B0604020202020204" pitchFamily="34" charset="0"/>
              </a:rPr>
              <a:t>INTERNAL USE ONLY</a:t>
            </a:r>
          </a:p>
          <a:p>
            <a:pPr algn="ctr"/>
            <a:r>
              <a:rPr lang="en-US" sz="9000" b="1" dirty="0">
                <a:solidFill>
                  <a:schemeClr val="bg2"/>
                </a:solidFill>
                <a:latin typeface="Arial" panose="020B0604020202020204" pitchFamily="34" charset="0"/>
                <a:cs typeface="Arial" panose="020B0604020202020204" pitchFamily="34" charset="0"/>
              </a:rPr>
              <a:t>DELETE BEFORE USE</a:t>
            </a:r>
          </a:p>
        </p:txBody>
      </p:sp>
      <p:sp>
        <p:nvSpPr>
          <p:cNvPr id="2" name="TextBox 1">
            <a:extLst>
              <a:ext uri="{FF2B5EF4-FFF2-40B4-BE49-F238E27FC236}">
                <a16:creationId xmlns:a16="http://schemas.microsoft.com/office/drawing/2014/main" id="{D3DC099C-1F19-F1C8-4057-5B42496ABECA}"/>
              </a:ext>
            </a:extLst>
          </p:cNvPr>
          <p:cNvSpPr txBox="1"/>
          <p:nvPr/>
        </p:nvSpPr>
        <p:spPr>
          <a:xfrm>
            <a:off x="685578" y="497314"/>
            <a:ext cx="8728878" cy="707882"/>
          </a:xfrm>
          <a:prstGeom prst="rect">
            <a:avLst/>
          </a:prstGeom>
          <a:noFill/>
        </p:spPr>
        <p:txBody>
          <a:bodyPr wrap="square" lIns="91436" tIns="45718" rIns="91436" bIns="45718" rtlCol="0" anchor="t">
            <a:spAutoFit/>
          </a:bodyPr>
          <a:lstStyle/>
          <a:p>
            <a:r>
              <a:rPr lang="en-US" sz="4000" b="1" dirty="0">
                <a:ln w="19050">
                  <a:noFill/>
                </a:ln>
                <a:latin typeface="Avenir Next Demi Bold"/>
              </a:rPr>
              <a:t>PRO TIPS FOR USING THIS DECK</a:t>
            </a:r>
          </a:p>
        </p:txBody>
      </p:sp>
      <p:sp>
        <p:nvSpPr>
          <p:cNvPr id="6" name="TextBox 5">
            <a:extLst>
              <a:ext uri="{FF2B5EF4-FFF2-40B4-BE49-F238E27FC236}">
                <a16:creationId xmlns:a16="http://schemas.microsoft.com/office/drawing/2014/main" id="{E2CC925D-EAC3-504C-B752-68734D3447A8}"/>
              </a:ext>
            </a:extLst>
          </p:cNvPr>
          <p:cNvSpPr txBox="1"/>
          <p:nvPr/>
        </p:nvSpPr>
        <p:spPr>
          <a:xfrm>
            <a:off x="463636" y="1375774"/>
            <a:ext cx="12194763" cy="4985976"/>
          </a:xfrm>
          <a:prstGeom prst="rect">
            <a:avLst/>
          </a:prstGeom>
          <a:noFill/>
        </p:spPr>
        <p:txBody>
          <a:bodyPr wrap="square" lIns="91436" tIns="45718" rIns="91436" bIns="45718" rtlCol="0" anchor="t">
            <a:spAutoFit/>
          </a:bodyPr>
          <a:lstStyle/>
          <a:p>
            <a:pPr marL="342900" indent="-342900">
              <a:spcBef>
                <a:spcPts val="1200"/>
              </a:spcBef>
              <a:spcAft>
                <a:spcPts val="1200"/>
              </a:spcAft>
              <a:buAutoNum type="arabicPeriod"/>
            </a:pPr>
            <a:r>
              <a:rPr lang="en-US" dirty="0">
                <a:ln w="19050">
                  <a:noFill/>
                </a:ln>
                <a:latin typeface="Arial"/>
                <a:cs typeface="Arial"/>
              </a:rPr>
              <a:t>Decide on what you need and what you don't need in your pitch!</a:t>
            </a:r>
            <a:endParaRPr lang="en-US" dirty="0">
              <a:ln w="19050">
                <a:noFill/>
              </a:ln>
              <a:latin typeface="Arial" panose="020B0604020202020204" pitchFamily="34" charset="0"/>
              <a:cs typeface="Arial" panose="020B0604020202020204" pitchFamily="34" charset="0"/>
            </a:endParaRPr>
          </a:p>
          <a:p>
            <a:pPr marL="800100" lvl="1" indent="-342900">
              <a:spcBef>
                <a:spcPts val="1200"/>
              </a:spcBef>
              <a:spcAft>
                <a:spcPts val="1200"/>
              </a:spcAft>
              <a:buFont typeface="Courier New"/>
              <a:buChar char="o"/>
            </a:pPr>
            <a:r>
              <a:rPr lang="en-US" dirty="0">
                <a:ln w="19050">
                  <a:noFill/>
                </a:ln>
                <a:latin typeface="Arial"/>
                <a:cs typeface="Arial"/>
              </a:rPr>
              <a:t>Pick the cover slide you want to use. Add your company logo to the cover page in the bottom left-hand corner. </a:t>
            </a:r>
            <a:endParaRPr lang="en-US" dirty="0">
              <a:ln w="19050">
                <a:noFill/>
              </a:ln>
              <a:latin typeface="Arial" panose="020B0604020202020204" pitchFamily="34" charset="0"/>
              <a:cs typeface="Arial" panose="020B0604020202020204" pitchFamily="34" charset="0"/>
            </a:endParaRPr>
          </a:p>
          <a:p>
            <a:pPr marL="800100" lvl="1" indent="-342900">
              <a:spcBef>
                <a:spcPts val="1200"/>
              </a:spcBef>
              <a:spcAft>
                <a:spcPts val="1200"/>
              </a:spcAft>
              <a:buFont typeface="Courier New"/>
              <a:buChar char="o"/>
            </a:pPr>
            <a:r>
              <a:rPr lang="en-US" dirty="0">
                <a:ln w="19050">
                  <a:noFill/>
                </a:ln>
                <a:latin typeface="Arial"/>
                <a:cs typeface="Arial"/>
              </a:rPr>
              <a:t>After your discovery call fill out slides 12 (The Opportunity) and slide 36 (The Execution). See completed sample deck on your partner portal for more inspiration!</a:t>
            </a:r>
          </a:p>
          <a:p>
            <a:pPr marL="800100" lvl="1" indent="-342900">
              <a:spcBef>
                <a:spcPts val="1200"/>
              </a:spcBef>
              <a:spcAft>
                <a:spcPts val="1200"/>
              </a:spcAft>
              <a:buFont typeface="Courier New"/>
              <a:buChar char="o"/>
            </a:pPr>
            <a:r>
              <a:rPr lang="en-US" dirty="0">
                <a:ln w="19050">
                  <a:noFill/>
                </a:ln>
                <a:latin typeface="Arial"/>
                <a:cs typeface="Arial"/>
              </a:rPr>
              <a:t>Choose the persona that best fits your client's ideal audience and delete the others .</a:t>
            </a:r>
          </a:p>
          <a:p>
            <a:pPr marL="800100" lvl="1" indent="-342900">
              <a:spcBef>
                <a:spcPts val="1200"/>
              </a:spcBef>
              <a:spcAft>
                <a:spcPts val="1200"/>
              </a:spcAft>
              <a:buFont typeface="Courier New"/>
              <a:buChar char="o"/>
            </a:pPr>
            <a:r>
              <a:rPr lang="en-US" dirty="0">
                <a:ln w="19050">
                  <a:noFill/>
                </a:ln>
                <a:latin typeface="Arial"/>
                <a:cs typeface="Arial"/>
              </a:rPr>
              <a:t>Delete tactic slides that aren't pertinent to your pitch.</a:t>
            </a:r>
          </a:p>
          <a:p>
            <a:pPr marL="342900" indent="-342900">
              <a:spcBef>
                <a:spcPts val="1200"/>
              </a:spcBef>
              <a:spcAft>
                <a:spcPts val="1200"/>
              </a:spcAft>
              <a:buAutoNum type="arabicPeriod"/>
            </a:pPr>
            <a:r>
              <a:rPr lang="en-US" dirty="0">
                <a:ln w="19050">
                  <a:noFill/>
                </a:ln>
                <a:latin typeface="Arial"/>
                <a:cs typeface="Arial"/>
              </a:rPr>
              <a:t>Media Grid/Recommendation</a:t>
            </a:r>
          </a:p>
          <a:p>
            <a:pPr marL="800100" lvl="1" indent="-342900">
              <a:spcBef>
                <a:spcPts val="1200"/>
              </a:spcBef>
              <a:spcAft>
                <a:spcPts val="1200"/>
              </a:spcAft>
              <a:buFont typeface="Courier New"/>
              <a:buChar char="o"/>
            </a:pPr>
            <a:r>
              <a:rPr lang="en-US" dirty="0">
                <a:ln w="19050">
                  <a:noFill/>
                </a:ln>
                <a:latin typeface="Arial"/>
                <a:cs typeface="Arial"/>
              </a:rPr>
              <a:t>Complete the media grid for </a:t>
            </a:r>
            <a:r>
              <a:rPr lang="en-US">
                <a:ln w="19050">
                  <a:noFill/>
                </a:ln>
                <a:latin typeface="Arial"/>
                <a:cs typeface="Arial"/>
              </a:rPr>
              <a:t>your pitch.</a:t>
            </a:r>
            <a:endParaRPr lang="en-US" dirty="0">
              <a:ln w="19050">
                <a:noFill/>
              </a:ln>
              <a:latin typeface="Arial"/>
              <a:cs typeface="Arial"/>
            </a:endParaRPr>
          </a:p>
          <a:p>
            <a:pPr marL="342900" indent="-342900">
              <a:spcBef>
                <a:spcPts val="1200"/>
              </a:spcBef>
              <a:spcAft>
                <a:spcPts val="1200"/>
              </a:spcAft>
              <a:buAutoNum type="arabicPeriod"/>
            </a:pPr>
            <a:r>
              <a:rPr lang="en-US" dirty="0">
                <a:ln w="19050">
                  <a:noFill/>
                </a:ln>
                <a:latin typeface="Arial"/>
                <a:cs typeface="Arial"/>
              </a:rPr>
              <a:t>For best results this deck should not exceed more than 12-20 slides.  </a:t>
            </a:r>
            <a:br>
              <a:rPr lang="en-US" dirty="0">
                <a:ln w="19050">
                  <a:noFill/>
                </a:ln>
                <a:latin typeface="Arial"/>
                <a:cs typeface="Arial"/>
              </a:rPr>
            </a:br>
            <a:r>
              <a:rPr lang="en-US" sz="1600" i="1" dirty="0">
                <a:ln w="19050">
                  <a:noFill/>
                </a:ln>
                <a:latin typeface="Arial"/>
                <a:cs typeface="Arial"/>
              </a:rPr>
              <a:t>**You can even put all the tactics at the end AFTER the thank you page if you want to make it even more concise!</a:t>
            </a:r>
          </a:p>
        </p:txBody>
      </p:sp>
    </p:spTree>
    <p:extLst>
      <p:ext uri="{BB962C8B-B14F-4D97-AF65-F5344CB8AC3E}">
        <p14:creationId xmlns:p14="http://schemas.microsoft.com/office/powerpoint/2010/main" val="3115811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F73BE15-1ED9-45A1-4037-513751D1D9D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57C51E90-36D4-B4EB-3F4D-6179C4EE22DD}"/>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6" name="Title 2">
            <a:extLst>
              <a:ext uri="{FF2B5EF4-FFF2-40B4-BE49-F238E27FC236}">
                <a16:creationId xmlns:a16="http://schemas.microsoft.com/office/drawing/2014/main" id="{C74F0896-58AA-FAC1-47D0-9A39D7C95DE7}"/>
              </a:ext>
            </a:extLst>
          </p:cNvPr>
          <p:cNvSpPr>
            <a:spLocks noGrp="1"/>
          </p:cNvSpPr>
          <p:nvPr>
            <p:ph type="ctrTitle"/>
          </p:nvPr>
        </p:nvSpPr>
        <p:spPr>
          <a:xfrm>
            <a:off x="8277301" y="3459532"/>
            <a:ext cx="5855623" cy="2371556"/>
          </a:xfrm>
        </p:spPr>
        <p:txBody>
          <a:bodyPr/>
          <a:lstStyle/>
          <a:p>
            <a:r>
              <a:rPr lang="en-US" dirty="0"/>
              <a:t>TITLE HERE</a:t>
            </a:r>
          </a:p>
        </p:txBody>
      </p:sp>
      <p:sp>
        <p:nvSpPr>
          <p:cNvPr id="7" name="Subtitle 7">
            <a:extLst>
              <a:ext uri="{FF2B5EF4-FFF2-40B4-BE49-F238E27FC236}">
                <a16:creationId xmlns:a16="http://schemas.microsoft.com/office/drawing/2014/main" id="{18AAAC16-7116-426E-D101-557E801CAC4C}"/>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Tree>
    <p:extLst>
      <p:ext uri="{BB962C8B-B14F-4D97-AF65-F5344CB8AC3E}">
        <p14:creationId xmlns:p14="http://schemas.microsoft.com/office/powerpoint/2010/main" val="765366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4" name="Isosceles Triangle 3"/>
          <p:cNvSpPr/>
          <p:nvPr/>
        </p:nvSpPr>
        <p:spPr>
          <a:xfrm>
            <a:off x="4343400" y="5852160"/>
            <a:ext cx="2331720" cy="2377440"/>
          </a:xfrm>
          <a:prstGeom prs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cxnSp>
        <p:nvCxnSpPr>
          <p:cNvPr id="9" name="Straight Arrow Connector 8"/>
          <p:cNvCxnSpPr/>
          <p:nvPr/>
        </p:nvCxnSpPr>
        <p:spPr>
          <a:xfrm flipH="1">
            <a:off x="8335805" y="724662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2" name="TextBox 1">
            <a:extLst>
              <a:ext uri="{FF2B5EF4-FFF2-40B4-BE49-F238E27FC236}">
                <a16:creationId xmlns:a16="http://schemas.microsoft.com/office/drawing/2014/main" id="{D3DC099C-1F19-F1C8-4057-5B42496ABECA}"/>
              </a:ext>
            </a:extLst>
          </p:cNvPr>
          <p:cNvSpPr txBox="1"/>
          <p:nvPr/>
        </p:nvSpPr>
        <p:spPr>
          <a:xfrm>
            <a:off x="7840980" y="1891108"/>
            <a:ext cx="6549390" cy="707882"/>
          </a:xfrm>
          <a:prstGeom prst="rect">
            <a:avLst/>
          </a:prstGeom>
          <a:noFill/>
        </p:spPr>
        <p:txBody>
          <a:bodyPr wrap="square" lIns="91436" tIns="45718" rIns="91436" bIns="45718" rtlCol="0">
            <a:spAutoFit/>
          </a:bodyPr>
          <a:lstStyle/>
          <a:p>
            <a:r>
              <a:rPr lang="en-US" sz="4000" b="1" dirty="0">
                <a:ln w="19050">
                  <a:noFill/>
                </a:ln>
                <a:latin typeface="Avenir Next Demi Bold" panose="020B0503020202020204" pitchFamily="34" charset="0"/>
              </a:rPr>
              <a:t>AGENDA</a:t>
            </a:r>
            <a:endParaRPr lang="id-ID" sz="4000" b="1" dirty="0">
              <a:ln w="19050">
                <a:noFill/>
              </a:ln>
              <a:latin typeface="Avenir Next Demi Bold" panose="020B0503020202020204" pitchFamily="34" charset="0"/>
            </a:endParaRPr>
          </a:p>
        </p:txBody>
      </p:sp>
      <p:sp>
        <p:nvSpPr>
          <p:cNvPr id="6" name="TextBox 5">
            <a:extLst>
              <a:ext uri="{FF2B5EF4-FFF2-40B4-BE49-F238E27FC236}">
                <a16:creationId xmlns:a16="http://schemas.microsoft.com/office/drawing/2014/main" id="{E2CC925D-EAC3-504C-B752-68734D3447A8}"/>
              </a:ext>
            </a:extLst>
          </p:cNvPr>
          <p:cNvSpPr txBox="1"/>
          <p:nvPr/>
        </p:nvSpPr>
        <p:spPr>
          <a:xfrm>
            <a:off x="7840980" y="2991510"/>
            <a:ext cx="5199160" cy="2123654"/>
          </a:xfrm>
          <a:prstGeom prst="rect">
            <a:avLst/>
          </a:prstGeom>
          <a:noFill/>
        </p:spPr>
        <p:txBody>
          <a:bodyPr wrap="square" lIns="91436" tIns="45718" rIns="91436" bIns="45718" rtlCol="0">
            <a:spAutoFit/>
          </a:bodyPr>
          <a:lstStyle/>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The opportunity &amp; strategy</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The research</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Campaign recommendation</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Our partnership next step</a:t>
            </a:r>
          </a:p>
        </p:txBody>
      </p:sp>
      <p:pic>
        <p:nvPicPr>
          <p:cNvPr id="14" name="Picture Placeholder 13">
            <a:extLst>
              <a:ext uri="{FF2B5EF4-FFF2-40B4-BE49-F238E27FC236}">
                <a16:creationId xmlns:a16="http://schemas.microsoft.com/office/drawing/2014/main" id="{97551C5D-E0E0-60CE-A3A8-EEA12B031041}"/>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160775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EE605854-957B-8D04-B5E2-01149676D78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35" name="Picture Placeholder 34">
            <a:extLst>
              <a:ext uri="{FF2B5EF4-FFF2-40B4-BE49-F238E27FC236}">
                <a16:creationId xmlns:a16="http://schemas.microsoft.com/office/drawing/2014/main" id="{02796453-9641-E025-0C70-59F5934030C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49" name="Picture Placeholder 48">
            <a:extLst>
              <a:ext uri="{FF2B5EF4-FFF2-40B4-BE49-F238E27FC236}">
                <a16:creationId xmlns:a16="http://schemas.microsoft.com/office/drawing/2014/main" id="{08D3842F-3644-F6CF-B5CE-BF9C9E2125E8}"/>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r="-181"/>
          <a:stretch/>
        </p:blipFill>
        <p:spPr>
          <a:xfrm>
            <a:off x="1513291" y="1"/>
            <a:ext cx="3916222" cy="2956408"/>
          </a:xfrm>
        </p:spPr>
      </p:pic>
      <p:pic>
        <p:nvPicPr>
          <p:cNvPr id="51" name="Picture Placeholder 50">
            <a:extLst>
              <a:ext uri="{FF2B5EF4-FFF2-40B4-BE49-F238E27FC236}">
                <a16:creationId xmlns:a16="http://schemas.microsoft.com/office/drawing/2014/main" id="{48DC2E01-2A37-8DD1-2F1B-6ED60ED251E3}"/>
              </a:ext>
            </a:extLst>
          </p:cNvPr>
          <p:cNvPicPr>
            <a:picLocks noGrp="1" noChangeAspect="1"/>
          </p:cNvPicPr>
          <p:nvPr>
            <p:ph type="pic" sz="quarter" idx="11"/>
          </p:nvPr>
        </p:nvPicPr>
        <p:blipFill>
          <a:blip r:embed="rId6" cstate="print">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4713466" y="2471435"/>
            <a:ext cx="5219584" cy="842782"/>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4641919" y="2555723"/>
            <a:ext cx="5373854" cy="707886"/>
          </a:xfrm>
          <a:prstGeom prst="rect">
            <a:avLst/>
          </a:prstGeom>
          <a:noFill/>
        </p:spPr>
        <p:txBody>
          <a:bodyPr wrap="square" rtlCol="0">
            <a:spAutoFit/>
          </a:bodyPr>
          <a:lstStyle/>
          <a:p>
            <a:pPr algn="ctr"/>
            <a:r>
              <a:rPr lang="en-US" sz="4000" b="1" dirty="0">
                <a:solidFill>
                  <a:schemeClr val="bg1"/>
                </a:solidFill>
                <a:latin typeface="Avenir Next Demi Bold" panose="020B0503020202020204" pitchFamily="34" charset="0"/>
                <a:cs typeface="Arial" panose="020B0604020202020204" pitchFamily="34" charset="0"/>
              </a:rPr>
              <a:t>THE OPPORTUNITY</a:t>
            </a:r>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82685" y="4681408"/>
            <a:ext cx="399558" cy="399558"/>
          </a:xfrm>
          <a:prstGeom prst="rect">
            <a:avLst/>
          </a:prstGeom>
        </p:spPr>
      </p:pic>
      <p:sp>
        <p:nvSpPr>
          <p:cNvPr id="13" name="TextBox 12">
            <a:extLst>
              <a:ext uri="{FF2B5EF4-FFF2-40B4-BE49-F238E27FC236}">
                <a16:creationId xmlns:a16="http://schemas.microsoft.com/office/drawing/2014/main" id="{C23E590E-B4B7-86C4-F0C7-743C3BE4C9F1}"/>
              </a:ext>
            </a:extLst>
          </p:cNvPr>
          <p:cNvSpPr txBox="1"/>
          <p:nvPr/>
        </p:nvSpPr>
        <p:spPr>
          <a:xfrm>
            <a:off x="1645598" y="5061921"/>
            <a:ext cx="5120640" cy="2994257"/>
          </a:xfrm>
          <a:prstGeom prst="rect">
            <a:avLst/>
          </a:prstGeom>
          <a:noFill/>
          <a:ln>
            <a:noFill/>
          </a:ln>
        </p:spPr>
        <p:txBody>
          <a:bodyPr wrap="square" rtlCol="0">
            <a:noAutofit/>
          </a:bodyPr>
          <a:lstStyle/>
          <a:p>
            <a:r>
              <a:rPr lang="en-US" sz="1400" b="1" dirty="0">
                <a:latin typeface="Arial" panose="020B0604020202020204" pitchFamily="34" charset="0"/>
                <a:cs typeface="Arial" panose="020B0604020202020204" pitchFamily="34" charset="0"/>
              </a:rPr>
              <a:t>CLIENT URL</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[INSERT CLIENT URL]</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UNIQUE SALES POSITION</a:t>
            </a:r>
          </a:p>
          <a:p>
            <a:r>
              <a:rPr lang="en-US" sz="1400" dirty="0">
                <a:latin typeface="Arial" panose="020B0604020202020204" pitchFamily="34" charset="0"/>
                <a:cs typeface="Arial" panose="020B0604020202020204" pitchFamily="34" charset="0"/>
              </a:rPr>
              <a:t>[insert unique sales position here </a:t>
            </a:r>
            <a:r>
              <a:rPr lang="en-US" sz="1400" dirty="0" err="1">
                <a:latin typeface="Arial" panose="020B0604020202020204" pitchFamily="34" charset="0"/>
                <a:cs typeface="Arial" panose="020B0604020202020204" pitchFamily="34" charset="0"/>
              </a:rPr>
              <a:t>xxxxxxxxxxxxxxxxxxxxxxxxxxxxxxxx</a:t>
            </a:r>
            <a:r>
              <a:rPr lang="en-US" sz="1400" dirty="0">
                <a:latin typeface="Arial" panose="020B0604020202020204" pitchFamily="34" charset="0"/>
                <a:cs typeface="Arial" panose="020B0604020202020204" pitchFamily="34" charset="0"/>
              </a:rPr>
              <a:t> Xxxxxxxxxxxxxxxxxxxxxxxxxxxxxxxxxxxxxxxxxxxxxxxxxxxxxxxxxxxxxxxxxxxxxx </a:t>
            </a:r>
            <a:r>
              <a:rPr lang="en-US" sz="1400" dirty="0" err="1">
                <a:latin typeface="Arial" panose="020B0604020202020204" pitchFamily="34" charset="0"/>
                <a:cs typeface="Arial" panose="020B0604020202020204" pitchFamily="34" charset="0"/>
              </a:rPr>
              <a:t>Xxxxxxxxxxxxxxxxxxxxxxxxxxxxxxxxxxx</a:t>
            </a:r>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3E4ABE7C-AEA3-8561-9BA2-94E91B36BB00}"/>
              </a:ext>
            </a:extLst>
          </p:cNvPr>
          <p:cNvGrpSpPr/>
          <p:nvPr/>
        </p:nvGrpSpPr>
        <p:grpSpPr>
          <a:xfrm>
            <a:off x="671745" y="5860306"/>
            <a:ext cx="731520" cy="731520"/>
            <a:chOff x="1195752" y="3071681"/>
            <a:chExt cx="955195" cy="955195"/>
          </a:xfrm>
        </p:grpSpPr>
        <p:sp>
          <p:nvSpPr>
            <p:cNvPr id="24" name="Oval 23">
              <a:extLst>
                <a:ext uri="{FF2B5EF4-FFF2-40B4-BE49-F238E27FC236}">
                  <a16:creationId xmlns:a16="http://schemas.microsoft.com/office/drawing/2014/main" id="{7D14AF3A-1722-57F1-058B-D25475904856}"/>
                </a:ext>
              </a:extLst>
            </p:cNvPr>
            <p:cNvSpPr/>
            <p:nvPr/>
          </p:nvSpPr>
          <p:spPr>
            <a:xfrm>
              <a:off x="1195752" y="3071681"/>
              <a:ext cx="955195" cy="955195"/>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B9D07D-E05A-BEC4-680D-FA7857BBE2E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55620" y="3233655"/>
              <a:ext cx="631242" cy="631242"/>
            </a:xfrm>
            <a:prstGeom prst="rect">
              <a:avLst/>
            </a:prstGeom>
          </p:spPr>
        </p:pic>
      </p:grpSp>
      <p:sp>
        <p:nvSpPr>
          <p:cNvPr id="26" name="TextBox 25">
            <a:extLst>
              <a:ext uri="{FF2B5EF4-FFF2-40B4-BE49-F238E27FC236}">
                <a16:creationId xmlns:a16="http://schemas.microsoft.com/office/drawing/2014/main" id="{32A336C0-4AE6-79A0-A29D-E6C83718E056}"/>
              </a:ext>
            </a:extLst>
          </p:cNvPr>
          <p:cNvSpPr txBox="1"/>
          <p:nvPr/>
        </p:nvSpPr>
        <p:spPr>
          <a:xfrm>
            <a:off x="1638300" y="4552630"/>
            <a:ext cx="5276850" cy="338554"/>
          </a:xfrm>
          <a:prstGeom prst="rect">
            <a:avLst/>
          </a:prstGeom>
          <a:noFill/>
        </p:spPr>
        <p:txBody>
          <a:bodyPr wrap="square" rtlCol="0">
            <a:spAutoFit/>
          </a:bodyPr>
          <a:lstStyle/>
          <a:p>
            <a:r>
              <a:rPr lang="en-US" sz="1600" b="1" u="none" strike="noStrike" dirty="0">
                <a:effectLst/>
                <a:latin typeface="Arial" panose="020B0604020202020204" pitchFamily="34" charset="0"/>
                <a:cs typeface="Arial" panose="020B0604020202020204" pitchFamily="34" charset="0"/>
              </a:rPr>
              <a:t>CLIENT SPOTLIGHT: </a:t>
            </a:r>
            <a:r>
              <a:rPr lang="en-US" sz="1600" u="none" strike="noStrike" dirty="0">
                <a:effectLst/>
                <a:latin typeface="Arial" panose="020B0604020202020204" pitchFamily="34" charset="0"/>
                <a:cs typeface="Arial" panose="020B0604020202020204" pitchFamily="34" charset="0"/>
              </a:rPr>
              <a:t>Your Unique Story and Ambitions</a:t>
            </a:r>
          </a:p>
        </p:txBody>
      </p:sp>
      <p:sp>
        <p:nvSpPr>
          <p:cNvPr id="32" name="Rectangle 31">
            <a:extLst>
              <a:ext uri="{FF2B5EF4-FFF2-40B4-BE49-F238E27FC236}">
                <a16:creationId xmlns:a16="http://schemas.microsoft.com/office/drawing/2014/main" id="{D527C431-F167-10F9-E8D4-BC9E87EBF549}"/>
              </a:ext>
            </a:extLst>
          </p:cNvPr>
          <p:cNvSpPr/>
          <p:nvPr/>
        </p:nvSpPr>
        <p:spPr>
          <a:xfrm>
            <a:off x="429412" y="4382814"/>
            <a:ext cx="6885788" cy="367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6F14A6E-A559-C963-1A6C-62854ED9787C}"/>
              </a:ext>
            </a:extLst>
          </p:cNvPr>
          <p:cNvSpPr txBox="1"/>
          <p:nvPr/>
        </p:nvSpPr>
        <p:spPr>
          <a:xfrm>
            <a:off x="8478253" y="7352900"/>
            <a:ext cx="2542423" cy="703280"/>
          </a:xfrm>
          <a:prstGeom prst="rect">
            <a:avLst/>
          </a:prstGeom>
          <a:noFill/>
          <a:ln>
            <a:noFill/>
          </a:ln>
        </p:spPr>
        <p:txBody>
          <a:bodyPr wrap="square" rtlCol="0">
            <a:noAutofit/>
          </a:bodyPr>
          <a:lstStyle/>
          <a:p>
            <a:r>
              <a:rPr lang="en-US" sz="1400" b="1" dirty="0">
                <a:latin typeface="Arial" panose="020B0604020202020204" pitchFamily="34" charset="0"/>
                <a:cs typeface="Arial" panose="020B0604020202020204" pitchFamily="34" charset="0"/>
              </a:rPr>
              <a:t>KPIs</a:t>
            </a:r>
          </a:p>
          <a:p>
            <a:pPr marL="182563" indent="-182563">
              <a:buFont typeface="Arial" panose="020B0604020202020204" pitchFamily="34" charset="0"/>
              <a:buChar char="•"/>
            </a:pPr>
            <a:r>
              <a:rPr lang="en-US" sz="1400" dirty="0">
                <a:latin typeface="Arial" panose="020B0604020202020204" pitchFamily="34" charset="0"/>
                <a:cs typeface="Arial" panose="020B0604020202020204" pitchFamily="34" charset="0"/>
              </a:rPr>
              <a:t>[INSERT KPI 1]</a:t>
            </a:r>
          </a:p>
        </p:txBody>
      </p:sp>
      <p:grpSp>
        <p:nvGrpSpPr>
          <p:cNvPr id="15" name="Group 14">
            <a:extLst>
              <a:ext uri="{FF2B5EF4-FFF2-40B4-BE49-F238E27FC236}">
                <a16:creationId xmlns:a16="http://schemas.microsoft.com/office/drawing/2014/main" id="{F62735FB-9025-480B-897F-DC62C68F7E0D}"/>
              </a:ext>
            </a:extLst>
          </p:cNvPr>
          <p:cNvGrpSpPr/>
          <p:nvPr/>
        </p:nvGrpSpPr>
        <p:grpSpPr>
          <a:xfrm>
            <a:off x="7490354" y="5860306"/>
            <a:ext cx="731520" cy="731520"/>
            <a:chOff x="4010698" y="3071681"/>
            <a:chExt cx="955195" cy="955195"/>
          </a:xfrm>
        </p:grpSpPr>
        <p:sp>
          <p:nvSpPr>
            <p:cNvPr id="21" name="Oval 20">
              <a:extLst>
                <a:ext uri="{FF2B5EF4-FFF2-40B4-BE49-F238E27FC236}">
                  <a16:creationId xmlns:a16="http://schemas.microsoft.com/office/drawing/2014/main" id="{68EB003D-39A8-5666-A9B2-8F2F4B1A7D89}"/>
                </a:ext>
              </a:extLst>
            </p:cNvPr>
            <p:cNvSpPr/>
            <p:nvPr/>
          </p:nvSpPr>
          <p:spPr>
            <a:xfrm>
              <a:off x="4010698" y="3071681"/>
              <a:ext cx="955195" cy="955195"/>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D6506EF-372C-6B4E-6C63-20E8D592B770}"/>
                </a:ext>
              </a:extLst>
            </p:cNvPr>
            <p:cNvPicPr>
              <a:picLocks noChangeAspect="1"/>
            </p:cNvPicPr>
            <p:nvPr/>
          </p:nvPicPr>
          <p:blipFill>
            <a:blip r:embed="rId9"/>
            <a:stretch>
              <a:fillRect/>
            </a:stretch>
          </p:blipFill>
          <p:spPr>
            <a:xfrm>
              <a:off x="4128548" y="3184922"/>
              <a:ext cx="723370" cy="723370"/>
            </a:xfrm>
            <a:prstGeom prst="rect">
              <a:avLst/>
            </a:prstGeom>
          </p:spPr>
        </p:pic>
      </p:grpSp>
      <p:sp>
        <p:nvSpPr>
          <p:cNvPr id="31" name="TextBox 30">
            <a:extLst>
              <a:ext uri="{FF2B5EF4-FFF2-40B4-BE49-F238E27FC236}">
                <a16:creationId xmlns:a16="http://schemas.microsoft.com/office/drawing/2014/main" id="{C727634A-06B3-3145-05D7-71DBB21EC4A7}"/>
              </a:ext>
            </a:extLst>
          </p:cNvPr>
          <p:cNvSpPr txBox="1"/>
          <p:nvPr/>
        </p:nvSpPr>
        <p:spPr>
          <a:xfrm>
            <a:off x="8478253" y="4550602"/>
            <a:ext cx="5175993" cy="338554"/>
          </a:xfrm>
          <a:prstGeom prst="rect">
            <a:avLst/>
          </a:prstGeom>
          <a:noFill/>
        </p:spPr>
        <p:txBody>
          <a:bodyPr wrap="square" rtlCol="0">
            <a:spAutoFit/>
          </a:bodyPr>
          <a:lstStyle/>
          <a:p>
            <a:pPr marL="0" marR="0">
              <a:spcBef>
                <a:spcPts val="0"/>
              </a:spcBef>
              <a:spcAft>
                <a:spcPts val="0"/>
              </a:spcAft>
            </a:pPr>
            <a:r>
              <a:rPr lang="en-US" sz="1600" b="1" u="none" strike="noStrike" dirty="0">
                <a:effectLst/>
                <a:latin typeface="Arial" panose="020B0604020202020204" pitchFamily="34" charset="0"/>
                <a:cs typeface="Arial" panose="020B0604020202020204" pitchFamily="34" charset="0"/>
              </a:rPr>
              <a:t>CAMPAIGN GOALS</a:t>
            </a:r>
            <a:endParaRPr lang="en-US" sz="1600" u="none" strike="noStrike" dirty="0">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98724B1-5FB8-E67C-C2F5-76749C9E0FCA}"/>
              </a:ext>
            </a:extLst>
          </p:cNvPr>
          <p:cNvSpPr/>
          <p:nvPr/>
        </p:nvSpPr>
        <p:spPr>
          <a:xfrm>
            <a:off x="7315199" y="4382814"/>
            <a:ext cx="6885432" cy="367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69376C6-BBFE-A6C4-5B15-0B6CD9FF1A70}"/>
              </a:ext>
            </a:extLst>
          </p:cNvPr>
          <p:cNvSpPr txBox="1"/>
          <p:nvPr/>
        </p:nvSpPr>
        <p:spPr>
          <a:xfrm>
            <a:off x="429411" y="3429290"/>
            <a:ext cx="13771220" cy="584775"/>
          </a:xfrm>
          <a:prstGeom prst="rect">
            <a:avLst/>
          </a:prstGeom>
          <a:noFill/>
        </p:spPr>
        <p:txBody>
          <a:bodyPr wrap="square">
            <a:spAutoFit/>
          </a:bodyPr>
          <a:lstStyle/>
          <a:p>
            <a:r>
              <a:rPr lang="en-US" sz="1500" b="0" i="0" dirty="0">
                <a:solidFill>
                  <a:srgbClr val="2C3340"/>
                </a:solidFill>
                <a:effectLs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We heard you—understanding your unique needs is crucial for a successful campaign. In today’s digital landscape, where algorithms shift and competition is fierce, it’s easy for your message to get lost. But with the right strategy, we can ensure your brand stands out.</a:t>
            </a:r>
            <a:endParaRPr lang="en-US" sz="15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83D034-B8F4-7B5A-4692-0F24217CE0DD}"/>
              </a:ext>
            </a:extLst>
          </p:cNvPr>
          <p:cNvSpPr txBox="1"/>
          <p:nvPr/>
        </p:nvSpPr>
        <p:spPr>
          <a:xfrm>
            <a:off x="8478253" y="5067300"/>
            <a:ext cx="5175993" cy="2246769"/>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OVERALL OPPORTUNITY OF CAMPAIGN</a:t>
            </a:r>
          </a:p>
          <a:p>
            <a:r>
              <a:rPr lang="en-US" sz="1400" dirty="0">
                <a:latin typeface="Arial" panose="020B0604020202020204" pitchFamily="34" charset="0"/>
                <a:cs typeface="Arial" panose="020B0604020202020204" pitchFamily="34" charset="0"/>
              </a:rPr>
              <a:t>[insert overall opportunity here xxxxxxxxxxxxxxxxxxxxxxxxxxxxxxxxxxxxxxxxxxxxxxxxxxxxxxxxxxxxxxxxxxxxxxxxxxxxxxxxxxxxxxxxxxxxxxxxxxxxxxxxxxXxxxxxxxxxxxxxxxxxxxxxxxxxxxxxxxxxx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endParaRPr lang="en-US"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BDE82-3701-8C6D-1304-935B0D3D39DB}"/>
              </a:ext>
            </a:extLst>
          </p:cNvPr>
          <p:cNvSpPr txBox="1"/>
          <p:nvPr/>
        </p:nvSpPr>
        <p:spPr>
          <a:xfrm>
            <a:off x="11111823" y="7523898"/>
            <a:ext cx="2542423" cy="548047"/>
          </a:xfrm>
          <a:prstGeom prst="rect">
            <a:avLst/>
          </a:prstGeom>
          <a:noFill/>
          <a:ln>
            <a:noFill/>
          </a:ln>
        </p:spPr>
        <p:txBody>
          <a:bodyPr wrap="square" rtlCol="0">
            <a:noAutofit/>
          </a:bodyPr>
          <a:lstStyle/>
          <a:p>
            <a:pPr marL="182563" indent="-182563">
              <a:buFont typeface="Arial" panose="020B0604020202020204" pitchFamily="34" charset="0"/>
              <a:buChar char="•"/>
            </a:pPr>
            <a:r>
              <a:rPr lang="en-US" sz="1400" dirty="0">
                <a:latin typeface="Arial" panose="020B0604020202020204" pitchFamily="34" charset="0"/>
                <a:cs typeface="Arial" panose="020B0604020202020204" pitchFamily="34" charset="0"/>
              </a:rPr>
              <a:t>[INSERT KPI 2]</a:t>
            </a:r>
          </a:p>
        </p:txBody>
      </p:sp>
    </p:spTree>
    <p:extLst>
      <p:ext uri="{BB962C8B-B14F-4D97-AF65-F5344CB8AC3E}">
        <p14:creationId xmlns:p14="http://schemas.microsoft.com/office/powerpoint/2010/main" val="313073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5E1F10F-7BE6-C9D6-5996-9350D2BBAB34}"/>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754326"/>
          </a:xfrm>
          <a:prstGeom prst="rect">
            <a:avLst/>
          </a:prstGeom>
          <a:noFill/>
        </p:spPr>
        <p:txBody>
          <a:bodyPr wrap="square" rtlCol="0">
            <a:spAutoFit/>
          </a:bodyPr>
          <a:lstStyle/>
          <a:p>
            <a:r>
              <a:rPr lang="en-US" sz="6000" b="1" dirty="0">
                <a:ln w="19050">
                  <a:noFill/>
                </a:ln>
                <a:solidFill>
                  <a:schemeClr val="tx1">
                    <a:lumMod val="85000"/>
                    <a:lumOff val="15000"/>
                  </a:schemeClr>
                </a:solidFill>
                <a:latin typeface="Avenir Next Demi Bold" panose="020B0503020202020204" pitchFamily="34" charset="0"/>
              </a:rPr>
              <a:t>DATA: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IT’S IN OUR DNA</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696152"/>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965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53">
            <a:extLst>
              <a:ext uri="{FF2B5EF4-FFF2-40B4-BE49-F238E27FC236}">
                <a16:creationId xmlns:a16="http://schemas.microsoft.com/office/drawing/2014/main" id="{655DD955-5EFD-A4C1-2CD1-14EF9CC8433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pic>
        <p:nvPicPr>
          <p:cNvPr id="64" name="Picture Placeholder 63">
            <a:extLst>
              <a:ext uri="{FF2B5EF4-FFF2-40B4-BE49-F238E27FC236}">
                <a16:creationId xmlns:a16="http://schemas.microsoft.com/office/drawing/2014/main" id="{1575F51B-3E36-72CE-6972-7BF7DCC98B3D}"/>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p:blipFill>
        <p:spPr/>
      </p:pic>
      <p:pic>
        <p:nvPicPr>
          <p:cNvPr id="66" name="Picture Placeholder 65">
            <a:extLst>
              <a:ext uri="{FF2B5EF4-FFF2-40B4-BE49-F238E27FC236}">
                <a16:creationId xmlns:a16="http://schemas.microsoft.com/office/drawing/2014/main" id="{08AB4F3C-2596-CB2F-7E2B-2C3471C1EDA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5073078" y="3456875"/>
            <a:ext cx="4496740" cy="842782"/>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5073077" y="3577985"/>
            <a:ext cx="4496740" cy="707886"/>
          </a:xfrm>
          <a:prstGeom prst="rect">
            <a:avLst/>
          </a:prstGeom>
          <a:noFill/>
        </p:spPr>
        <p:txBody>
          <a:bodyPr wrap="square" rtlCol="0">
            <a:spAutoFit/>
          </a:bodyPr>
          <a:lstStyle/>
          <a:p>
            <a:pPr algn="ctr"/>
            <a:r>
              <a:rPr lang="en-US" sz="4000" b="1">
                <a:solidFill>
                  <a:schemeClr val="bg1"/>
                </a:solidFill>
                <a:latin typeface="Avenir Next Demi Bold" panose="020B0503020202020204" pitchFamily="34" charset="0"/>
                <a:cs typeface="Arial" panose="020B0604020202020204" pitchFamily="34" charset="0"/>
              </a:rPr>
              <a:t>DATA IN ACTION</a:t>
            </a:r>
          </a:p>
        </p:txBody>
      </p:sp>
      <p:sp>
        <p:nvSpPr>
          <p:cNvPr id="34" name="Rectangle 33">
            <a:extLst>
              <a:ext uri="{FF2B5EF4-FFF2-40B4-BE49-F238E27FC236}">
                <a16:creationId xmlns:a16="http://schemas.microsoft.com/office/drawing/2014/main" id="{068B7829-F5DA-3640-B9AC-75DE56C4BA06}"/>
              </a:ext>
            </a:extLst>
          </p:cNvPr>
          <p:cNvSpPr/>
          <p:nvPr/>
        </p:nvSpPr>
        <p:spPr>
          <a:xfrm>
            <a:off x="5919203" y="4883810"/>
            <a:ext cx="2771962" cy="301899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E781F5D-651B-4C44-9F2E-28EB39007144}"/>
              </a:ext>
            </a:extLst>
          </p:cNvPr>
          <p:cNvSpPr txBox="1"/>
          <p:nvPr/>
        </p:nvSpPr>
        <p:spPr>
          <a:xfrm>
            <a:off x="6123727" y="5910016"/>
            <a:ext cx="2330491" cy="1384995"/>
          </a:xfrm>
          <a:prstGeom prst="rect">
            <a:avLst/>
          </a:prstGeom>
          <a:noFill/>
        </p:spPr>
        <p:txBody>
          <a:bodyPr wrap="square" rtlCol="0">
            <a:spAutoFit/>
          </a:bodyPr>
          <a:lstStyle/>
          <a:p>
            <a:pPr algn="ctr"/>
            <a:r>
              <a:rPr lang="en-US" sz="1200">
                <a:solidFill>
                  <a:schemeClr val="bg1"/>
                </a:solidFill>
              </a:rPr>
              <a:t>With millions of consumer data points and hundreds of platforms to choose from, digital campaigns can be overwhelming. We uncover your market potential and identifies the best platforms to reach your audience</a:t>
            </a:r>
            <a:endParaRPr lang="en-US" sz="12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C72227-5CD1-6442-BF01-0817F0B49900}"/>
              </a:ext>
            </a:extLst>
          </p:cNvPr>
          <p:cNvSpPr txBox="1"/>
          <p:nvPr/>
        </p:nvSpPr>
        <p:spPr>
          <a:xfrm>
            <a:off x="5917262" y="5328821"/>
            <a:ext cx="2771961" cy="523220"/>
          </a:xfrm>
          <a:prstGeom prst="rect">
            <a:avLst/>
          </a:prstGeom>
          <a:noFill/>
        </p:spPr>
        <p:txBody>
          <a:bodyPr wrap="square" lIns="91440" tIns="45720" rIns="91440" bIns="45720" rtlCol="0" anchor="t">
            <a:spAutoFit/>
          </a:bodyPr>
          <a:lstStyle/>
          <a:p>
            <a:pPr algn="ctr"/>
            <a:r>
              <a:rPr lang="en-US" sz="1400" b="1">
                <a:solidFill>
                  <a:schemeClr val="bg1"/>
                </a:solidFill>
                <a:latin typeface="Arial" panose="020B0604020202020204" pitchFamily="34" charset="0"/>
                <a:cs typeface="Arial" panose="020B0604020202020204" pitchFamily="34" charset="0"/>
              </a:rPr>
              <a:t>INDUSTRY AND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MARKET-LEVEL INSIGHTS  </a:t>
            </a:r>
            <a:endParaRPr lang="en-US" sz="1400">
              <a:solidFill>
                <a:schemeClr val="bg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611BE7B3-4C2C-3048-A96F-40F09E99B2DA}"/>
              </a:ext>
            </a:extLst>
          </p:cNvPr>
          <p:cNvSpPr/>
          <p:nvPr/>
        </p:nvSpPr>
        <p:spPr>
          <a:xfrm>
            <a:off x="6911981" y="4516361"/>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19B2CC87-25D3-CB4E-A42D-78948D04A8A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90154" y="4664981"/>
            <a:ext cx="397638" cy="423684"/>
          </a:xfrm>
          <a:prstGeom prst="rect">
            <a:avLst/>
          </a:prstGeom>
        </p:spPr>
      </p:pic>
      <p:sp>
        <p:nvSpPr>
          <p:cNvPr id="36" name="Rectangle 35">
            <a:extLst>
              <a:ext uri="{FF2B5EF4-FFF2-40B4-BE49-F238E27FC236}">
                <a16:creationId xmlns:a16="http://schemas.microsoft.com/office/drawing/2014/main" id="{582CB17C-853B-E944-ABBC-7266C1517F53}"/>
              </a:ext>
            </a:extLst>
          </p:cNvPr>
          <p:cNvSpPr/>
          <p:nvPr/>
        </p:nvSpPr>
        <p:spPr>
          <a:xfrm>
            <a:off x="3014105" y="4886815"/>
            <a:ext cx="2771962" cy="301898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92576A-1543-0941-9D90-C32BED7F1C1A}"/>
              </a:ext>
            </a:extLst>
          </p:cNvPr>
          <p:cNvSpPr txBox="1"/>
          <p:nvPr/>
        </p:nvSpPr>
        <p:spPr>
          <a:xfrm>
            <a:off x="3002389" y="5327729"/>
            <a:ext cx="2783678" cy="523220"/>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AUDIENCE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BUILDING </a:t>
            </a:r>
          </a:p>
        </p:txBody>
      </p:sp>
      <p:sp>
        <p:nvSpPr>
          <p:cNvPr id="18" name="TextBox 17">
            <a:extLst>
              <a:ext uri="{FF2B5EF4-FFF2-40B4-BE49-F238E27FC236}">
                <a16:creationId xmlns:a16="http://schemas.microsoft.com/office/drawing/2014/main" id="{39D1D8F6-0022-9E48-B29F-37279091840A}"/>
              </a:ext>
            </a:extLst>
          </p:cNvPr>
          <p:cNvSpPr txBox="1"/>
          <p:nvPr/>
        </p:nvSpPr>
        <p:spPr>
          <a:xfrm>
            <a:off x="3200706" y="5906673"/>
            <a:ext cx="2331720" cy="1384995"/>
          </a:xfrm>
          <a:prstGeom prst="rect">
            <a:avLst/>
          </a:prstGeom>
          <a:noFill/>
        </p:spPr>
        <p:txBody>
          <a:bodyPr wrap="square" rtlCol="0">
            <a:spAutoFit/>
          </a:bodyPr>
          <a:lstStyle/>
          <a:p>
            <a:pPr algn="ctr"/>
            <a:r>
              <a:rPr lang="en-US" sz="1200">
                <a:solidFill>
                  <a:schemeClr val="bg1"/>
                </a:solidFill>
              </a:rPr>
              <a:t>The future of targeting is in custom audiences. Use pixel-based retargeting, look-alike modeling, and CRM integration to grow and enhance your audience, improving both quantity and quality.</a:t>
            </a:r>
            <a:endParaRPr lang="en-US" sz="120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582F4EAD-987D-B547-9C34-72899B4339B7}"/>
              </a:ext>
            </a:extLst>
          </p:cNvPr>
          <p:cNvSpPr/>
          <p:nvPr/>
        </p:nvSpPr>
        <p:spPr>
          <a:xfrm>
            <a:off x="4004563" y="4507202"/>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91B37969-DBE6-3A4B-A63F-FE2370DCC9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176100" y="4751836"/>
            <a:ext cx="435851" cy="246018"/>
          </a:xfrm>
          <a:prstGeom prst="rect">
            <a:avLst/>
          </a:prstGeom>
        </p:spPr>
      </p:pic>
      <p:sp>
        <p:nvSpPr>
          <p:cNvPr id="35" name="Rectangle 34">
            <a:extLst>
              <a:ext uri="{FF2B5EF4-FFF2-40B4-BE49-F238E27FC236}">
                <a16:creationId xmlns:a16="http://schemas.microsoft.com/office/drawing/2014/main" id="{4101EAF4-D661-CB41-876F-C2B6D454EE19}"/>
              </a:ext>
            </a:extLst>
          </p:cNvPr>
          <p:cNvSpPr/>
          <p:nvPr/>
        </p:nvSpPr>
        <p:spPr>
          <a:xfrm>
            <a:off x="8844335" y="4889343"/>
            <a:ext cx="2771962" cy="3008819"/>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A29E9DC-9203-3447-85E8-37E8149964AE}"/>
              </a:ext>
            </a:extLst>
          </p:cNvPr>
          <p:cNvSpPr txBox="1"/>
          <p:nvPr/>
        </p:nvSpPr>
        <p:spPr>
          <a:xfrm>
            <a:off x="9062513" y="5906673"/>
            <a:ext cx="2331720" cy="1200329"/>
          </a:xfrm>
          <a:prstGeom prst="rect">
            <a:avLst/>
          </a:prstGeom>
          <a:noFill/>
        </p:spPr>
        <p:txBody>
          <a:bodyPr wrap="square" rtlCol="0">
            <a:spAutoFit/>
          </a:bodyPr>
          <a:lstStyle/>
          <a:p>
            <a:pPr algn="ctr"/>
            <a:r>
              <a:rPr lang="en-US" sz="1200">
                <a:solidFill>
                  <a:schemeClr val="bg1"/>
                </a:solidFill>
              </a:rPr>
              <a:t>Get insights into industry trends identifying the top advertising platforms your audience is leaning into, top challenges seen across your industry, spending patterns, CO-OP opportunities and more</a:t>
            </a:r>
            <a:endParaRPr lang="en-US" sz="120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FCEC9C7-A355-C543-A69F-52F6F68E76CB}"/>
              </a:ext>
            </a:extLst>
          </p:cNvPr>
          <p:cNvSpPr txBox="1"/>
          <p:nvPr/>
        </p:nvSpPr>
        <p:spPr>
          <a:xfrm>
            <a:off x="8842393" y="5327729"/>
            <a:ext cx="2771961" cy="307777"/>
          </a:xfrm>
          <a:prstGeom prst="rect">
            <a:avLst/>
          </a:prstGeom>
          <a:noFill/>
        </p:spPr>
        <p:txBody>
          <a:bodyPr wrap="square" rtlCol="0">
            <a:spAutoFit/>
          </a:bodyPr>
          <a:lstStyle/>
          <a:p>
            <a:pPr algn="ctr"/>
            <a:r>
              <a:rPr lang="en-US" sz="1400" b="1">
                <a:solidFill>
                  <a:schemeClr val="bg1"/>
                </a:solidFill>
                <a:latin typeface="Arial" panose="020B0604020202020204" pitchFamily="34" charset="0"/>
                <a:ea typeface="+mn-lt"/>
                <a:cs typeface="Arial" panose="020B0604020202020204" pitchFamily="34" charset="0"/>
              </a:rPr>
              <a:t>MARKET TRENDS</a:t>
            </a:r>
          </a:p>
        </p:txBody>
      </p:sp>
      <p:sp>
        <p:nvSpPr>
          <p:cNvPr id="48" name="Oval 47">
            <a:extLst>
              <a:ext uri="{FF2B5EF4-FFF2-40B4-BE49-F238E27FC236}">
                <a16:creationId xmlns:a16="http://schemas.microsoft.com/office/drawing/2014/main" id="{5C371EA9-3E00-6E40-9562-6983118C04D1}"/>
              </a:ext>
            </a:extLst>
          </p:cNvPr>
          <p:cNvSpPr/>
          <p:nvPr/>
        </p:nvSpPr>
        <p:spPr>
          <a:xfrm>
            <a:off x="9949983" y="4518805"/>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6F783D62-985C-8F4D-AF63-AC2933D5CA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14214" y="4678134"/>
            <a:ext cx="395409" cy="407932"/>
          </a:xfrm>
          <a:prstGeom prst="rect">
            <a:avLst/>
          </a:prstGeom>
        </p:spPr>
      </p:pic>
      <p:sp>
        <p:nvSpPr>
          <p:cNvPr id="37" name="Rectangle 36">
            <a:extLst>
              <a:ext uri="{FF2B5EF4-FFF2-40B4-BE49-F238E27FC236}">
                <a16:creationId xmlns:a16="http://schemas.microsoft.com/office/drawing/2014/main" id="{143993D0-55E1-2440-B407-AD009FE75944}"/>
              </a:ext>
            </a:extLst>
          </p:cNvPr>
          <p:cNvSpPr/>
          <p:nvPr/>
        </p:nvSpPr>
        <p:spPr>
          <a:xfrm>
            <a:off x="11728821" y="4876471"/>
            <a:ext cx="2771962" cy="302919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D11489-8165-194B-8B75-0D371DF5AF12}"/>
              </a:ext>
            </a:extLst>
          </p:cNvPr>
          <p:cNvSpPr txBox="1"/>
          <p:nvPr/>
        </p:nvSpPr>
        <p:spPr>
          <a:xfrm>
            <a:off x="11742729" y="5325930"/>
            <a:ext cx="2771962" cy="307777"/>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CREATIVE MESSAGING</a:t>
            </a:r>
          </a:p>
        </p:txBody>
      </p:sp>
      <p:sp>
        <p:nvSpPr>
          <p:cNvPr id="20" name="TextBox 19">
            <a:extLst>
              <a:ext uri="{FF2B5EF4-FFF2-40B4-BE49-F238E27FC236}">
                <a16:creationId xmlns:a16="http://schemas.microsoft.com/office/drawing/2014/main" id="{14F38300-2B2B-2046-ABE0-0B77219A4254}"/>
              </a:ext>
            </a:extLst>
          </p:cNvPr>
          <p:cNvSpPr txBox="1"/>
          <p:nvPr/>
        </p:nvSpPr>
        <p:spPr>
          <a:xfrm>
            <a:off x="11945905" y="5913750"/>
            <a:ext cx="2331720" cy="1015663"/>
          </a:xfrm>
          <a:prstGeom prst="rect">
            <a:avLst/>
          </a:prstGeom>
          <a:noFill/>
        </p:spPr>
        <p:txBody>
          <a:bodyPr wrap="square" rtlCol="0">
            <a:spAutoFit/>
          </a:bodyPr>
          <a:lstStyle/>
          <a:p>
            <a:pPr algn="ctr"/>
            <a:r>
              <a:rPr lang="en-US" sz="1200">
                <a:solidFill>
                  <a:schemeClr val="bg1"/>
                </a:solidFill>
              </a:rPr>
              <a:t>Craft messaging that resonates with your audience, guided by data and tailored to your brand’s voice. Ensure your message stands out and drives results.</a:t>
            </a:r>
            <a:endParaRPr lang="en-US" sz="1200">
              <a:solidFill>
                <a:schemeClr val="bg1"/>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1B006B7F-DDA8-4F44-8F3C-3AF2BF479801}"/>
              </a:ext>
            </a:extLst>
          </p:cNvPr>
          <p:cNvSpPr/>
          <p:nvPr/>
        </p:nvSpPr>
        <p:spPr>
          <a:xfrm>
            <a:off x="12748848" y="4518626"/>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E937634A-DB0A-2E41-800C-64D9ED73BCE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958727" y="4720529"/>
            <a:ext cx="306077" cy="306077"/>
          </a:xfrm>
          <a:prstGeom prst="rect">
            <a:avLst/>
          </a:prstGeom>
        </p:spPr>
      </p:pic>
      <p:sp>
        <p:nvSpPr>
          <p:cNvPr id="27" name="Rectangle 26">
            <a:extLst>
              <a:ext uri="{FF2B5EF4-FFF2-40B4-BE49-F238E27FC236}">
                <a16:creationId xmlns:a16="http://schemas.microsoft.com/office/drawing/2014/main" id="{32A647DF-F7D5-844B-A76E-AE63059A329E}"/>
              </a:ext>
            </a:extLst>
          </p:cNvPr>
          <p:cNvSpPr/>
          <p:nvPr/>
        </p:nvSpPr>
        <p:spPr>
          <a:xfrm>
            <a:off x="77257" y="4887586"/>
            <a:ext cx="2771962" cy="3018083"/>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C1D051E-A183-044A-B496-B85B7E771D59}"/>
              </a:ext>
            </a:extLst>
          </p:cNvPr>
          <p:cNvSpPr txBox="1"/>
          <p:nvPr/>
        </p:nvSpPr>
        <p:spPr>
          <a:xfrm>
            <a:off x="115709" y="5325930"/>
            <a:ext cx="2733510" cy="523220"/>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CUSTOMIZED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RESEARCH</a:t>
            </a:r>
          </a:p>
        </p:txBody>
      </p:sp>
      <p:sp>
        <p:nvSpPr>
          <p:cNvPr id="29" name="TextBox 28">
            <a:extLst>
              <a:ext uri="{FF2B5EF4-FFF2-40B4-BE49-F238E27FC236}">
                <a16:creationId xmlns:a16="http://schemas.microsoft.com/office/drawing/2014/main" id="{057BFB00-4645-DE45-B82E-8AA2C698A0E6}"/>
              </a:ext>
            </a:extLst>
          </p:cNvPr>
          <p:cNvSpPr txBox="1"/>
          <p:nvPr/>
        </p:nvSpPr>
        <p:spPr>
          <a:xfrm>
            <a:off x="297378" y="5849150"/>
            <a:ext cx="2331720" cy="1754326"/>
          </a:xfrm>
          <a:prstGeom prst="rect">
            <a:avLst/>
          </a:prstGeom>
          <a:noFill/>
        </p:spPr>
        <p:txBody>
          <a:bodyPr wrap="square" rtlCol="0">
            <a:spAutoFit/>
          </a:bodyPr>
          <a:lstStyle/>
          <a:p>
            <a:pPr algn="ctr"/>
            <a:r>
              <a:rPr lang="en-US" sz="1200">
                <a:solidFill>
                  <a:schemeClr val="bg1"/>
                </a:solidFill>
              </a:rPr>
              <a:t>Our in-house research team, delivers top-tier insights using the best industry resources. Identify your client base through CRM and foot traffic analysis, understand what drives them to buy, and see how you stack up against competitors. Data-driven strategies power your success.</a:t>
            </a:r>
            <a:endParaRPr lang="en-US" sz="120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3F69187B-D5BA-7B4E-BBC0-A966B54EF6D3}"/>
              </a:ext>
            </a:extLst>
          </p:cNvPr>
          <p:cNvSpPr/>
          <p:nvPr/>
        </p:nvSpPr>
        <p:spPr>
          <a:xfrm>
            <a:off x="1119546" y="4514501"/>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82685" y="4681408"/>
            <a:ext cx="399558" cy="399558"/>
          </a:xfrm>
          <a:prstGeom prst="rect">
            <a:avLst/>
          </a:prstGeom>
        </p:spPr>
      </p:pic>
    </p:spTree>
    <p:extLst>
      <p:ext uri="{BB962C8B-B14F-4D97-AF65-F5344CB8AC3E}">
        <p14:creationId xmlns:p14="http://schemas.microsoft.com/office/powerpoint/2010/main" val="1057987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5D9A5F9-4D46-D84F-82E4-E192E692F5C3}"/>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569660"/>
          </a:xfrm>
          <a:prstGeom prst="rect">
            <a:avLst/>
          </a:prstGeom>
          <a:noFill/>
        </p:spPr>
        <p:txBody>
          <a:bodyPr wrap="square" rtlCol="0">
            <a:spAutoFit/>
          </a:bodyPr>
          <a:lstStyle/>
          <a:p>
            <a:r>
              <a:rPr lang="en-US" sz="4800" b="1" dirty="0">
                <a:ln w="19050">
                  <a:noFill/>
                </a:ln>
                <a:solidFill>
                  <a:schemeClr val="tx1">
                    <a:lumMod val="85000"/>
                    <a:lumOff val="15000"/>
                  </a:schemeClr>
                </a:solidFill>
                <a:latin typeface="Avenir Next Demi Bold" panose="020B0503020202020204" pitchFamily="34" charset="0"/>
              </a:rPr>
              <a:t>MEET [insert name],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YOUR IDEAL CUSTOMER</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346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C09B1EC5-C5FD-93CE-6402-5F5613BC51E5}"/>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5146500" cy="8229600"/>
          </a:xfrm>
        </p:spPr>
      </p:pic>
      <p:pic>
        <p:nvPicPr>
          <p:cNvPr id="33" name="Picture 32">
            <a:extLst>
              <a:ext uri="{FF2B5EF4-FFF2-40B4-BE49-F238E27FC236}">
                <a16:creationId xmlns:a16="http://schemas.microsoft.com/office/drawing/2014/main" id="{3470C88B-FEB1-0B5A-D02D-5A1E9545CA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4503" y="939837"/>
            <a:ext cx="7592084" cy="7289763"/>
          </a:xfrm>
          <a:prstGeom prst="rect">
            <a:avLst/>
          </a:prstGeom>
        </p:spPr>
      </p:pic>
      <p:sp>
        <p:nvSpPr>
          <p:cNvPr id="5" name="TextBox 4">
            <a:extLst>
              <a:ext uri="{FF2B5EF4-FFF2-40B4-BE49-F238E27FC236}">
                <a16:creationId xmlns:a16="http://schemas.microsoft.com/office/drawing/2014/main" id="{14C68369-6114-4EB0-8168-99393EB36F97}"/>
              </a:ext>
            </a:extLst>
          </p:cNvPr>
          <p:cNvSpPr txBox="1"/>
          <p:nvPr/>
        </p:nvSpPr>
        <p:spPr>
          <a:xfrm>
            <a:off x="7192456" y="658676"/>
            <a:ext cx="7076178" cy="707882"/>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THE CONSUMER JOURNEY</a:t>
            </a:r>
            <a:endParaRPr lang="id-ID" sz="4000" b="1" dirty="0">
              <a:ln w="19050">
                <a:noFill/>
              </a:ln>
              <a:latin typeface="Avenir Next Demi Bold" panose="020B0503020202020204" pitchFamily="34" charset="0"/>
            </a:endParaRPr>
          </a:p>
        </p:txBody>
      </p: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4680351" y="2905257"/>
            <a:ext cx="3466122" cy="1477323"/>
          </a:xfrm>
          <a:prstGeom prst="rect">
            <a:avLst/>
          </a:prstGeom>
          <a:noFill/>
        </p:spPr>
        <p:txBody>
          <a:bodyPr wrap="square" lIns="91436" tIns="45718" rIns="91436" bIns="45718" rtlCol="0">
            <a:spAutoFit/>
          </a:bodyPr>
          <a:lstStyle/>
          <a:p>
            <a:pPr>
              <a:spcBef>
                <a:spcPts val="900"/>
              </a:spcBef>
              <a:spcAft>
                <a:spcPts val="900"/>
              </a:spcAft>
            </a:pPr>
            <a:r>
              <a:rPr lang="en-US" dirty="0">
                <a:ln w="19050">
                  <a:noFill/>
                </a:ln>
                <a:latin typeface="Arial" panose="020B0604020202020204" pitchFamily="34" charset="0"/>
                <a:cs typeface="Arial" panose="020B0604020202020204" pitchFamily="34" charset="0"/>
              </a:rPr>
              <a:t>Your target audience is the lifeblood of your business. Understanding who they are and what motivates them is crucial for effective marketing.</a:t>
            </a:r>
          </a:p>
        </p:txBody>
      </p:sp>
      <p:sp>
        <p:nvSpPr>
          <p:cNvPr id="29" name="TextBox 28">
            <a:extLst>
              <a:ext uri="{FF2B5EF4-FFF2-40B4-BE49-F238E27FC236}">
                <a16:creationId xmlns:a16="http://schemas.microsoft.com/office/drawing/2014/main" id="{17C5F847-8FF6-0B75-9F5D-8B199AA555D9}"/>
              </a:ext>
            </a:extLst>
          </p:cNvPr>
          <p:cNvSpPr txBox="1"/>
          <p:nvPr/>
        </p:nvSpPr>
        <p:spPr>
          <a:xfrm>
            <a:off x="4680351" y="4870677"/>
            <a:ext cx="4339635" cy="1477323"/>
          </a:xfrm>
          <a:prstGeom prst="rect">
            <a:avLst/>
          </a:prstGeom>
          <a:noFill/>
        </p:spPr>
        <p:txBody>
          <a:bodyPr wrap="square" lIns="91436" tIns="45718" rIns="91436" bIns="45718" rtlCol="0">
            <a:spAutoFit/>
          </a:bodyPr>
          <a:lstStyle/>
          <a:p>
            <a:pPr>
              <a:spcBef>
                <a:spcPts val="900"/>
              </a:spcBef>
              <a:spcAft>
                <a:spcPts val="900"/>
              </a:spcAft>
            </a:pPr>
            <a:r>
              <a:rPr lang="en-US" dirty="0">
                <a:ln w="19050">
                  <a:noFill/>
                </a:ln>
                <a:latin typeface="Arial" panose="020B0604020202020204" pitchFamily="34" charset="0"/>
                <a:cs typeface="Arial" panose="020B0604020202020204" pitchFamily="34" charset="0"/>
              </a:rPr>
              <a:t>We deeply understand your ideal customer. We don’t guess, we KNOW. We not only know how they consume </a:t>
            </a:r>
            <a:r>
              <a:rPr lang="en-US" b="1" dirty="0">
                <a:ln w="19050">
                  <a:noFill/>
                </a:ln>
                <a:latin typeface="Arial" panose="020B0604020202020204" pitchFamily="34" charset="0"/>
                <a:cs typeface="Arial" panose="020B0604020202020204" pitchFamily="34" charset="0"/>
              </a:rPr>
              <a:t>MEDIA</a:t>
            </a:r>
            <a:r>
              <a:rPr lang="en-US" dirty="0">
                <a:ln w="19050">
                  <a:noFill/>
                </a:ln>
                <a:latin typeface="Arial" panose="020B0604020202020204" pitchFamily="34" charset="0"/>
                <a:cs typeface="Arial" panose="020B0604020202020204" pitchFamily="34" charset="0"/>
              </a:rPr>
              <a:t>, but we understand how they make </a:t>
            </a:r>
            <a:r>
              <a:rPr lang="en-US" b="1" dirty="0">
                <a:ln w="19050">
                  <a:noFill/>
                </a:ln>
                <a:latin typeface="Arial" panose="020B0604020202020204" pitchFamily="34" charset="0"/>
                <a:cs typeface="Arial" panose="020B0604020202020204" pitchFamily="34" charset="0"/>
              </a:rPr>
              <a:t>BUYING</a:t>
            </a:r>
            <a:r>
              <a:rPr lang="en-US" dirty="0">
                <a:ln w="19050">
                  <a:noFill/>
                </a:ln>
                <a:latin typeface="Arial" panose="020B0604020202020204" pitchFamily="34" charset="0"/>
                <a:cs typeface="Arial" panose="020B0604020202020204" pitchFamily="34" charset="0"/>
              </a:rPr>
              <a:t> decisions. </a:t>
            </a:r>
          </a:p>
        </p:txBody>
      </p:sp>
      <p:sp>
        <p:nvSpPr>
          <p:cNvPr id="34" name="Freeform 33">
            <a:extLst>
              <a:ext uri="{FF2B5EF4-FFF2-40B4-BE49-F238E27FC236}">
                <a16:creationId xmlns:a16="http://schemas.microsoft.com/office/drawing/2014/main" id="{55B03952-3D7B-4A8D-2118-BB36F35D34E4}"/>
              </a:ext>
            </a:extLst>
          </p:cNvPr>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35" name="Freeform 34">
            <a:extLst>
              <a:ext uri="{FF2B5EF4-FFF2-40B4-BE49-F238E27FC236}">
                <a16:creationId xmlns:a16="http://schemas.microsoft.com/office/drawing/2014/main" id="{5350B028-EB80-A0B7-E265-B3F3285ED010}"/>
              </a:ext>
            </a:extLst>
          </p:cNvPr>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Tree>
    <p:extLst>
      <p:ext uri="{BB962C8B-B14F-4D97-AF65-F5344CB8AC3E}">
        <p14:creationId xmlns:p14="http://schemas.microsoft.com/office/powerpoint/2010/main" val="533020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34" name="Picture Placeholder 33">
            <a:extLst>
              <a:ext uri="{FF2B5EF4-FFF2-40B4-BE49-F238E27FC236}">
                <a16:creationId xmlns:a16="http://schemas.microsoft.com/office/drawing/2014/main" id="{A62B9AA7-FC4D-043B-86A0-9F4FCFC01C6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848100" y="593725"/>
            <a:ext cx="6765925" cy="4960938"/>
          </a:xfrm>
        </p:spPr>
      </p:pic>
      <p:sp>
        <p:nvSpPr>
          <p:cNvPr id="74" name="Rectangle 73">
            <a:extLst>
              <a:ext uri="{FF2B5EF4-FFF2-40B4-BE49-F238E27FC236}">
                <a16:creationId xmlns:a16="http://schemas.microsoft.com/office/drawing/2014/main" id="{D1060346-2701-617B-C727-4509444F0D4C}"/>
              </a:ext>
            </a:extLst>
          </p:cNvPr>
          <p:cNvSpPr/>
          <p:nvPr/>
        </p:nvSpPr>
        <p:spPr>
          <a:xfrm>
            <a:off x="4849724" y="5345723"/>
            <a:ext cx="9780676" cy="28838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Rectangle 4"/>
          <p:cNvSpPr/>
          <p:nvPr/>
        </p:nvSpPr>
        <p:spPr>
          <a:xfrm>
            <a:off x="480722" y="3753293"/>
            <a:ext cx="4605495" cy="4476307"/>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8B630E8-EE3A-16A1-32AA-441A5340FC0A}"/>
              </a:ext>
            </a:extLst>
          </p:cNvPr>
          <p:cNvSpPr txBox="1"/>
          <p:nvPr/>
        </p:nvSpPr>
        <p:spPr>
          <a:xfrm>
            <a:off x="742701" y="4084730"/>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HAROLD,</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7" name="TextBox 16">
            <a:extLst>
              <a:ext uri="{FF2B5EF4-FFF2-40B4-BE49-F238E27FC236}">
                <a16:creationId xmlns:a16="http://schemas.microsoft.com/office/drawing/2014/main" id="{6CE17143-5BFD-86DB-80B4-F0133D6135FC}"/>
              </a:ext>
            </a:extLst>
          </p:cNvPr>
          <p:cNvSpPr txBox="1"/>
          <p:nvPr/>
        </p:nvSpPr>
        <p:spPr>
          <a:xfrm>
            <a:off x="742700" y="5192310"/>
            <a:ext cx="4801431" cy="323165"/>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78     </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Retired     </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610748"/>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000016"/>
            <a:ext cx="4300252" cy="767133"/>
          </a:xfrm>
          <a:prstGeom prst="rect">
            <a:avLst/>
          </a:prstGeom>
        </p:spPr>
        <p:txBody>
          <a:bodyPr wrap="square">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Family and friends </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 endorsements </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TV commercials </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609808"/>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8" y="5979140"/>
            <a:ext cx="4530908"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Harold hears a commercial for Bluetooth speakers on TV and is intrigued. He calls the neighborhood electronics store to learn more, and after a detailed conversation with the salesperson, he decides to visit the store to test the speakers in person. His final purchase is heavily influenced by the hands-on experience and the salesperson's recommendations.</a:t>
            </a:r>
          </a:p>
        </p:txBody>
      </p:sp>
      <p:sp>
        <p:nvSpPr>
          <p:cNvPr id="2" name="Rectangle 1">
            <a:extLst>
              <a:ext uri="{FF2B5EF4-FFF2-40B4-BE49-F238E27FC236}">
                <a16:creationId xmlns:a16="http://schemas.microsoft.com/office/drawing/2014/main" id="{53C73C35-D211-7488-FA4A-C2054AA3580F}"/>
              </a:ext>
            </a:extLst>
          </p:cNvPr>
          <p:cNvSpPr/>
          <p:nvPr/>
        </p:nvSpPr>
        <p:spPr>
          <a:xfrm>
            <a:off x="10068732" y="4775950"/>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4829397"/>
            <a:ext cx="4561668"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SILENT GENERATION</a:t>
            </a:r>
            <a:endParaRPr kumimoji="0" lang="id-ID" sz="28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6" name="Rectangle 5">
            <a:extLst>
              <a:ext uri="{FF2B5EF4-FFF2-40B4-BE49-F238E27FC236}">
                <a16:creationId xmlns:a16="http://schemas.microsoft.com/office/drawing/2014/main" id="{D5FC3434-2FB1-1E8D-EEA8-B662F6050F4D}"/>
              </a:ext>
            </a:extLst>
          </p:cNvPr>
          <p:cNvSpPr/>
          <p:nvPr/>
        </p:nvSpPr>
        <p:spPr>
          <a:xfrm>
            <a:off x="742700" y="5624690"/>
            <a:ext cx="4049208" cy="2150204"/>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Harold is a tech-curious grandpa who loves using his smartphone to stay connected with his grandkids. Every morning, he listens to the local news on his trusty radio while sipping his coffee. Evenings are for TV, where he catches up on the latest shows and commercials that </a:t>
            </a: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pique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his interest. He's not a fan of online shopping, so he often calls local stores to get more info before heading out to make his purchases.</a:t>
            </a:r>
          </a:p>
        </p:txBody>
      </p:sp>
      <p:sp>
        <p:nvSpPr>
          <p:cNvPr id="7" name="TextBox 6">
            <a:extLst>
              <a:ext uri="{FF2B5EF4-FFF2-40B4-BE49-F238E27FC236}">
                <a16:creationId xmlns:a16="http://schemas.microsoft.com/office/drawing/2014/main" id="{45439522-E3C3-5D77-A63C-DA39336CCF5F}"/>
              </a:ext>
            </a:extLst>
          </p:cNvPr>
          <p:cNvSpPr txBox="1"/>
          <p:nvPr/>
        </p:nvSpPr>
        <p:spPr>
          <a:xfrm>
            <a:off x="10068732" y="6868939"/>
            <a:ext cx="44068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DAILY MEDIA INTERACTIONS</a:t>
            </a:r>
          </a:p>
        </p:txBody>
      </p:sp>
      <p:sp>
        <p:nvSpPr>
          <p:cNvPr id="8" name="Rectangle 7">
            <a:extLst>
              <a:ext uri="{FF2B5EF4-FFF2-40B4-BE49-F238E27FC236}">
                <a16:creationId xmlns:a16="http://schemas.microsoft.com/office/drawing/2014/main" id="{CD569B10-CB71-9B81-C494-2150CBF52CAF}"/>
              </a:ext>
            </a:extLst>
          </p:cNvPr>
          <p:cNvSpPr/>
          <p:nvPr/>
        </p:nvSpPr>
        <p:spPr>
          <a:xfrm>
            <a:off x="10068732" y="7238272"/>
            <a:ext cx="4220024"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Harold uses his smartphone to stay in touch with his grandkids and streams the news every evening. </a:t>
            </a:r>
          </a:p>
        </p:txBody>
      </p:sp>
    </p:spTree>
    <p:extLst>
      <p:ext uri="{BB962C8B-B14F-4D97-AF65-F5344CB8AC3E}">
        <p14:creationId xmlns:p14="http://schemas.microsoft.com/office/powerpoint/2010/main" val="4199469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DBB1978-3492-5ABF-4082-C3C5DCECDA4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250" y="639763"/>
            <a:ext cx="6767513" cy="4960937"/>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Rectangle 4"/>
          <p:cNvSpPr/>
          <p:nvPr/>
        </p:nvSpPr>
        <p:spPr>
          <a:xfrm>
            <a:off x="480722" y="3944679"/>
            <a:ext cx="4605495" cy="428492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8B630E8-EE3A-16A1-32AA-441A5340FC0A}"/>
              </a:ext>
            </a:extLst>
          </p:cNvPr>
          <p:cNvSpPr txBox="1"/>
          <p:nvPr/>
        </p:nvSpPr>
        <p:spPr>
          <a:xfrm>
            <a:off x="742701" y="4179910"/>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SUSAN,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7" name="TextBox 16">
            <a:extLst>
              <a:ext uri="{FF2B5EF4-FFF2-40B4-BE49-F238E27FC236}">
                <a16:creationId xmlns:a16="http://schemas.microsoft.com/office/drawing/2014/main" id="{6CE17143-5BFD-86DB-80B4-F0133D6135FC}"/>
              </a:ext>
            </a:extLst>
          </p:cNvPr>
          <p:cNvSpPr txBox="1"/>
          <p:nvPr/>
        </p:nvSpPr>
        <p:spPr>
          <a:xfrm>
            <a:off x="742700" y="5287490"/>
            <a:ext cx="4801431" cy="323165"/>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66     </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Retired     </a:t>
            </a:r>
            <a:r>
              <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Susan visits stores after checking products online and makes in-person purchases.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Family and friends </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8" y="6209658"/>
            <a:ext cx="4530908"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Susan listens to the radio while knitting and hears about a new craft store. Curious, she checks out their website on her desktop and reads positive reviews on social media. Her decision to visit the store and purchase supplies is solidified by the consistent positive messaging she encounters across multiple platforms.</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33663"/>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94158" y="5060514"/>
            <a:ext cx="453624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BABY BOOMER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6" name="Rectangle 5">
            <a:extLst>
              <a:ext uri="{FF2B5EF4-FFF2-40B4-BE49-F238E27FC236}">
                <a16:creationId xmlns:a16="http://schemas.microsoft.com/office/drawing/2014/main" id="{D5FC3434-2FB1-1E8D-EEA8-B662F6050F4D}"/>
              </a:ext>
            </a:extLst>
          </p:cNvPr>
          <p:cNvSpPr/>
          <p:nvPr/>
        </p:nvSpPr>
        <p:spPr>
          <a:xfrm>
            <a:off x="742700" y="5719870"/>
            <a:ext cx="3910095" cy="2150204"/>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Susan is a crafty grandma who starts her day by browsing Facebook on her desktop computer to see what her friends and family are up to. She loves listening to her favorite radio station while she knits or plans her next project. When she hears about new craft supplies on the radio, she checks out their websites and loves visiting the stores to see and feel the products before buying.</a:t>
            </a:r>
          </a:p>
        </p:txBody>
      </p:sp>
    </p:spTree>
    <p:extLst>
      <p:ext uri="{BB962C8B-B14F-4D97-AF65-F5344CB8AC3E}">
        <p14:creationId xmlns:p14="http://schemas.microsoft.com/office/powerpoint/2010/main" val="1872315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70F55BA-25BF-1775-A48A-2CC75DC793F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84669"/>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Rectangle 4"/>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8B630E8-EE3A-16A1-32AA-441A5340FC0A}"/>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KEVIN,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7" name="TextBox 16">
            <a:extLst>
              <a:ext uri="{FF2B5EF4-FFF2-40B4-BE49-F238E27FC236}">
                <a16:creationId xmlns:a16="http://schemas.microsoft.com/office/drawing/2014/main" id="{6CE17143-5BFD-86DB-80B4-F0133D6135FC}"/>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50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Construction Manager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Kevin makes purchases both online and in person, often influenced by radio ads.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8" y="6209658"/>
            <a:ext cx="4530908"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Kevin hears an ad for durable work clothes on the radio during his commute. He looks up the brand on his tablet at home, reads reviews, and watches video testimonials. Convinced by the endorsements and the brand's reputation, he decides to visit the store to try on the clothes and make his purchase.</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23360"/>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050211"/>
            <a:ext cx="455365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GEN X</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6" name="Rectangle 5">
            <a:extLst>
              <a:ext uri="{FF2B5EF4-FFF2-40B4-BE49-F238E27FC236}">
                <a16:creationId xmlns:a16="http://schemas.microsoft.com/office/drawing/2014/main" id="{D5FC3434-2FB1-1E8D-EEA8-B662F6050F4D}"/>
              </a:ext>
            </a:extLst>
          </p:cNvPr>
          <p:cNvSpPr/>
          <p:nvPr/>
        </p:nvSpPr>
        <p:spPr>
          <a:xfrm>
            <a:off x="742700" y="5892706"/>
            <a:ext cx="3910095" cy="191969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Kevin is a busy construction manager who spends a lot of time on the road. He enjoys listening to the radio during his commute, picking up on ads for tools and workwear that catch his ear. At home, he uses his tablet to research these products further and decides whether to buy them online or in-store based on his schedule.</a:t>
            </a:r>
          </a:p>
        </p:txBody>
      </p:sp>
    </p:spTree>
    <p:extLst>
      <p:ext uri="{BB962C8B-B14F-4D97-AF65-F5344CB8AC3E}">
        <p14:creationId xmlns:p14="http://schemas.microsoft.com/office/powerpoint/2010/main" val="493879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3FE2E75-3E9B-A333-6359-33F9D126CEF9}"/>
              </a:ext>
            </a:extLst>
          </p:cNvPr>
          <p:cNvSpPr>
            <a:spLocks noGrp="1"/>
          </p:cNvSpPr>
          <p:nvPr>
            <p:ph type="pic" sz="quarter" idx="11"/>
          </p:nvPr>
        </p:nvSpPr>
        <p:spPr/>
        <p:txBody>
          <a:bodyPr/>
          <a:lstStyle/>
          <a:p>
            <a:endParaRPr lang="en-US"/>
          </a:p>
        </p:txBody>
      </p:sp>
      <p:sp>
        <p:nvSpPr>
          <p:cNvPr id="5" name="TextBox 4">
            <a:extLst>
              <a:ext uri="{FF2B5EF4-FFF2-40B4-BE49-F238E27FC236}">
                <a16:creationId xmlns:a16="http://schemas.microsoft.com/office/drawing/2014/main" id="{316D8E2D-0547-9F18-9BDC-760ED93CE1B2}"/>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6" name="Title 2">
            <a:extLst>
              <a:ext uri="{FF2B5EF4-FFF2-40B4-BE49-F238E27FC236}">
                <a16:creationId xmlns:a16="http://schemas.microsoft.com/office/drawing/2014/main" id="{91987B99-93E6-9A3F-788C-37921336F2B1}"/>
              </a:ext>
            </a:extLst>
          </p:cNvPr>
          <p:cNvSpPr>
            <a:spLocks noGrp="1"/>
          </p:cNvSpPr>
          <p:nvPr>
            <p:ph type="ctrTitle"/>
          </p:nvPr>
        </p:nvSpPr>
        <p:spPr>
          <a:xfrm>
            <a:off x="8277301" y="3459532"/>
            <a:ext cx="5855623" cy="2371556"/>
          </a:xfrm>
        </p:spPr>
        <p:txBody>
          <a:bodyPr/>
          <a:lstStyle/>
          <a:p>
            <a:r>
              <a:rPr lang="en-US" dirty="0"/>
              <a:t>TITLE HERE</a:t>
            </a:r>
          </a:p>
        </p:txBody>
      </p:sp>
      <p:sp>
        <p:nvSpPr>
          <p:cNvPr id="7" name="Subtitle 7">
            <a:extLst>
              <a:ext uri="{FF2B5EF4-FFF2-40B4-BE49-F238E27FC236}">
                <a16:creationId xmlns:a16="http://schemas.microsoft.com/office/drawing/2014/main" id="{C103643E-E392-7FAD-6948-5CAD871D8812}"/>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Tree>
    <p:extLst>
      <p:ext uri="{BB962C8B-B14F-4D97-AF65-F5344CB8AC3E}">
        <p14:creationId xmlns:p14="http://schemas.microsoft.com/office/powerpoint/2010/main" val="2720585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43400F1-C9C0-847F-AA91-BBDAF9C70D3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55458"/>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Ashley subscribes to services and buys products based on social media and streaming ads.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8" y="6209658"/>
            <a:ext cx="4300252"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Ashley sees an ad for a subscription dog food service while streaming a TV show. She clicks on the ad, reads customer reviews, and checks out the company’s social media. The positive feedback and the convenience of home delivery lead her to subscribe to the service.</a:t>
            </a: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ASHLEY,</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Financial Analyst</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3910095" cy="191969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Ashley is a city-dwelling financial analyst who loves walking her dog and staying active. She spends her commute scrolling through Instagram and watching TikTok videos. Ads for subscription services and new products often catch her eye while she's streaming her favorite TV shows, leading her to do a bit of online research before making a purchase.</a:t>
            </a:r>
          </a:p>
        </p:txBody>
      </p:sp>
      <p:sp>
        <p:nvSpPr>
          <p:cNvPr id="14" name="Rectangle 13">
            <a:extLst>
              <a:ext uri="{FF2B5EF4-FFF2-40B4-BE49-F238E27FC236}">
                <a16:creationId xmlns:a16="http://schemas.microsoft.com/office/drawing/2014/main" id="{64A1A084-0B76-8C19-EC72-D9A6A4C31D3F}"/>
              </a:ext>
            </a:extLst>
          </p:cNvPr>
          <p:cNvSpPr/>
          <p:nvPr/>
        </p:nvSpPr>
        <p:spPr>
          <a:xfrm>
            <a:off x="10076745" y="5024107"/>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1318E85-69D6-258F-ABB3-05C3BE7E62B1}"/>
              </a:ext>
            </a:extLst>
          </p:cNvPr>
          <p:cNvSpPr txBox="1"/>
          <p:nvPr/>
        </p:nvSpPr>
        <p:spPr>
          <a:xfrm>
            <a:off x="10088606" y="5043214"/>
            <a:ext cx="453624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MILLENNIAL</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Tree>
    <p:extLst>
      <p:ext uri="{BB962C8B-B14F-4D97-AF65-F5344CB8AC3E}">
        <p14:creationId xmlns:p14="http://schemas.microsoft.com/office/powerpoint/2010/main" val="3364438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2591496-0143-8D32-9446-39703DAFC5B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Olivia buys apps and tools online after seeing ads on her smart TV and social media.</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Smart TV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Olivia sees a targeted commercial for a teaching app on her smart TV. She looks up the app on her phone, watches a review video, and reads social media comments. Impressed by the app’s features and positive reviews, she downloads it and starts using it in her classroom.</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041333"/>
            <a:ext cx="455365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GEN Z</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OLIVIA,</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22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Teacher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Olivia is a fresh-out-of-college teacher who is always on her smartphone. She loves posting on social media and engaging with her followers. She often discovers new apps and tools for her classroom through targeted ads on her smart TV and social media platforms, which she then checks out online before buying.</a:t>
            </a:r>
          </a:p>
        </p:txBody>
      </p:sp>
    </p:spTree>
    <p:extLst>
      <p:ext uri="{BB962C8B-B14F-4D97-AF65-F5344CB8AC3E}">
        <p14:creationId xmlns:p14="http://schemas.microsoft.com/office/powerpoint/2010/main" val="2260716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27270C6-AAE2-CD61-F1AF-1C9416564DE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47714"/>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Elise looks for online reviews and promotions before making family purchases.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TV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Elise sees an ad for suitcases while streaming her favorite show on her smart TV. She checks out multiple review websites and searches for any specials and promotions. Influenced by the positive reviews and a discount offer, she decides to purchase the suitcases online.</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24107"/>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102760"/>
            <a:ext cx="45536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FAMILY WITH CHILDREN</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ELISE,</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42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Interior Designer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Elise is a multitasking mom who uses social media to find deals for her family. She enjoys watching TV ads while managing her household and planning family vacations. Reviews and promotions play a big role in her purchasing decisions, and she frequently shops both online and in-store.</a:t>
            </a:r>
          </a:p>
        </p:txBody>
      </p:sp>
    </p:spTree>
    <p:extLst>
      <p:ext uri="{BB962C8B-B14F-4D97-AF65-F5344CB8AC3E}">
        <p14:creationId xmlns:p14="http://schemas.microsoft.com/office/powerpoint/2010/main" val="819005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36B1552-BCCF-4317-74DF-5900978F592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90813" y="647714"/>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Jen makes purchases through apps after reading reviews and hearing ads on social media.</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Jen hears a radio ad for a home security system and sees an Instagram ad later that day. She reads reviews on a popular blog and checks social media for other moms' opinions. The positive feedback and a promotional deal prompt her to buy the system through the app.</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27734"/>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197305" y="5041333"/>
            <a:ext cx="430025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MOMS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JEN,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34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Yoga Instructor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91969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Jen is a yoga instructor and a mom of three who balances her day between teaching classes and managing her kids' activities. She uses social media to stay connected with other moms and get product recommendations. While streaming TV shows for her kids, she often hears ads that lead her to explore and purchase new products through apps.</a:t>
            </a:r>
          </a:p>
        </p:txBody>
      </p:sp>
    </p:spTree>
    <p:extLst>
      <p:ext uri="{BB962C8B-B14F-4D97-AF65-F5344CB8AC3E}">
        <p14:creationId xmlns:p14="http://schemas.microsoft.com/office/powerpoint/2010/main" val="3548331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7A4EF54-97E8-FA7E-C15A-A2AC198B272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052595"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Mike ensures products are safe and cost-effective by researching online before buying.</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Mike hears about a convertible car seat on the radio. He researches safety ratings and reads reviews on multiple websites. Seeing consistent positive feedback and endorsements, he makes his purchase online, confident that he has chosen the best option for his family.</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041333"/>
            <a:ext cx="455365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DADS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0585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MIKE,</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37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Pilot</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Mike is a safety-conscious pilot who spends a lot of time researching products online. He hears about new items on the radio during his flights and checks them out on review sites and social media to ensure they are the best for his family. His buying decisions are influenced by thorough research and peer recommendations.</a:t>
            </a:r>
          </a:p>
        </p:txBody>
      </p:sp>
    </p:spTree>
    <p:extLst>
      <p:ext uri="{BB962C8B-B14F-4D97-AF65-F5344CB8AC3E}">
        <p14:creationId xmlns:p14="http://schemas.microsoft.com/office/powerpoint/2010/main" val="2991017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C9AD7EE-C4A2-BEC2-A3C0-25A0E93C517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Amanda makes online purchases after thorough research to ensure brand alignment with her values.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Amanda sees an ad for a new camera on her streaming service. She researches the camera on several websites, reads reviews, and watches unboxing videos. Confident in her choice, she makes her purchase online, knowing the brand aligns with her values and quality standards.</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102760"/>
            <a:ext cx="455365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SINGLE INCOME, NO KIDS</a:t>
            </a:r>
            <a:endParaRPr kumimoji="0" lang="id-ID" sz="2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AMANDA,</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26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Photographer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Amanda is a single wedding photographer who loves her job and values quality brands. She spends a lot of time on her smartphone researching new products and reading reviews to ensure she gets the best deals. She makes informed online purchases and stays loyal to brands that align with her values.</a:t>
            </a:r>
          </a:p>
        </p:txBody>
      </p:sp>
    </p:spTree>
    <p:extLst>
      <p:ext uri="{BB962C8B-B14F-4D97-AF65-F5344CB8AC3E}">
        <p14:creationId xmlns:p14="http://schemas.microsoft.com/office/powerpoint/2010/main" val="2717097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3BE8A3B-7356-9C1D-3777-62E612CC81A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24898"/>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Chris makes quick online purchases to stay ahead with the latest tech trends.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Blogs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Chris sees an ad for new VR goggles while streaming a documentary. He checks a professional review website and reads blogs about the latest features. The positive expert reviews and the brand’s reputation convince him to make the purchase online immediately.</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102760"/>
            <a:ext cx="456166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HIGH EARNER, NOT RICH YET</a:t>
            </a:r>
            <a:endParaRPr kumimoji="0" lang="id-ID" sz="2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CHRIS,</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35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IT Specialist</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68918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Chris is an IT specialist and a tech enthusiast who always wants the latest gadgets. He keeps up with tech trends through blogs and social media and makes quick purchasing decisions to stay ahead. His buying behavior is driven by the need to have the latest and most advanced technology.</a:t>
            </a:r>
          </a:p>
        </p:txBody>
      </p:sp>
    </p:spTree>
    <p:extLst>
      <p:ext uri="{BB962C8B-B14F-4D97-AF65-F5344CB8AC3E}">
        <p14:creationId xmlns:p14="http://schemas.microsoft.com/office/powerpoint/2010/main" val="2238859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3489A82-04B6-1A5B-7106-58A334EC377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40080"/>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Sean buys trendy high-end products despite being on a budget, influenced by online research.</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Blogs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Sean sees an ad for a luxury wristwatch on his smart TV. He researches the brand online and reads social media reviews. Despite being on a budget, the product’s trendsetting status and high-end appeal lead him to make an in-store purchase.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24107"/>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092952"/>
            <a:ext cx="4561667"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BIG HAT, NO CATTLE</a:t>
            </a:r>
            <a:endParaRPr kumimoji="0" lang="id-ID" sz="26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SEAN,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25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Sales Associate</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Sean is a sales associate who loves following the latest trends. Despite being on a budget, he can't resist high-end products that he discovers through online research and social media. He's quick to adopt new trends and doesn't mind splurging on luxury items.</a:t>
            </a:r>
          </a:p>
        </p:txBody>
      </p:sp>
    </p:spTree>
    <p:extLst>
      <p:ext uri="{BB962C8B-B14F-4D97-AF65-F5344CB8AC3E}">
        <p14:creationId xmlns:p14="http://schemas.microsoft.com/office/powerpoint/2010/main" val="2055190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D7DEEFD-CC5A-1212-D60F-3E31B723022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778705" y="640080"/>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makes practical in-store purchases after hearing about them on the radio.</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In-store visits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hears an ad for a new toolbox on the radio. He visits the hardware store during his break to see the toolbox in person. The product’s practicality and positive in-store experience convince him to make the purchase on the spot.</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24107"/>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94159" y="5037674"/>
            <a:ext cx="453624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BLUE COLLAR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FRANK,</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Plumber</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Frank is a local plumber who knows his customers well. He hears about new tools on the radio and checks them out at the hardware store during his breaks. Practicality and budget-friendliness are key in his buying decisions, and he values products that make his job easier.</a:t>
            </a:r>
          </a:p>
        </p:txBody>
      </p:sp>
    </p:spTree>
    <p:extLst>
      <p:ext uri="{BB962C8B-B14F-4D97-AF65-F5344CB8AC3E}">
        <p14:creationId xmlns:p14="http://schemas.microsoft.com/office/powerpoint/2010/main" val="1000810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B5B2F79-AB9A-F6BD-1DE6-E23B2B070B0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buys tools in-store after hearing about them on the radio during carpool rides.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In-store visits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Frank hears about a new tool on the radio during his carpool ride. He visits the store to check it out after work. The tool’s functionality and positive feedback from store staff lead him to buy it, knowing it will improve his work efficiency.</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14482"/>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060514"/>
            <a:ext cx="456166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BLUE COLLAR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FRANK,</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Factory Worker</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Frank is a factory worker who carpools with his coworkers and enjoys listening to the radio. He learns about new tools on his commute and checks them out in-store during his off hours. He appreciates practical and cost-effective products that improve his work efficiency.</a:t>
            </a:r>
          </a:p>
        </p:txBody>
      </p:sp>
    </p:spTree>
    <p:extLst>
      <p:ext uri="{BB962C8B-B14F-4D97-AF65-F5344CB8AC3E}">
        <p14:creationId xmlns:p14="http://schemas.microsoft.com/office/powerpoint/2010/main" val="2894529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1FAA13B-8B19-78E1-428B-D3EC8FE5467F}"/>
              </a:ext>
            </a:extLst>
          </p:cNvPr>
          <p:cNvSpPr>
            <a:spLocks noGrp="1"/>
          </p:cNvSpPr>
          <p:nvPr>
            <p:ph type="pic" sz="quarter" idx="11"/>
          </p:nvPr>
        </p:nvSpPr>
        <p:spPr/>
        <p:txBody>
          <a:bodyPr/>
          <a:lstStyle/>
          <a:p>
            <a:endParaRPr lang="en-US"/>
          </a:p>
        </p:txBody>
      </p:sp>
      <p:sp>
        <p:nvSpPr>
          <p:cNvPr id="5" name="TextBox 4">
            <a:extLst>
              <a:ext uri="{FF2B5EF4-FFF2-40B4-BE49-F238E27FC236}">
                <a16:creationId xmlns:a16="http://schemas.microsoft.com/office/drawing/2014/main" id="{9F575CBF-E20B-EF36-1654-3EA6D0FE8D06}"/>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6" name="Title 2">
            <a:extLst>
              <a:ext uri="{FF2B5EF4-FFF2-40B4-BE49-F238E27FC236}">
                <a16:creationId xmlns:a16="http://schemas.microsoft.com/office/drawing/2014/main" id="{7B696CD2-E3F2-00F5-8D9F-99D93CA56735}"/>
              </a:ext>
            </a:extLst>
          </p:cNvPr>
          <p:cNvSpPr>
            <a:spLocks noGrp="1"/>
          </p:cNvSpPr>
          <p:nvPr>
            <p:ph type="ctrTitle"/>
          </p:nvPr>
        </p:nvSpPr>
        <p:spPr>
          <a:xfrm>
            <a:off x="8277301" y="3459532"/>
            <a:ext cx="5855623" cy="2371556"/>
          </a:xfrm>
        </p:spPr>
        <p:txBody>
          <a:bodyPr/>
          <a:lstStyle/>
          <a:p>
            <a:r>
              <a:rPr lang="en-US" dirty="0"/>
              <a:t>TITLE HERE</a:t>
            </a:r>
          </a:p>
        </p:txBody>
      </p:sp>
      <p:sp>
        <p:nvSpPr>
          <p:cNvPr id="7" name="Subtitle 7">
            <a:extLst>
              <a:ext uri="{FF2B5EF4-FFF2-40B4-BE49-F238E27FC236}">
                <a16:creationId xmlns:a16="http://schemas.microsoft.com/office/drawing/2014/main" id="{72B391B7-C06D-9EED-EC18-3539B7B25FEA}"/>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Tree>
    <p:extLst>
      <p:ext uri="{BB962C8B-B14F-4D97-AF65-F5344CB8AC3E}">
        <p14:creationId xmlns:p14="http://schemas.microsoft.com/office/powerpoint/2010/main" val="816469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951E327-477C-212F-D18D-22E8C18D136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40080"/>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Sabrina buys wellness products after researching online and hearing motivational radio shows.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 shows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Sabrina hears an ad for a fitness tracker on the radio and looks up the company’s blog on her smartphone. After reading several posts and reviews, she’s convinced of the product’s benefits and buys it online, excited to improve her health and wellness routine.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24107"/>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5" y="5102760"/>
            <a:ext cx="455365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SMALL BUSINESS OWNER</a:t>
            </a:r>
            <a:endParaRPr kumimoji="0" lang="id-ID" sz="2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SABRINA,</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29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Entrepreneur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Sabrina is a small business owner who manages two boutiques in her city. She listens to motivational radio shows during her commute and uses social media to stay updated on wellness products. She loves finding new items that help her balance work and health.</a:t>
            </a:r>
          </a:p>
        </p:txBody>
      </p:sp>
    </p:spTree>
    <p:extLst>
      <p:ext uri="{BB962C8B-B14F-4D97-AF65-F5344CB8AC3E}">
        <p14:creationId xmlns:p14="http://schemas.microsoft.com/office/powerpoint/2010/main" val="3153478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4FF6AB6-7885-C5F7-F1A8-2959BA86884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40080"/>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William buys high-end gadgets that integrate with his tech setup, influenced by online reviews.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William hears about a smartwatch on the radio while working. He checks his favorite subscription website for reviews and reads about the watch’s versatility. Convinced by the detailed online reviews and the product’s integration with his tech, he makes an online purchase.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24107"/>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2" y="5064077"/>
            <a:ext cx="456166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BUSINESS EXEC</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WILLIAM,</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52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CFO</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William is a recently promoted CFO who spends a lot of time online staying updated with news and product reviews. He enjoys high-end gadgets that integrate well with his existing tech and makes purchasing decisions based on detailed online research and reviews.</a:t>
            </a:r>
          </a:p>
        </p:txBody>
      </p:sp>
    </p:spTree>
    <p:extLst>
      <p:ext uri="{BB962C8B-B14F-4D97-AF65-F5344CB8AC3E}">
        <p14:creationId xmlns:p14="http://schemas.microsoft.com/office/powerpoint/2010/main" val="2062891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990A67-9690-3D9A-DE36-7A67882DB03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5" y="633579"/>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Karen buys cannabis and CBD products in-store after extensive online research.</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Radio</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Karen hears a radio ad for a new dispensary and visits their website to browse products. She reads reviews and checks social media for feedback. Satisfied with the product selection and positive reviews, she makes an appointment and buys the products in-store.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2" y="5011785"/>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3" y="5064077"/>
            <a:ext cx="456166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CANNABOOMER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KAREN,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65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Retired</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0" y="5892706"/>
            <a:ext cx="4058543"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Karen is a retired health enthusiast who explores cannabis and CBD products for wellness. She listens to radio shows about new dispensaries and uses her smartphone to browse their websites. She prefers in-store purchases after thorough online research to ensure quality.</a:t>
            </a:r>
          </a:p>
        </p:txBody>
      </p:sp>
    </p:spTree>
    <p:extLst>
      <p:ext uri="{BB962C8B-B14F-4D97-AF65-F5344CB8AC3E}">
        <p14:creationId xmlns:p14="http://schemas.microsoft.com/office/powerpoint/2010/main" val="1729082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188E54B-D3C0-31C7-F164-DD4C7FBF4C3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3"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Justin buys cannabis products online after peer recommendations and streaming ads.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Justin sees an ad for a new vape while streaming a TV show. He polls his friends on social media and reads online reviews. Convinced by the positive feedback and peer recommendations, he purchases the vape online and starts exploring other products from the same brand.</a:t>
            </a:r>
          </a:p>
        </p:txBody>
      </p:sp>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76743" y="5139628"/>
            <a:ext cx="4553655"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RECREATIONAL CANNABIS USER</a:t>
            </a:r>
            <a:endParaRPr kumimoji="0" lang="id-ID" sz="21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JUSTIN,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30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Hospitality</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1" y="5892706"/>
            <a:ext cx="3948754"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Justin is a hospitality worker who uses cannabis to relax after stressful days. He learns about new products through friends and streaming ads and makes informed purchases based on online reviews and peer recommendations.</a:t>
            </a:r>
          </a:p>
        </p:txBody>
      </p:sp>
    </p:spTree>
    <p:extLst>
      <p:ext uri="{BB962C8B-B14F-4D97-AF65-F5344CB8AC3E}">
        <p14:creationId xmlns:p14="http://schemas.microsoft.com/office/powerpoint/2010/main" val="2294039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8F2B4EE-08B9-8E11-3B53-C06001EF49A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4"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Trish buys high-quality CBD products online, focusing on purity and quality.</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SHE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4586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Trish sees an ad for CBD lotion while streaming a TV show. She reads reviews on her smartphone and checks the active ingredients list. Confident in the product’s quality and purity, she makes an online purchase and incorporates it into her wellness routine.</a:t>
            </a:r>
          </a:p>
        </p:txBody>
      </p:sp>
      <p:sp>
        <p:nvSpPr>
          <p:cNvPr id="2" name="Rectangle 1">
            <a:extLst>
              <a:ext uri="{FF2B5EF4-FFF2-40B4-BE49-F238E27FC236}">
                <a16:creationId xmlns:a16="http://schemas.microsoft.com/office/drawing/2014/main" id="{53C73C35-D211-7488-FA4A-C2054AA3580F}"/>
              </a:ext>
            </a:extLst>
          </p:cNvPr>
          <p:cNvSpPr/>
          <p:nvPr/>
        </p:nvSpPr>
        <p:spPr>
          <a:xfrm>
            <a:off x="10068733" y="5014482"/>
            <a:ext cx="4561668"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90622" y="5051307"/>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CBD CONSUMER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TRISH,</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39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Medical Researcher</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1" y="5892706"/>
            <a:ext cx="3948754"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Trish is a medical researcher who loves exploring high-quality CBD products. She uses her smartphone to research new items she sees in streaming ads, focusing on purity and quality before making online purchases.</a:t>
            </a:r>
          </a:p>
        </p:txBody>
      </p:sp>
    </p:spTree>
    <p:extLst>
      <p:ext uri="{BB962C8B-B14F-4D97-AF65-F5344CB8AC3E}">
        <p14:creationId xmlns:p14="http://schemas.microsoft.com/office/powerpoint/2010/main" val="2791966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FD39118-EF2D-EC37-5230-A13EF2BE4B1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778704" y="636276"/>
            <a:ext cx="6766560" cy="4960620"/>
          </a:xfrm>
        </p:spPr>
      </p:pic>
      <p:sp>
        <p:nvSpPr>
          <p:cNvPr id="71" name="Right Triangle 70">
            <a:extLst>
              <a:ext uri="{FF2B5EF4-FFF2-40B4-BE49-F238E27FC236}">
                <a16:creationId xmlns:a16="http://schemas.microsoft.com/office/drawing/2014/main" id="{EAEE82C7-382A-07EF-8857-ADD5719B82A4}"/>
              </a:ext>
            </a:extLst>
          </p:cNvPr>
          <p:cNvSpPr/>
          <p:nvPr/>
        </p:nvSpPr>
        <p:spPr>
          <a:xfrm rot="10800000">
            <a:off x="8991326" y="-1"/>
            <a:ext cx="2194561" cy="2194561"/>
          </a:xfrm>
          <a:prstGeom prst="r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4" name="Rectangle 73">
            <a:extLst>
              <a:ext uri="{FF2B5EF4-FFF2-40B4-BE49-F238E27FC236}">
                <a16:creationId xmlns:a16="http://schemas.microsoft.com/office/drawing/2014/main" id="{D1060346-2701-617B-C727-4509444F0D4C}"/>
              </a:ext>
            </a:extLst>
          </p:cNvPr>
          <p:cNvSpPr/>
          <p:nvPr/>
        </p:nvSpPr>
        <p:spPr>
          <a:xfrm>
            <a:off x="4849724" y="5600699"/>
            <a:ext cx="9780676" cy="26288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122F30A-9C3A-A4F2-B255-458A38F19A72}"/>
              </a:ext>
            </a:extLst>
          </p:cNvPr>
          <p:cNvSpPr txBox="1"/>
          <p:nvPr/>
        </p:nvSpPr>
        <p:spPr>
          <a:xfrm>
            <a:off x="10068732" y="6973271"/>
            <a:ext cx="44033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BEHAVIOR</a:t>
            </a:r>
          </a:p>
        </p:txBody>
      </p:sp>
      <p:sp>
        <p:nvSpPr>
          <p:cNvPr id="22" name="Rectangle 21">
            <a:extLst>
              <a:ext uri="{FF2B5EF4-FFF2-40B4-BE49-F238E27FC236}">
                <a16:creationId xmlns:a16="http://schemas.microsoft.com/office/drawing/2014/main" id="{DDE2B6C1-87E3-B946-E472-75B1AEBF3C2A}"/>
              </a:ext>
            </a:extLst>
          </p:cNvPr>
          <p:cNvSpPr/>
          <p:nvPr/>
        </p:nvSpPr>
        <p:spPr>
          <a:xfrm>
            <a:off x="10076745" y="7342603"/>
            <a:ext cx="4292239" cy="536622"/>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Jason buys medical marijuana products online, ensuring they meet his chronic illness needs.</a:t>
            </a:r>
          </a:p>
        </p:txBody>
      </p:sp>
      <p:sp>
        <p:nvSpPr>
          <p:cNvPr id="23" name="TextBox 22">
            <a:extLst>
              <a:ext uri="{FF2B5EF4-FFF2-40B4-BE49-F238E27FC236}">
                <a16:creationId xmlns:a16="http://schemas.microsoft.com/office/drawing/2014/main" id="{B7182EE0-FDAD-97CD-1F56-548024C557A3}"/>
              </a:ext>
            </a:extLst>
          </p:cNvPr>
          <p:cNvSpPr txBox="1"/>
          <p:nvPr/>
        </p:nvSpPr>
        <p:spPr>
          <a:xfrm>
            <a:off x="10068732" y="5840326"/>
            <a:ext cx="43002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PLATFORMS HE ENGAGES WITH</a:t>
            </a:r>
          </a:p>
        </p:txBody>
      </p:sp>
      <p:sp>
        <p:nvSpPr>
          <p:cNvPr id="24" name="Rectangle 23">
            <a:extLst>
              <a:ext uri="{FF2B5EF4-FFF2-40B4-BE49-F238E27FC236}">
                <a16:creationId xmlns:a16="http://schemas.microsoft.com/office/drawing/2014/main" id="{C68532B0-F4C9-6421-CB20-3F2890EC48E0}"/>
              </a:ext>
            </a:extLst>
          </p:cNvPr>
          <p:cNvSpPr/>
          <p:nvPr/>
        </p:nvSpPr>
        <p:spPr>
          <a:xfrm>
            <a:off x="10068732" y="6229594"/>
            <a:ext cx="4300252" cy="548640"/>
          </a:xfrm>
          <a:prstGeom prst="rect">
            <a:avLst/>
          </a:prstGeom>
        </p:spPr>
        <p:txBody>
          <a:bodyPr wrap="square" numCol="2">
            <a:spAutoFit/>
          </a:bodyPr>
          <a:lstStyle/>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Social media</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Streaming ads</a:t>
            </a:r>
          </a:p>
          <a:p>
            <a:pPr marL="182563" marR="0" lvl="0" indent="-182563"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Online reviews</a:t>
            </a:r>
          </a:p>
        </p:txBody>
      </p:sp>
      <p:sp>
        <p:nvSpPr>
          <p:cNvPr id="25" name="TextBox 24">
            <a:extLst>
              <a:ext uri="{FF2B5EF4-FFF2-40B4-BE49-F238E27FC236}">
                <a16:creationId xmlns:a16="http://schemas.microsoft.com/office/drawing/2014/main" id="{7F985FD3-BB14-AF40-6CE9-D7AA9670A00F}"/>
              </a:ext>
            </a:extLst>
          </p:cNvPr>
          <p:cNvSpPr txBox="1"/>
          <p:nvPr/>
        </p:nvSpPr>
        <p:spPr>
          <a:xfrm>
            <a:off x="5202246" y="5840326"/>
            <a:ext cx="45309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BUYING DECISION CRITERIA</a:t>
            </a:r>
          </a:p>
        </p:txBody>
      </p:sp>
      <p:sp>
        <p:nvSpPr>
          <p:cNvPr id="26" name="Rectangle 25">
            <a:extLst>
              <a:ext uri="{FF2B5EF4-FFF2-40B4-BE49-F238E27FC236}">
                <a16:creationId xmlns:a16="http://schemas.microsoft.com/office/drawing/2014/main" id="{EA970148-886F-9954-A96A-AA658C0E02E4}"/>
              </a:ext>
            </a:extLst>
          </p:cNvPr>
          <p:cNvSpPr/>
          <p:nvPr/>
        </p:nvSpPr>
        <p:spPr>
          <a:xfrm>
            <a:off x="5204887" y="6209658"/>
            <a:ext cx="4403397"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Jason sees an ad for medical-grade marijuana while streaming a TV show. He conducts online research and reads dozens of reviews. The product’s promise of pain relief and positive feedback lead him to make an online purchase and include it in his daily regimen.</a:t>
            </a:r>
          </a:p>
        </p:txBody>
      </p:sp>
      <p:grpSp>
        <p:nvGrpSpPr>
          <p:cNvPr id="4" name="Group 3">
            <a:extLst>
              <a:ext uri="{FF2B5EF4-FFF2-40B4-BE49-F238E27FC236}">
                <a16:creationId xmlns:a16="http://schemas.microsoft.com/office/drawing/2014/main" id="{F037A6EB-BE27-72D2-7F7C-916035DC97D9}"/>
              </a:ext>
            </a:extLst>
          </p:cNvPr>
          <p:cNvGrpSpPr/>
          <p:nvPr/>
        </p:nvGrpSpPr>
        <p:grpSpPr>
          <a:xfrm>
            <a:off x="10068733" y="5014482"/>
            <a:ext cx="4561667" cy="622821"/>
            <a:chOff x="10068733" y="5014482"/>
            <a:chExt cx="4561667" cy="622821"/>
          </a:xfrm>
        </p:grpSpPr>
        <p:sp>
          <p:nvSpPr>
            <p:cNvPr id="2" name="Rectangle 1">
              <a:extLst>
                <a:ext uri="{FF2B5EF4-FFF2-40B4-BE49-F238E27FC236}">
                  <a16:creationId xmlns:a16="http://schemas.microsoft.com/office/drawing/2014/main" id="{53C73C35-D211-7488-FA4A-C2054AA3580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60875E-8328-C850-ACBC-42963F338775}"/>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MEDICAL CONSUMER</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
        <p:nvSpPr>
          <p:cNvPr id="10" name="Rectangle 9">
            <a:extLst>
              <a:ext uri="{FF2B5EF4-FFF2-40B4-BE49-F238E27FC236}">
                <a16:creationId xmlns:a16="http://schemas.microsoft.com/office/drawing/2014/main" id="{654FB7D6-C1A4-B614-5BF8-C1DC70454597}"/>
              </a:ext>
            </a:extLst>
          </p:cNvPr>
          <p:cNvSpPr/>
          <p:nvPr/>
        </p:nvSpPr>
        <p:spPr>
          <a:xfrm>
            <a:off x="480722" y="3557117"/>
            <a:ext cx="4605495" cy="467248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C01FD2C-DC66-5C6C-32F9-B68D24744FD9}"/>
              </a:ext>
            </a:extLst>
          </p:cNvPr>
          <p:cNvSpPr txBox="1"/>
          <p:nvPr/>
        </p:nvSpPr>
        <p:spPr>
          <a:xfrm>
            <a:off x="742701" y="3856681"/>
            <a:ext cx="41910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MEET JASON,</a:t>
            </a:r>
            <a:br>
              <a:rPr kumimoji="0" lang="en-US" sz="40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br>
            <a:r>
              <a:rPr kumimoji="0" lang="en-US"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YOUR IDEAL CUSTOMER</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09AA871-B861-AF30-E7CC-B3D15B5083A6}"/>
              </a:ext>
            </a:extLst>
          </p:cNvPr>
          <p:cNvSpPr txBox="1"/>
          <p:nvPr/>
        </p:nvSpPr>
        <p:spPr>
          <a:xfrm>
            <a:off x="742700" y="4964261"/>
            <a:ext cx="4801431"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42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occupation: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Remote Analyst</a:t>
            </a:r>
          </a:p>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income:</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3" name="Rectangle 12">
            <a:extLst>
              <a:ext uri="{FF2B5EF4-FFF2-40B4-BE49-F238E27FC236}">
                <a16:creationId xmlns:a16="http://schemas.microsoft.com/office/drawing/2014/main" id="{709CBC6A-AA9B-5156-2FAB-2F2336E69213}"/>
              </a:ext>
            </a:extLst>
          </p:cNvPr>
          <p:cNvSpPr/>
          <p:nvPr/>
        </p:nvSpPr>
        <p:spPr>
          <a:xfrm>
            <a:off x="742701" y="5892706"/>
            <a:ext cx="3948754" cy="1228157"/>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Jason is a remote analyst with a chronic illness who relies on medical marijuana for relief. He keeps up with industry trends through online research and prefers buying premium products online that are convenient and effective.</a:t>
            </a:r>
          </a:p>
        </p:txBody>
      </p:sp>
    </p:spTree>
    <p:extLst>
      <p:ext uri="{BB962C8B-B14F-4D97-AF65-F5344CB8AC3E}">
        <p14:creationId xmlns:p14="http://schemas.microsoft.com/office/powerpoint/2010/main" val="2021845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Placeholder 86">
            <a:extLst>
              <a:ext uri="{FF2B5EF4-FFF2-40B4-BE49-F238E27FC236}">
                <a16:creationId xmlns:a16="http://schemas.microsoft.com/office/drawing/2014/main" id="{783B73DB-21D3-658F-D864-80A545F43FE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pic>
        <p:nvPicPr>
          <p:cNvPr id="89" name="Picture Placeholder 88">
            <a:extLst>
              <a:ext uri="{FF2B5EF4-FFF2-40B4-BE49-F238E27FC236}">
                <a16:creationId xmlns:a16="http://schemas.microsoft.com/office/drawing/2014/main" id="{F9050B09-B03B-CDA6-2100-1AEF92DEC39A}"/>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a:stretch/>
        </p:blipFill>
        <p:spPr/>
      </p:pic>
      <p:pic>
        <p:nvPicPr>
          <p:cNvPr id="91" name="Picture Placeholder 90">
            <a:extLst>
              <a:ext uri="{FF2B5EF4-FFF2-40B4-BE49-F238E27FC236}">
                <a16:creationId xmlns:a16="http://schemas.microsoft.com/office/drawing/2014/main" id="{F0CAEED5-DFCC-6BBD-DCB5-5CD314C014AC}"/>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4713466" y="3456875"/>
            <a:ext cx="5219584" cy="842782"/>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4641919" y="3541163"/>
            <a:ext cx="5373854" cy="707886"/>
          </a:xfrm>
          <a:prstGeom prst="rect">
            <a:avLst/>
          </a:prstGeom>
          <a:noFill/>
        </p:spPr>
        <p:txBody>
          <a:bodyPr wrap="square" rtlCol="0">
            <a:spAutoFit/>
          </a:bodyPr>
          <a:lstStyle/>
          <a:p>
            <a:pPr algn="ctr"/>
            <a:r>
              <a:rPr lang="en-US" sz="4000" b="1">
                <a:solidFill>
                  <a:schemeClr val="bg1"/>
                </a:solidFill>
                <a:latin typeface="Avenir Next Demi Bold" panose="020B0503020202020204" pitchFamily="34" charset="0"/>
                <a:cs typeface="Arial" panose="020B0604020202020204" pitchFamily="34" charset="0"/>
              </a:rPr>
              <a:t>THE EXECUTION</a:t>
            </a:r>
          </a:p>
        </p:txBody>
      </p:sp>
      <p:sp>
        <p:nvSpPr>
          <p:cNvPr id="35" name="TextBox 34">
            <a:extLst>
              <a:ext uri="{FF2B5EF4-FFF2-40B4-BE49-F238E27FC236}">
                <a16:creationId xmlns:a16="http://schemas.microsoft.com/office/drawing/2014/main" id="{40E4B663-7EE4-5B7E-10A7-43ED914C7A96}"/>
              </a:ext>
            </a:extLst>
          </p:cNvPr>
          <p:cNvSpPr txBox="1"/>
          <p:nvPr/>
        </p:nvSpPr>
        <p:spPr>
          <a:xfrm>
            <a:off x="494755" y="600356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8CFD892-6CEE-DA30-9785-935E50BE34B5}"/>
              </a:ext>
            </a:extLst>
          </p:cNvPr>
          <p:cNvSpPr txBox="1"/>
          <p:nvPr/>
        </p:nvSpPr>
        <p:spPr>
          <a:xfrm>
            <a:off x="643944" y="5305173"/>
            <a:ext cx="3059320" cy="338554"/>
          </a:xfrm>
          <a:prstGeom prst="rect">
            <a:avLst/>
          </a:prstGeom>
          <a:noFill/>
        </p:spPr>
        <p:txBody>
          <a:bodyPr wrap="square" rtlCol="0">
            <a:spAutoFit/>
          </a:bodyPr>
          <a:lstStyle/>
          <a:p>
            <a:pPr marL="0" marR="0" algn="ctr">
              <a:spcBef>
                <a:spcPts val="0"/>
              </a:spcBef>
              <a:spcAft>
                <a:spcPts val="0"/>
              </a:spcAft>
            </a:pPr>
            <a:r>
              <a:rPr lang="en-US" sz="1600" b="1" u="none" strike="noStrike">
                <a:effectLst/>
                <a:latin typeface="Arial" panose="020B0604020202020204" pitchFamily="34" charset="0"/>
                <a:cs typeface="Arial" panose="020B0604020202020204" pitchFamily="34" charset="0"/>
              </a:rPr>
              <a:t>RESEARCH &amp; DATA</a:t>
            </a:r>
            <a:endParaRPr lang="en-US" sz="1600" u="none" strike="noStrike">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0649EB7B-74B5-F4B8-2948-A2D3FE29567A}"/>
              </a:ext>
            </a:extLst>
          </p:cNvPr>
          <p:cNvSpPr/>
          <p:nvPr/>
        </p:nvSpPr>
        <p:spPr>
          <a:xfrm>
            <a:off x="502864" y="4829680"/>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CD70A5B-74B0-7D19-F6DC-6E2D418EF6B4}"/>
              </a:ext>
            </a:extLst>
          </p:cNvPr>
          <p:cNvSpPr/>
          <p:nvPr/>
        </p:nvSpPr>
        <p:spPr>
          <a:xfrm>
            <a:off x="1732931" y="4464739"/>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BC121FE-0D90-363F-6A1C-323330289342}"/>
              </a:ext>
            </a:extLst>
          </p:cNvPr>
          <p:cNvSpPr/>
          <p:nvPr/>
        </p:nvSpPr>
        <p:spPr>
          <a:xfrm>
            <a:off x="3962631" y="4823622"/>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C6C87A0-128B-F083-4CA7-FF23EEEDCA9C}"/>
              </a:ext>
            </a:extLst>
          </p:cNvPr>
          <p:cNvSpPr/>
          <p:nvPr/>
        </p:nvSpPr>
        <p:spPr>
          <a:xfrm>
            <a:off x="5182900" y="4459908"/>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38FA9FD-6A56-EA20-B3E4-82FF5869BB0E}"/>
              </a:ext>
            </a:extLst>
          </p:cNvPr>
          <p:cNvSpPr/>
          <p:nvPr/>
        </p:nvSpPr>
        <p:spPr>
          <a:xfrm>
            <a:off x="7453530" y="4823621"/>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6FB3D601-5935-5C1B-1970-A86DF8F44B1B}"/>
              </a:ext>
            </a:extLst>
          </p:cNvPr>
          <p:cNvPicPr>
            <a:picLocks noChangeAspect="1"/>
          </p:cNvPicPr>
          <p:nvPr/>
        </p:nvPicPr>
        <p:blipFill>
          <a:blip r:embed="rId6"/>
          <a:stretch>
            <a:fillRect/>
          </a:stretch>
        </p:blipFill>
        <p:spPr>
          <a:xfrm>
            <a:off x="7007281" y="4514951"/>
            <a:ext cx="631190" cy="631190"/>
          </a:xfrm>
          <a:prstGeom prst="rect">
            <a:avLst/>
          </a:prstGeom>
        </p:spPr>
      </p:pic>
      <p:pic>
        <p:nvPicPr>
          <p:cNvPr id="78" name="Picture 77">
            <a:extLst>
              <a:ext uri="{FF2B5EF4-FFF2-40B4-BE49-F238E27FC236}">
                <a16:creationId xmlns:a16="http://schemas.microsoft.com/office/drawing/2014/main" id="{FFA50D60-47C1-118D-EAAB-B59ABD325C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820915" y="4602333"/>
            <a:ext cx="456426" cy="456426"/>
          </a:xfrm>
          <a:prstGeom prst="rect">
            <a:avLst/>
          </a:prstGeom>
        </p:spPr>
      </p:pic>
      <p:sp>
        <p:nvSpPr>
          <p:cNvPr id="2" name="Rectangle 1">
            <a:extLst>
              <a:ext uri="{FF2B5EF4-FFF2-40B4-BE49-F238E27FC236}">
                <a16:creationId xmlns:a16="http://schemas.microsoft.com/office/drawing/2014/main" id="{A5373412-D8D1-1C73-B6D2-6F89FCBF5466}"/>
              </a:ext>
            </a:extLst>
          </p:cNvPr>
          <p:cNvSpPr/>
          <p:nvPr/>
        </p:nvSpPr>
        <p:spPr>
          <a:xfrm>
            <a:off x="10944429" y="4823620"/>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04348" y="4630584"/>
            <a:ext cx="399558" cy="399558"/>
          </a:xfrm>
          <a:prstGeom prst="rect">
            <a:avLst/>
          </a:prstGeom>
        </p:spPr>
      </p:pic>
      <p:pic>
        <p:nvPicPr>
          <p:cNvPr id="11" name="Picture 10">
            <a:extLst>
              <a:ext uri="{FF2B5EF4-FFF2-40B4-BE49-F238E27FC236}">
                <a16:creationId xmlns:a16="http://schemas.microsoft.com/office/drawing/2014/main" id="{4A9E51DC-6595-0251-A46D-02716A4532B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20447" y="4595407"/>
            <a:ext cx="456426" cy="456426"/>
          </a:xfrm>
          <a:prstGeom prst="rect">
            <a:avLst/>
          </a:prstGeom>
        </p:spPr>
      </p:pic>
      <p:sp>
        <p:nvSpPr>
          <p:cNvPr id="12" name="TextBox 11">
            <a:extLst>
              <a:ext uri="{FF2B5EF4-FFF2-40B4-BE49-F238E27FC236}">
                <a16:creationId xmlns:a16="http://schemas.microsoft.com/office/drawing/2014/main" id="{E3ACF6D6-CC4E-65FE-1A82-0EF459A0DDFD}"/>
              </a:ext>
            </a:extLst>
          </p:cNvPr>
          <p:cNvSpPr txBox="1"/>
          <p:nvPr/>
        </p:nvSpPr>
        <p:spPr>
          <a:xfrm>
            <a:off x="3951284" y="599750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creative campaign guidance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creative campaign guidance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platform guidance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platform guidance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110E5A9-211D-EA7A-8373-418113334C06}"/>
              </a:ext>
            </a:extLst>
          </p:cNvPr>
          <p:cNvSpPr txBox="1"/>
          <p:nvPr/>
        </p:nvSpPr>
        <p:spPr>
          <a:xfrm>
            <a:off x="3968851" y="5299113"/>
            <a:ext cx="3190942" cy="338554"/>
          </a:xfrm>
          <a:prstGeom prst="rect">
            <a:avLst/>
          </a:prstGeom>
          <a:noFill/>
        </p:spPr>
        <p:txBody>
          <a:bodyPr wrap="square" rtlCol="0">
            <a:spAutoFit/>
          </a:bodyPr>
          <a:lstStyle/>
          <a:p>
            <a:pPr marL="0" marR="0" algn="ctr">
              <a:spcBef>
                <a:spcPts val="0"/>
              </a:spcBef>
              <a:spcAft>
                <a:spcPts val="0"/>
              </a:spcAft>
            </a:pPr>
            <a:r>
              <a:rPr lang="en-US" sz="1600" b="1" u="none" strike="noStrike">
                <a:effectLst/>
                <a:latin typeface="Arial" panose="020B0604020202020204" pitchFamily="34" charset="0"/>
                <a:cs typeface="Arial" panose="020B0604020202020204" pitchFamily="34" charset="0"/>
              </a:rPr>
              <a:t>CREATIVE MESSAGING</a:t>
            </a:r>
            <a:endParaRPr lang="en-US" sz="1600" u="none" strike="noStrike">
              <a:effectLst/>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3DC70AC-EEE7-8034-804B-18A0084CED0F}"/>
              </a:ext>
            </a:extLst>
          </p:cNvPr>
          <p:cNvSpPr/>
          <p:nvPr/>
        </p:nvSpPr>
        <p:spPr>
          <a:xfrm>
            <a:off x="8687970" y="4464603"/>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9" descr="Puzzle with solid fill">
            <a:extLst>
              <a:ext uri="{FF2B5EF4-FFF2-40B4-BE49-F238E27FC236}">
                <a16:creationId xmlns:a16="http://schemas.microsoft.com/office/drawing/2014/main" id="{25DF01F1-628A-1F13-6D67-004FF14D5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1427" y="4559949"/>
            <a:ext cx="521815" cy="521815"/>
          </a:xfrm>
          <a:prstGeom prst="rect">
            <a:avLst/>
          </a:prstGeom>
        </p:spPr>
      </p:pic>
      <p:sp>
        <p:nvSpPr>
          <p:cNvPr id="17" name="TextBox 16">
            <a:extLst>
              <a:ext uri="{FF2B5EF4-FFF2-40B4-BE49-F238E27FC236}">
                <a16:creationId xmlns:a16="http://schemas.microsoft.com/office/drawing/2014/main" id="{AF40C659-B151-114D-A635-F7D69DCA8DB3}"/>
              </a:ext>
            </a:extLst>
          </p:cNvPr>
          <p:cNvSpPr txBox="1"/>
          <p:nvPr/>
        </p:nvSpPr>
        <p:spPr>
          <a:xfrm>
            <a:off x="7467371" y="599750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467E757-5188-9D4B-E796-561407CB5B04}"/>
              </a:ext>
            </a:extLst>
          </p:cNvPr>
          <p:cNvSpPr txBox="1"/>
          <p:nvPr/>
        </p:nvSpPr>
        <p:spPr>
          <a:xfrm>
            <a:off x="7484938" y="5299113"/>
            <a:ext cx="3190942" cy="338554"/>
          </a:xfrm>
          <a:prstGeom prst="rect">
            <a:avLst/>
          </a:prstGeom>
          <a:noFill/>
        </p:spPr>
        <p:txBody>
          <a:bodyPr wrap="square" rtlCol="0">
            <a:spAutoFit/>
          </a:bodyPr>
          <a:lstStyle/>
          <a:p>
            <a:pPr marL="0" marR="0" algn="ctr">
              <a:spcBef>
                <a:spcPts val="0"/>
              </a:spcBef>
              <a:spcAft>
                <a:spcPts val="0"/>
              </a:spcAft>
            </a:pPr>
            <a:r>
              <a:rPr lang="en-US" sz="1600" b="1">
                <a:latin typeface="Arial" panose="020B0604020202020204" pitchFamily="34" charset="0"/>
                <a:cs typeface="Arial" panose="020B0604020202020204" pitchFamily="34" charset="0"/>
              </a:rPr>
              <a:t>CAMPAIGN SET UP</a:t>
            </a:r>
            <a:endParaRPr lang="en-US" sz="1600" u="none" strike="noStrike">
              <a:effectLst/>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21303DDE-2156-30C7-3AD5-9DFA97A30658}"/>
              </a:ext>
            </a:extLst>
          </p:cNvPr>
          <p:cNvSpPr/>
          <p:nvPr/>
        </p:nvSpPr>
        <p:spPr>
          <a:xfrm>
            <a:off x="12178869" y="4459908"/>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79D7326-DF10-4AA0-7C61-076413236D2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355769" y="4608571"/>
            <a:ext cx="397638" cy="423684"/>
          </a:xfrm>
          <a:prstGeom prst="rect">
            <a:avLst/>
          </a:prstGeom>
        </p:spPr>
      </p:pic>
      <p:sp>
        <p:nvSpPr>
          <p:cNvPr id="20" name="TextBox 19">
            <a:extLst>
              <a:ext uri="{FF2B5EF4-FFF2-40B4-BE49-F238E27FC236}">
                <a16:creationId xmlns:a16="http://schemas.microsoft.com/office/drawing/2014/main" id="{3FA73B95-1068-8922-80EC-CDA6324EA4E2}"/>
              </a:ext>
            </a:extLst>
          </p:cNvPr>
          <p:cNvSpPr txBox="1"/>
          <p:nvPr/>
        </p:nvSpPr>
        <p:spPr>
          <a:xfrm>
            <a:off x="10944429" y="5998916"/>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F6AE27E-272A-E041-5ECD-074ECDED814E}"/>
              </a:ext>
            </a:extLst>
          </p:cNvPr>
          <p:cNvSpPr txBox="1"/>
          <p:nvPr/>
        </p:nvSpPr>
        <p:spPr>
          <a:xfrm>
            <a:off x="10961996" y="5300525"/>
            <a:ext cx="3190942" cy="584775"/>
          </a:xfrm>
          <a:prstGeom prst="rect">
            <a:avLst/>
          </a:prstGeom>
          <a:noFill/>
        </p:spPr>
        <p:txBody>
          <a:bodyPr wrap="square" rtlCol="0">
            <a:spAutoFit/>
          </a:bodyPr>
          <a:lstStyle/>
          <a:p>
            <a:pPr marL="0" marR="0" algn="ctr">
              <a:spcBef>
                <a:spcPts val="0"/>
              </a:spcBef>
              <a:spcAft>
                <a:spcPts val="0"/>
              </a:spcAft>
            </a:pPr>
            <a:r>
              <a:rPr lang="en-US" sz="1600" b="1">
                <a:latin typeface="Arial" panose="020B0604020202020204" pitchFamily="34" charset="0"/>
                <a:cs typeface="Arial" panose="020B0604020202020204" pitchFamily="34" charset="0"/>
              </a:rPr>
              <a:t>REPORTING &amp; SUCCESS METRICS</a:t>
            </a:r>
            <a:endParaRPr lang="en-US" sz="1600" u="none" strike="noStrike">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393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6727EC3-6C6E-4107-CBF0-C49F284153E5}"/>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815882"/>
          </a:xfrm>
          <a:prstGeom prst="rect">
            <a:avLst/>
          </a:prstGeom>
          <a:noFill/>
        </p:spPr>
        <p:txBody>
          <a:bodyPr wrap="square" rtlCol="0">
            <a:spAutoFit/>
          </a:bodyPr>
          <a:lstStyle/>
          <a:p>
            <a:r>
              <a:rPr lang="en-US" sz="5600" b="1" dirty="0">
                <a:ln w="19050">
                  <a:noFill/>
                </a:ln>
                <a:solidFill>
                  <a:schemeClr val="tx1">
                    <a:lumMod val="85000"/>
                    <a:lumOff val="15000"/>
                  </a:schemeClr>
                </a:solidFill>
                <a:latin typeface="Avenir Next Demi Bold" panose="020B0503020202020204" pitchFamily="34" charset="0"/>
              </a:rPr>
              <a:t>RECOMMENDED SOLUTIONS</a:t>
            </a:r>
            <a:endParaRPr lang="id-ID" sz="56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1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DDAB11F-C198-3251-301B-2DBADC860337}"/>
              </a:ext>
            </a:extLst>
          </p:cNvPr>
          <p:cNvSpPr/>
          <p:nvPr/>
        </p:nvSpPr>
        <p:spPr>
          <a:xfrm>
            <a:off x="0" y="7174522"/>
            <a:ext cx="14630400" cy="1090729"/>
          </a:xfrm>
          <a:prstGeom prst="rect">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20" name="TextBox 19">
            <a:extLst>
              <a:ext uri="{FF2B5EF4-FFF2-40B4-BE49-F238E27FC236}">
                <a16:creationId xmlns:a16="http://schemas.microsoft.com/office/drawing/2014/main" id="{F33B920D-C505-1D43-4833-B8D538C097E1}"/>
              </a:ext>
            </a:extLst>
          </p:cNvPr>
          <p:cNvSpPr txBox="1"/>
          <p:nvPr/>
        </p:nvSpPr>
        <p:spPr>
          <a:xfrm>
            <a:off x="401526" y="1391906"/>
            <a:ext cx="6913674" cy="615553"/>
          </a:xfrm>
          <a:prstGeom prst="rect">
            <a:avLst/>
          </a:prstGeom>
          <a:noFill/>
        </p:spPr>
        <p:txBody>
          <a:bodyPr wrap="square" rtlCol="0">
            <a:spAutoFit/>
          </a:bodyPr>
          <a:lstStyle/>
          <a:p>
            <a:r>
              <a:rPr lang="en-US" sz="1700" dirty="0">
                <a:latin typeface="Arial" panose="020B0604020202020204" pitchFamily="34" charset="0"/>
                <a:ea typeface="Open Sans" panose="020B0606030504020204" pitchFamily="34" charset="0"/>
                <a:cs typeface="Arial" panose="020B0604020202020204" pitchFamily="34" charset="0"/>
              </a:rPr>
              <a:t>Place your brand on popular streaming channels and websites, making sure your ads are seen by the right people at the right time.</a:t>
            </a:r>
          </a:p>
        </p:txBody>
      </p:sp>
      <p:sp>
        <p:nvSpPr>
          <p:cNvPr id="21" name="TextBox 20">
            <a:extLst>
              <a:ext uri="{FF2B5EF4-FFF2-40B4-BE49-F238E27FC236}">
                <a16:creationId xmlns:a16="http://schemas.microsoft.com/office/drawing/2014/main" id="{90FFA0DC-A9F5-6C9B-3690-E1D92D28A6BB}"/>
              </a:ext>
            </a:extLst>
          </p:cNvPr>
          <p:cNvSpPr txBox="1"/>
          <p:nvPr/>
        </p:nvSpPr>
        <p:spPr>
          <a:xfrm>
            <a:off x="401526" y="4944972"/>
            <a:ext cx="7299870" cy="553998"/>
          </a:xfrm>
          <a:prstGeom prst="rect">
            <a:avLst/>
          </a:prstGeom>
          <a:noFill/>
        </p:spPr>
        <p:txBody>
          <a:bodyPr wrap="square" rtlCol="0">
            <a:spAutoFit/>
          </a:bodyPr>
          <a:lstStyle/>
          <a:p>
            <a:pPr marL="0" lvl="1">
              <a:buClr>
                <a:schemeClr val="tx1"/>
              </a:buClr>
            </a:pPr>
            <a:r>
              <a:rPr lang="en-US" sz="1500" b="1" dirty="0">
                <a:latin typeface="Arial" panose="020B0604020202020204" pitchFamily="34" charset="0"/>
                <a:cs typeface="Arial" panose="020B0604020202020204" pitchFamily="34" charset="0"/>
              </a:rPr>
              <a:t>Who They Are: </a:t>
            </a:r>
            <a:br>
              <a:rPr lang="en-US" sz="1500" b="1"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Male/Female, Income, Age, Number of Children, Language, Job Title, etc.</a:t>
            </a:r>
          </a:p>
        </p:txBody>
      </p:sp>
      <p:sp>
        <p:nvSpPr>
          <p:cNvPr id="22" name="TextBox 21">
            <a:extLst>
              <a:ext uri="{FF2B5EF4-FFF2-40B4-BE49-F238E27FC236}">
                <a16:creationId xmlns:a16="http://schemas.microsoft.com/office/drawing/2014/main" id="{10F2B137-431E-6F8B-5240-A776BED1C901}"/>
              </a:ext>
            </a:extLst>
          </p:cNvPr>
          <p:cNvSpPr txBox="1"/>
          <p:nvPr/>
        </p:nvSpPr>
        <p:spPr>
          <a:xfrm>
            <a:off x="401527" y="5666436"/>
            <a:ext cx="7299869" cy="553998"/>
          </a:xfrm>
          <a:prstGeom prst="rect">
            <a:avLst/>
          </a:prstGeom>
          <a:noFill/>
        </p:spPr>
        <p:txBody>
          <a:bodyPr wrap="square" rtlCol="0">
            <a:spAutoFit/>
          </a:bodyPr>
          <a:lstStyle/>
          <a:p>
            <a:pPr marL="0" lvl="1">
              <a:buClr>
                <a:schemeClr val="bg1"/>
              </a:buClr>
            </a:pPr>
            <a:r>
              <a:rPr lang="en-US" sz="1500" b="1" dirty="0">
                <a:latin typeface="Arial" panose="020B0604020202020204" pitchFamily="34" charset="0"/>
                <a:cs typeface="Arial" panose="020B0604020202020204" pitchFamily="34" charset="0"/>
              </a:rPr>
              <a:t>What They Are Interested In:</a:t>
            </a:r>
            <a:r>
              <a:rPr lang="en-US" sz="1500" dirty="0">
                <a:latin typeface="Arial" panose="020B0604020202020204" pitchFamily="34" charset="0"/>
                <a:cs typeface="Arial" panose="020B0604020202020204" pitchFamily="34" charset="0"/>
              </a:rPr>
              <a:t>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Sports, Gourmet Foods, Travel, History, etc.</a:t>
            </a:r>
          </a:p>
        </p:txBody>
      </p:sp>
      <p:sp>
        <p:nvSpPr>
          <p:cNvPr id="23" name="TextBox 22">
            <a:extLst>
              <a:ext uri="{FF2B5EF4-FFF2-40B4-BE49-F238E27FC236}">
                <a16:creationId xmlns:a16="http://schemas.microsoft.com/office/drawing/2014/main" id="{DABD32FD-ED53-0792-F017-E3D93A0D00AD}"/>
              </a:ext>
            </a:extLst>
          </p:cNvPr>
          <p:cNvSpPr txBox="1"/>
          <p:nvPr/>
        </p:nvSpPr>
        <p:spPr>
          <a:xfrm>
            <a:off x="401526" y="6394740"/>
            <a:ext cx="7299869" cy="553998"/>
          </a:xfrm>
          <a:prstGeom prst="rect">
            <a:avLst/>
          </a:prstGeom>
          <a:noFill/>
        </p:spPr>
        <p:txBody>
          <a:bodyPr wrap="square" rtlCol="0">
            <a:spAutoFit/>
          </a:bodyPr>
          <a:lstStyle/>
          <a:p>
            <a:pPr marL="0" lvl="1">
              <a:buClr>
                <a:schemeClr val="bg1"/>
              </a:buClr>
            </a:pPr>
            <a:r>
              <a:rPr lang="en-US" sz="1500" b="1" dirty="0">
                <a:latin typeface="Arial" panose="020B0604020202020204" pitchFamily="34" charset="0"/>
                <a:cs typeface="Arial" panose="020B0604020202020204" pitchFamily="34" charset="0"/>
              </a:rPr>
              <a:t>What They Show Intent to Purchase: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In-Market Automobile, In-Market Real Estate, etc.</a:t>
            </a:r>
          </a:p>
        </p:txBody>
      </p:sp>
      <p:sp>
        <p:nvSpPr>
          <p:cNvPr id="26" name="Google Shape;84;p13">
            <a:extLst>
              <a:ext uri="{FF2B5EF4-FFF2-40B4-BE49-F238E27FC236}">
                <a16:creationId xmlns:a16="http://schemas.microsoft.com/office/drawing/2014/main" id="{83BBDE5B-267E-53E5-5552-32866557EDBF}"/>
              </a:ext>
            </a:extLst>
          </p:cNvPr>
          <p:cNvSpPr txBox="1">
            <a:spLocks noChangeArrowheads="1"/>
          </p:cNvSpPr>
          <p:nvPr/>
        </p:nvSpPr>
        <p:spPr bwMode="auto">
          <a:xfrm>
            <a:off x="401526" y="2325401"/>
            <a:ext cx="7299874" cy="84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600"/>
              </a:spcBef>
              <a:spcAft>
                <a:spcPts val="600"/>
              </a:spcAft>
            </a:pPr>
            <a:r>
              <a:rPr lang="en-US" sz="1500" b="1" dirty="0">
                <a:solidFill>
                  <a:schemeClr val="tx1"/>
                </a:solidFill>
              </a:rPr>
              <a:t>Strategic Placement:</a:t>
            </a:r>
            <a:r>
              <a:rPr lang="en-US" sz="1500" dirty="0">
                <a:solidFill>
                  <a:schemeClr val="tx1"/>
                </a:solidFill>
              </a:rPr>
              <a:t> Ensure your ads are seen by the right people at the right time.</a:t>
            </a:r>
          </a:p>
          <a:p>
            <a:pPr>
              <a:spcBef>
                <a:spcPts val="600"/>
              </a:spcBef>
              <a:spcAft>
                <a:spcPts val="600"/>
              </a:spcAft>
            </a:pPr>
            <a:r>
              <a:rPr lang="en-US" sz="1500" b="1" dirty="0">
                <a:solidFill>
                  <a:schemeClr val="tx1"/>
                </a:solidFill>
              </a:rPr>
              <a:t>High Engagement: </a:t>
            </a:r>
            <a:r>
              <a:rPr lang="en-US" sz="1500" dirty="0">
                <a:solidFill>
                  <a:schemeClr val="tx1"/>
                </a:solidFill>
              </a:rPr>
              <a:t>Capture attention with visually appealing ads.</a:t>
            </a:r>
          </a:p>
        </p:txBody>
      </p:sp>
      <p:grpSp>
        <p:nvGrpSpPr>
          <p:cNvPr id="62" name="Group 61">
            <a:extLst>
              <a:ext uri="{FF2B5EF4-FFF2-40B4-BE49-F238E27FC236}">
                <a16:creationId xmlns:a16="http://schemas.microsoft.com/office/drawing/2014/main" id="{91FC1567-B77A-72E9-4D24-0BA7B88F0FB5}"/>
              </a:ext>
            </a:extLst>
          </p:cNvPr>
          <p:cNvGrpSpPr/>
          <p:nvPr/>
        </p:nvGrpSpPr>
        <p:grpSpPr>
          <a:xfrm>
            <a:off x="394081" y="7568096"/>
            <a:ext cx="5083001" cy="335545"/>
            <a:chOff x="2470065" y="6142626"/>
            <a:chExt cx="4235835" cy="279621"/>
          </a:xfrm>
        </p:grpSpPr>
        <p:sp>
          <p:nvSpPr>
            <p:cNvPr id="33" name="TextBox 32">
              <a:extLst>
                <a:ext uri="{FF2B5EF4-FFF2-40B4-BE49-F238E27FC236}">
                  <a16:creationId xmlns:a16="http://schemas.microsoft.com/office/drawing/2014/main" id="{A53CC5A9-9BF4-2A4F-3A31-BA2929BAEB49}"/>
                </a:ext>
              </a:extLst>
            </p:cNvPr>
            <p:cNvSpPr txBox="1"/>
            <p:nvPr/>
          </p:nvSpPr>
          <p:spPr>
            <a:xfrm>
              <a:off x="2470065" y="6142626"/>
              <a:ext cx="2277889" cy="268290"/>
            </a:xfrm>
            <a:prstGeom prst="rect">
              <a:avLst/>
            </a:prstGeom>
            <a:noFill/>
          </p:spPr>
          <p:txBody>
            <a:bodyPr wrap="square">
              <a:spAutoFit/>
            </a:bodyPr>
            <a:lstStyle/>
            <a:p>
              <a:r>
                <a:rPr lang="en-US" sz="1492" dirty="0">
                  <a:solidFill>
                    <a:schemeClr val="bg1"/>
                  </a:solidFill>
                  <a:latin typeface="Arial" panose="020B0604020202020204" pitchFamily="34" charset="0"/>
                  <a:cs typeface="Arial" panose="020B0604020202020204" pitchFamily="34" charset="0"/>
                </a:rPr>
                <a:t>DELIVERY OPTIONS:</a:t>
              </a:r>
            </a:p>
          </p:txBody>
        </p:sp>
        <p:sp>
          <p:nvSpPr>
            <p:cNvPr id="37" name="TextBox 36">
              <a:extLst>
                <a:ext uri="{FF2B5EF4-FFF2-40B4-BE49-F238E27FC236}">
                  <a16:creationId xmlns:a16="http://schemas.microsoft.com/office/drawing/2014/main" id="{5ECC6E3A-9D2F-6D39-69FB-902B15C18352}"/>
                </a:ext>
              </a:extLst>
            </p:cNvPr>
            <p:cNvSpPr txBox="1"/>
            <p:nvPr/>
          </p:nvSpPr>
          <p:spPr>
            <a:xfrm>
              <a:off x="4540431" y="6173086"/>
              <a:ext cx="644414" cy="249161"/>
            </a:xfrm>
            <a:prstGeom prst="rect">
              <a:avLst/>
            </a:prstGeom>
            <a:noFill/>
          </p:spPr>
          <p:txBody>
            <a:bodyPr wrap="square">
              <a:spAutoFit/>
            </a:bodyPr>
            <a:lstStyle/>
            <a:p>
              <a:r>
                <a:rPr lang="en-US" sz="1343" dirty="0">
                  <a:solidFill>
                    <a:schemeClr val="bg1"/>
                  </a:solidFill>
                  <a:latin typeface="Arial" panose="020B0604020202020204" pitchFamily="34" charset="0"/>
                  <a:cs typeface="Arial" panose="020B0604020202020204" pitchFamily="34" charset="0"/>
                </a:rPr>
                <a:t>Video</a:t>
              </a:r>
            </a:p>
          </p:txBody>
        </p:sp>
        <p:sp>
          <p:nvSpPr>
            <p:cNvPr id="38" name="TextBox 37">
              <a:extLst>
                <a:ext uri="{FF2B5EF4-FFF2-40B4-BE49-F238E27FC236}">
                  <a16:creationId xmlns:a16="http://schemas.microsoft.com/office/drawing/2014/main" id="{897B7390-73CC-55B9-35BD-CA4C8CDC82DF}"/>
                </a:ext>
              </a:extLst>
            </p:cNvPr>
            <p:cNvSpPr txBox="1"/>
            <p:nvPr/>
          </p:nvSpPr>
          <p:spPr>
            <a:xfrm>
              <a:off x="5483967" y="6171562"/>
              <a:ext cx="1221933" cy="249161"/>
            </a:xfrm>
            <a:prstGeom prst="rect">
              <a:avLst/>
            </a:prstGeom>
            <a:noFill/>
          </p:spPr>
          <p:txBody>
            <a:bodyPr wrap="square">
              <a:spAutoFit/>
            </a:bodyPr>
            <a:lstStyle/>
            <a:p>
              <a:r>
                <a:rPr lang="en-US" sz="1343" dirty="0">
                  <a:solidFill>
                    <a:schemeClr val="bg1"/>
                  </a:solidFill>
                  <a:latin typeface="Arial" panose="020B0604020202020204" pitchFamily="34" charset="0"/>
                  <a:cs typeface="Arial" panose="020B0604020202020204" pitchFamily="34" charset="0"/>
                </a:rPr>
                <a:t>Display</a:t>
              </a:r>
            </a:p>
          </p:txBody>
        </p:sp>
        <p:pic>
          <p:nvPicPr>
            <p:cNvPr id="39" name="Graphic 38">
              <a:extLst>
                <a:ext uri="{FF2B5EF4-FFF2-40B4-BE49-F238E27FC236}">
                  <a16:creationId xmlns:a16="http://schemas.microsoft.com/office/drawing/2014/main" id="{B98279E5-5B47-5C4A-5EA0-B7F612B85E6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1001" y="6167720"/>
              <a:ext cx="198115" cy="198115"/>
            </a:xfrm>
            <a:prstGeom prst="rect">
              <a:avLst/>
            </a:prstGeom>
          </p:spPr>
        </p:pic>
        <p:pic>
          <p:nvPicPr>
            <p:cNvPr id="43" name="Graphic 42">
              <a:extLst>
                <a:ext uri="{FF2B5EF4-FFF2-40B4-BE49-F238E27FC236}">
                  <a16:creationId xmlns:a16="http://schemas.microsoft.com/office/drawing/2014/main" id="{C1540123-7F73-47EB-7DD2-6D29BB578EF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7736" y="6167720"/>
              <a:ext cx="218102" cy="218102"/>
            </a:xfrm>
            <a:prstGeom prst="rect">
              <a:avLst/>
            </a:prstGeom>
          </p:spPr>
        </p:pic>
      </p:grpSp>
      <p:pic>
        <p:nvPicPr>
          <p:cNvPr id="59" name="Picture 58">
            <a:extLst>
              <a:ext uri="{FF2B5EF4-FFF2-40B4-BE49-F238E27FC236}">
                <a16:creationId xmlns:a16="http://schemas.microsoft.com/office/drawing/2014/main" id="{C6B2CEE3-260E-FD37-F0B5-F6B32F61911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36735" y="-35548"/>
            <a:ext cx="6207556" cy="8310848"/>
          </a:xfrm>
          <a:prstGeom prst="rect">
            <a:avLst/>
          </a:prstGeom>
        </p:spPr>
      </p:pic>
      <p:sp>
        <p:nvSpPr>
          <p:cNvPr id="2" name="TextBox 1">
            <a:extLst>
              <a:ext uri="{FF2B5EF4-FFF2-40B4-BE49-F238E27FC236}">
                <a16:creationId xmlns:a16="http://schemas.microsoft.com/office/drawing/2014/main" id="{7C029ED4-4E4F-061E-F19F-EF2F480F393A}"/>
              </a:ext>
            </a:extLst>
          </p:cNvPr>
          <p:cNvSpPr txBox="1"/>
          <p:nvPr/>
        </p:nvSpPr>
        <p:spPr>
          <a:xfrm>
            <a:off x="401526" y="516554"/>
            <a:ext cx="7293340"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TARGETED DISPLAY &amp; VIDEO</a:t>
            </a:r>
            <a:endParaRPr lang="id-ID" sz="4000" b="1" dirty="0">
              <a:ln w="19050">
                <a:noFill/>
              </a:ln>
              <a:solidFill>
                <a:schemeClr val="tx1">
                  <a:lumMod val="85000"/>
                  <a:lumOff val="15000"/>
                </a:schemeClr>
              </a:solidFill>
              <a:latin typeface="Avenir Next Demi Bold" panose="020B0503020202020204" pitchFamily="34" charset="0"/>
            </a:endParaRPr>
          </a:p>
        </p:txBody>
      </p:sp>
      <p:grpSp>
        <p:nvGrpSpPr>
          <p:cNvPr id="5" name="Group 4">
            <a:extLst>
              <a:ext uri="{FF2B5EF4-FFF2-40B4-BE49-F238E27FC236}">
                <a16:creationId xmlns:a16="http://schemas.microsoft.com/office/drawing/2014/main" id="{3FCF2893-ADF8-C79A-ABA0-128A0D8E2994}"/>
              </a:ext>
            </a:extLst>
          </p:cNvPr>
          <p:cNvGrpSpPr/>
          <p:nvPr/>
        </p:nvGrpSpPr>
        <p:grpSpPr>
          <a:xfrm>
            <a:off x="401526" y="3333823"/>
            <a:ext cx="7299869" cy="883733"/>
            <a:chOff x="498092" y="3361500"/>
            <a:chExt cx="7299869" cy="883733"/>
          </a:xfrm>
        </p:grpSpPr>
        <p:sp>
          <p:nvSpPr>
            <p:cNvPr id="24" name="Rectangle 23">
              <a:extLst>
                <a:ext uri="{FF2B5EF4-FFF2-40B4-BE49-F238E27FC236}">
                  <a16:creationId xmlns:a16="http://schemas.microsoft.com/office/drawing/2014/main" id="{C3317713-8F35-A6A8-C775-2B4330B49D2C}"/>
                </a:ext>
              </a:extLst>
            </p:cNvPr>
            <p:cNvSpPr/>
            <p:nvPr/>
          </p:nvSpPr>
          <p:spPr>
            <a:xfrm>
              <a:off x="498092" y="3363578"/>
              <a:ext cx="7299869" cy="881655"/>
            </a:xfrm>
            <a:prstGeom prst="rect">
              <a:avLst/>
            </a:prstGeom>
            <a:solidFill>
              <a:srgbClr val="EE4135">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3" name="Google Shape;84;p13">
              <a:extLst>
                <a:ext uri="{FF2B5EF4-FFF2-40B4-BE49-F238E27FC236}">
                  <a16:creationId xmlns:a16="http://schemas.microsoft.com/office/drawing/2014/main" id="{C195B928-77E1-95BF-A977-E62096C5F73B}"/>
                </a:ext>
              </a:extLst>
            </p:cNvPr>
            <p:cNvSpPr txBox="1">
              <a:spLocks noChangeArrowheads="1"/>
            </p:cNvSpPr>
            <p:nvPr/>
          </p:nvSpPr>
          <p:spPr bwMode="auto">
            <a:xfrm>
              <a:off x="668264" y="3361500"/>
              <a:ext cx="7129697" cy="8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600"/>
                </a:spcBef>
                <a:spcAft>
                  <a:spcPts val="600"/>
                </a:spcAft>
              </a:pPr>
              <a:r>
                <a:rPr lang="en-US" sz="1500" b="1" dirty="0">
                  <a:solidFill>
                    <a:schemeClr val="tx1"/>
                  </a:solidFill>
                </a:rPr>
                <a:t>Amplify Your Impact: </a:t>
              </a:r>
              <a:r>
                <a:rPr lang="en-US" sz="1500" dirty="0">
                  <a:solidFill>
                    <a:schemeClr val="tx1"/>
                  </a:solidFill>
                </a:rPr>
                <a:t>Captivate viewers on their favorite sites with your ads via video or display. This tactic can transform casual browsers into loyal customers, boosting both brand awareness and sales.</a:t>
              </a:r>
            </a:p>
          </p:txBody>
        </p:sp>
      </p:grpSp>
      <p:sp>
        <p:nvSpPr>
          <p:cNvPr id="4" name="TextBox 3">
            <a:extLst>
              <a:ext uri="{FF2B5EF4-FFF2-40B4-BE49-F238E27FC236}">
                <a16:creationId xmlns:a16="http://schemas.microsoft.com/office/drawing/2014/main" id="{9AB1E975-394B-8AB3-25B8-562D0BE5DF3E}"/>
              </a:ext>
            </a:extLst>
          </p:cNvPr>
          <p:cNvSpPr txBox="1"/>
          <p:nvPr/>
        </p:nvSpPr>
        <p:spPr>
          <a:xfrm>
            <a:off x="392616" y="4483552"/>
            <a:ext cx="3405768" cy="369332"/>
          </a:xfrm>
          <a:prstGeom prst="rect">
            <a:avLst/>
          </a:prstGeom>
          <a:noFill/>
        </p:spPr>
        <p:txBody>
          <a:bodyPr wrap="square" rtlCol="0">
            <a:spAutoFit/>
          </a:bodyPr>
          <a:lstStyle/>
          <a:p>
            <a:pPr marL="0" lvl="1">
              <a:buClr>
                <a:schemeClr val="tx1"/>
              </a:buClr>
            </a:pPr>
            <a:r>
              <a:rPr lang="en-US" b="1" dirty="0">
                <a:latin typeface="Arial" panose="020B0604020202020204" pitchFamily="34" charset="0"/>
                <a:cs typeface="Arial" panose="020B0604020202020204" pitchFamily="34" charset="0"/>
              </a:rPr>
              <a:t>TARGETING EXAMPLES</a:t>
            </a:r>
            <a:endParaRPr lang="en-US"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7FB7DB7-5ABB-2092-0675-7439D333678D}"/>
              </a:ext>
            </a:extLst>
          </p:cNvPr>
          <p:cNvGrpSpPr/>
          <p:nvPr/>
        </p:nvGrpSpPr>
        <p:grpSpPr>
          <a:xfrm>
            <a:off x="10068733" y="7687432"/>
            <a:ext cx="4561667" cy="622821"/>
            <a:chOff x="10068733" y="5014482"/>
            <a:chExt cx="4561667" cy="622821"/>
          </a:xfrm>
        </p:grpSpPr>
        <p:sp>
          <p:nvSpPr>
            <p:cNvPr id="9" name="Rectangle 8">
              <a:extLst>
                <a:ext uri="{FF2B5EF4-FFF2-40B4-BE49-F238E27FC236}">
                  <a16:creationId xmlns:a16="http://schemas.microsoft.com/office/drawing/2014/main" id="{28167D4E-5723-F6DD-F80B-D387FF2EF29E}"/>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8F124DC-2EA3-A24F-3F3E-4EDCB61E4353}"/>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Tree>
    <p:extLst>
      <p:ext uri="{BB962C8B-B14F-4D97-AF65-F5344CB8AC3E}">
        <p14:creationId xmlns:p14="http://schemas.microsoft.com/office/powerpoint/2010/main" val="3656602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22" name="Picture Placeholder 21">
            <a:extLst>
              <a:ext uri="{FF2B5EF4-FFF2-40B4-BE49-F238E27FC236}">
                <a16:creationId xmlns:a16="http://schemas.microsoft.com/office/drawing/2014/main" id="{7B793167-DB70-AF82-C647-E0FA6C966901}"/>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159720" y="848674"/>
            <a:ext cx="5522976" cy="5848426"/>
          </a:xfrm>
          <a:prstGeom prst="snip1Rect">
            <a:avLst/>
          </a:prstGeom>
        </p:spPr>
      </p:pic>
      <p:sp>
        <p:nvSpPr>
          <p:cNvPr id="6" name="Rectangle 5"/>
          <p:cNvSpPr/>
          <p:nvPr/>
        </p:nvSpPr>
        <p:spPr>
          <a:xfrm>
            <a:off x="11771814" y="8859703"/>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6033509" y="849193"/>
            <a:ext cx="8358629" cy="58484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6584880" y="127666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STREAMING TELEVISION (STV)</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6584880" y="1996224"/>
            <a:ext cx="7297731" cy="140038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Reach consumers who watch their shows and news online by delivering :15 and :30 non-skippable video ads on streaming platforms like Sling, Pluto, and Tubi, through devices like Roku, Amazon Fire, and PlayStation. Utilize precise audience targeting to deliver ads to specific demographics, interests, or behaviors.</a:t>
            </a:r>
          </a:p>
        </p:txBody>
      </p:sp>
      <p:sp>
        <p:nvSpPr>
          <p:cNvPr id="26" name="Rectangle 25">
            <a:extLst>
              <a:ext uri="{FF2B5EF4-FFF2-40B4-BE49-F238E27FC236}">
                <a16:creationId xmlns:a16="http://schemas.microsoft.com/office/drawing/2014/main" id="{DD602BE8-BF57-FEDF-1F72-5AFF0959BA77}"/>
              </a:ext>
            </a:extLst>
          </p:cNvPr>
          <p:cNvSpPr/>
          <p:nvPr/>
        </p:nvSpPr>
        <p:spPr>
          <a:xfrm>
            <a:off x="6584880" y="4832798"/>
            <a:ext cx="7297731" cy="1642623"/>
          </a:xfrm>
          <a:prstGeom prst="rect">
            <a:avLst/>
          </a:prstGeom>
          <a:solidFill>
            <a:srgbClr val="6776DB">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584878" y="3594940"/>
            <a:ext cx="7472764" cy="149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Engaged Viewers: </a:t>
            </a:r>
            <a:r>
              <a:rPr lang="en-US" sz="1500" dirty="0">
                <a:solidFill>
                  <a:schemeClr val="tx1"/>
                </a:solidFill>
              </a:rPr>
              <a:t>Reach consumers watching their favorite shows on popular streaming platforms.</a:t>
            </a:r>
          </a:p>
          <a:p>
            <a:endParaRPr lang="en-US" sz="1500" dirty="0">
              <a:solidFill>
                <a:schemeClr val="tx1"/>
              </a:solidFill>
            </a:endParaRPr>
          </a:p>
          <a:p>
            <a:r>
              <a:rPr lang="en-US" sz="1500" b="1" dirty="0">
                <a:solidFill>
                  <a:schemeClr val="tx1"/>
                </a:solidFill>
              </a:rPr>
              <a:t>Precise Targeting: </a:t>
            </a:r>
            <a:r>
              <a:rPr lang="en-US" sz="1500" dirty="0">
                <a:solidFill>
                  <a:schemeClr val="tx1"/>
                </a:solidFill>
              </a:rPr>
              <a:t>Tailor your ads to specific demographics, interests, and behaviors.</a:t>
            </a: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6797988" y="4832798"/>
            <a:ext cx="6829669" cy="160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Imagine being part of viewers’ favorite shows with non-skippable ads. This tactic ensures your message gets through and resonates deeply, driving immediate engagement and brand loyalty. With over 33 million cord-cutters in the US and a 20% increase in streaming viewership, leveraging STV ensures you capture a significant audience shifting from traditional cable to streaming.</a:t>
            </a:r>
          </a:p>
        </p:txBody>
      </p:sp>
      <p:sp>
        <p:nvSpPr>
          <p:cNvPr id="2" name="Rectangle 1">
            <a:extLst>
              <a:ext uri="{FF2B5EF4-FFF2-40B4-BE49-F238E27FC236}">
                <a16:creationId xmlns:a16="http://schemas.microsoft.com/office/drawing/2014/main" id="{ABB2B3DF-C589-4077-98D3-289D6837B849}"/>
              </a:ext>
            </a:extLst>
          </p:cNvPr>
          <p:cNvSpPr/>
          <p:nvPr/>
        </p:nvSpPr>
        <p:spPr>
          <a:xfrm>
            <a:off x="1121030" y="6114686"/>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2870E60-312A-EB7A-0195-314E7D39A1F0}"/>
              </a:ext>
            </a:extLst>
          </p:cNvPr>
          <p:cNvSpPr txBox="1"/>
          <p:nvPr/>
        </p:nvSpPr>
        <p:spPr>
          <a:xfrm>
            <a:off x="1113019" y="6134989"/>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Tree>
    <p:extLst>
      <p:ext uri="{BB962C8B-B14F-4D97-AF65-F5344CB8AC3E}">
        <p14:creationId xmlns:p14="http://schemas.microsoft.com/office/powerpoint/2010/main" val="247597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87BB284-8ECF-6620-4E06-1DB232EBFD87}"/>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E7E270C4-2489-E964-AAAD-A3D11903AA00}"/>
              </a:ext>
            </a:extLst>
          </p:cNvPr>
          <p:cNvSpPr>
            <a:spLocks noGrp="1"/>
          </p:cNvSpPr>
          <p:nvPr>
            <p:ph type="ctrTitle"/>
          </p:nvPr>
        </p:nvSpPr>
        <p:spPr>
          <a:xfrm>
            <a:off x="8277301" y="3459532"/>
            <a:ext cx="5855623" cy="2371556"/>
          </a:xfrm>
        </p:spPr>
        <p:txBody>
          <a:bodyPr/>
          <a:lstStyle/>
          <a:p>
            <a:r>
              <a:rPr lang="en-US" dirty="0"/>
              <a:t>TITLE HERE</a:t>
            </a:r>
          </a:p>
        </p:txBody>
      </p:sp>
      <p:sp>
        <p:nvSpPr>
          <p:cNvPr id="8" name="Subtitle 7">
            <a:extLst>
              <a:ext uri="{FF2B5EF4-FFF2-40B4-BE49-F238E27FC236}">
                <a16:creationId xmlns:a16="http://schemas.microsoft.com/office/drawing/2014/main" id="{81494FBC-7318-E8CF-171B-0A575A107CF7}"/>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
        <p:nvSpPr>
          <p:cNvPr id="5" name="TextBox 4">
            <a:extLst>
              <a:ext uri="{FF2B5EF4-FFF2-40B4-BE49-F238E27FC236}">
                <a16:creationId xmlns:a16="http://schemas.microsoft.com/office/drawing/2014/main" id="{F9EE5FE2-4A65-BB5D-E229-5E56A227F97D}"/>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Tree>
    <p:extLst>
      <p:ext uri="{BB962C8B-B14F-4D97-AF65-F5344CB8AC3E}">
        <p14:creationId xmlns:p14="http://schemas.microsoft.com/office/powerpoint/2010/main" val="3437129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8859703"/>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6033509" y="849193"/>
            <a:ext cx="8358629" cy="58484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6584880" y="127666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YOUTUBE TRUEVIEW</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8879221" y="2453371"/>
            <a:ext cx="4298273" cy="87716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Deliver highly targeted, skippable pre-roll videos to engaged viewers on YouTube with TrueView.</a:t>
            </a:r>
          </a:p>
        </p:txBody>
      </p:sp>
      <p:sp>
        <p:nvSpPr>
          <p:cNvPr id="26" name="Rectangle 25">
            <a:extLst>
              <a:ext uri="{FF2B5EF4-FFF2-40B4-BE49-F238E27FC236}">
                <a16:creationId xmlns:a16="http://schemas.microsoft.com/office/drawing/2014/main" id="{DD602BE8-BF57-FEDF-1F72-5AFF0959BA77}"/>
              </a:ext>
            </a:extLst>
          </p:cNvPr>
          <p:cNvSpPr/>
          <p:nvPr/>
        </p:nvSpPr>
        <p:spPr>
          <a:xfrm>
            <a:off x="6584880" y="5057396"/>
            <a:ext cx="7297731" cy="1055687"/>
          </a:xfrm>
          <a:prstGeom prst="rect">
            <a:avLst/>
          </a:prstGeom>
          <a:solidFill>
            <a:srgbClr val="999999">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584878" y="3948920"/>
            <a:ext cx="747276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High Engagement: </a:t>
            </a:r>
            <a:r>
              <a:rPr lang="en-US" sz="1500" dirty="0">
                <a:solidFill>
                  <a:schemeClr val="tx1"/>
                </a:solidFill>
              </a:rPr>
              <a:t>Capture attention with skippable videos.</a:t>
            </a:r>
          </a:p>
          <a:p>
            <a:endParaRPr lang="en-US" sz="1500" b="1" dirty="0">
              <a:solidFill>
                <a:schemeClr val="tx1"/>
              </a:solidFill>
            </a:endParaRPr>
          </a:p>
          <a:p>
            <a:r>
              <a:rPr lang="en-US" sz="1500" b="1" dirty="0">
                <a:solidFill>
                  <a:schemeClr val="tx1"/>
                </a:solidFill>
              </a:rPr>
              <a:t>Targeted Reach: </a:t>
            </a:r>
            <a:r>
              <a:rPr lang="en-US" sz="1500" dirty="0">
                <a:solidFill>
                  <a:schemeClr val="tx1"/>
                </a:solidFill>
              </a:rPr>
              <a:t>Deliver ads to specific audiences.</a:t>
            </a: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6797988" y="5057396"/>
            <a:ext cx="675664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Hold viewers’ attention right before their favorite videos. This tactic drives immediate engagement and interest, turning viewers into customers.</a:t>
            </a:r>
          </a:p>
        </p:txBody>
      </p:sp>
      <p:pic>
        <p:nvPicPr>
          <p:cNvPr id="12" name="Picture 11">
            <a:extLst>
              <a:ext uri="{FF2B5EF4-FFF2-40B4-BE49-F238E27FC236}">
                <a16:creationId xmlns:a16="http://schemas.microsoft.com/office/drawing/2014/main" id="{59EF2424-D3C7-374F-71E6-D75EAB607A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4878" y="2168072"/>
            <a:ext cx="2096305" cy="1447761"/>
          </a:xfrm>
          <a:prstGeom prst="rect">
            <a:avLst/>
          </a:prstGeom>
        </p:spPr>
      </p:pic>
      <p:pic>
        <p:nvPicPr>
          <p:cNvPr id="16" name="Picture Placeholder 15">
            <a:extLst>
              <a:ext uri="{FF2B5EF4-FFF2-40B4-BE49-F238E27FC236}">
                <a16:creationId xmlns:a16="http://schemas.microsoft.com/office/drawing/2014/main" id="{A6DD485A-3533-9B8E-5F27-1058261F8077}"/>
              </a:ext>
            </a:extLst>
          </p:cNvPr>
          <p:cNvPicPr>
            <a:picLocks noGrp="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76037" y="862820"/>
            <a:ext cx="5529496" cy="5834799"/>
          </a:xfrm>
          <a:prstGeom prst="snip1Rect">
            <a:avLst>
              <a:gd name="adj" fmla="val 16566"/>
            </a:avLst>
          </a:prstGeom>
        </p:spPr>
      </p:pic>
      <p:pic>
        <p:nvPicPr>
          <p:cNvPr id="21" name="Picture 20">
            <a:extLst>
              <a:ext uri="{FF2B5EF4-FFF2-40B4-BE49-F238E27FC236}">
                <a16:creationId xmlns:a16="http://schemas.microsoft.com/office/drawing/2014/main" id="{D12436A6-8E7B-2620-3EC4-01936359F1C4}"/>
              </a:ext>
            </a:extLst>
          </p:cNvPr>
          <p:cNvPicPr>
            <a:picLocks noChangeAspect="1"/>
          </p:cNvPicPr>
          <p:nvPr/>
        </p:nvPicPr>
        <p:blipFill>
          <a:blip r:embed="rId4"/>
          <a:stretch>
            <a:fillRect/>
          </a:stretch>
        </p:blipFill>
        <p:spPr>
          <a:xfrm>
            <a:off x="68791" y="2054035"/>
            <a:ext cx="5534040" cy="3123595"/>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C3311E52-40FC-D2CE-C2D9-BFA84A7D099A}"/>
              </a:ext>
            </a:extLst>
          </p:cNvPr>
          <p:cNvGrpSpPr/>
          <p:nvPr/>
        </p:nvGrpSpPr>
        <p:grpSpPr>
          <a:xfrm>
            <a:off x="1153333" y="6127713"/>
            <a:ext cx="4561667" cy="622821"/>
            <a:chOff x="10068733" y="5014482"/>
            <a:chExt cx="4561667" cy="622821"/>
          </a:xfrm>
        </p:grpSpPr>
        <p:sp>
          <p:nvSpPr>
            <p:cNvPr id="7" name="Rectangle 6">
              <a:extLst>
                <a:ext uri="{FF2B5EF4-FFF2-40B4-BE49-F238E27FC236}">
                  <a16:creationId xmlns:a16="http://schemas.microsoft.com/office/drawing/2014/main" id="{F05CC011-64E0-D368-9AF7-4A97C5306774}"/>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858A57-12C2-9B39-C35D-54D5B7F8AFEF}"/>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
        <p:nvSpPr>
          <p:cNvPr id="11" name="TextBox 10">
            <a:extLst>
              <a:ext uri="{FF2B5EF4-FFF2-40B4-BE49-F238E27FC236}">
                <a16:creationId xmlns:a16="http://schemas.microsoft.com/office/drawing/2014/main" id="{4521DCF4-1E09-9D86-3858-9A34BC4EE1D1}"/>
              </a:ext>
            </a:extLst>
          </p:cNvPr>
          <p:cNvSpPr txBox="1"/>
          <p:nvPr/>
        </p:nvSpPr>
        <p:spPr>
          <a:xfrm>
            <a:off x="11966575" y="7952601"/>
            <a:ext cx="2663825" cy="276999"/>
          </a:xfrm>
          <a:prstGeom prst="rect">
            <a:avLst/>
          </a:prstGeom>
          <a:noFill/>
        </p:spPr>
        <p:txBody>
          <a:bodyPr wrap="square" rtlCol="0">
            <a:spAutoFit/>
          </a:bodyPr>
          <a:lstStyle/>
          <a:p>
            <a:pPr algn="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spTree>
    <p:extLst>
      <p:ext uri="{BB962C8B-B14F-4D97-AF65-F5344CB8AC3E}">
        <p14:creationId xmlns:p14="http://schemas.microsoft.com/office/powerpoint/2010/main" val="2085466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16" name="Picture Placeholder 15">
            <a:extLst>
              <a:ext uri="{FF2B5EF4-FFF2-40B4-BE49-F238E27FC236}">
                <a16:creationId xmlns:a16="http://schemas.microsoft.com/office/drawing/2014/main" id="{3F559A37-2AB0-8247-4B5C-5F64014AD050}"/>
              </a:ext>
            </a:extLst>
          </p:cNvPr>
          <p:cNvPicPr>
            <a:picLocks noGrp="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176037" y="862820"/>
            <a:ext cx="5529496" cy="5834799"/>
          </a:xfrm>
          <a:prstGeom prst="snip1Rect">
            <a:avLst>
              <a:gd name="adj" fmla="val 16566"/>
            </a:avLst>
          </a:prstGeom>
        </p:spPr>
      </p:pic>
      <p:sp>
        <p:nvSpPr>
          <p:cNvPr id="6" name="Rectangle 5"/>
          <p:cNvSpPr/>
          <p:nvPr/>
        </p:nvSpPr>
        <p:spPr>
          <a:xfrm>
            <a:off x="11771814" y="8859703"/>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6033509" y="849193"/>
            <a:ext cx="8358629" cy="58484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6584880" y="1480985"/>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SOCIAL DISPLAY</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6584878" y="2437713"/>
            <a:ext cx="7297733" cy="707886"/>
          </a:xfrm>
          <a:prstGeom prst="rect">
            <a:avLst/>
          </a:prstGeom>
          <a:noFill/>
        </p:spPr>
        <p:txBody>
          <a:bodyPr wrap="square" rtlCol="0">
            <a:spAutoFit/>
          </a:bodyPr>
          <a:lstStyle/>
          <a:p>
            <a:pPr>
              <a:spcBef>
                <a:spcPts val="300"/>
              </a:spcBef>
              <a:spcAft>
                <a:spcPts val="300"/>
              </a:spcAft>
            </a:pPr>
            <a:r>
              <a:rPr lang="en-US" sz="2000" dirty="0">
                <a:latin typeface="Arial" panose="020B0604020202020204" pitchFamily="34" charset="0"/>
                <a:ea typeface="Open Sans" panose="020B0606030504020204" pitchFamily="34" charset="0"/>
                <a:cs typeface="Arial" panose="020B0604020202020204" pitchFamily="34" charset="0"/>
              </a:rPr>
              <a:t>Distribute your social creative as standard display ads across the web, maximizing reach with social display.</a:t>
            </a:r>
          </a:p>
        </p:txBody>
      </p:sp>
      <p:sp>
        <p:nvSpPr>
          <p:cNvPr id="26" name="Rectangle 25">
            <a:extLst>
              <a:ext uri="{FF2B5EF4-FFF2-40B4-BE49-F238E27FC236}">
                <a16:creationId xmlns:a16="http://schemas.microsoft.com/office/drawing/2014/main" id="{DD602BE8-BF57-FEDF-1F72-5AFF0959BA77}"/>
              </a:ext>
            </a:extLst>
          </p:cNvPr>
          <p:cNvSpPr/>
          <p:nvPr/>
        </p:nvSpPr>
        <p:spPr>
          <a:xfrm>
            <a:off x="6584880" y="4734119"/>
            <a:ext cx="7297731" cy="1108363"/>
          </a:xfrm>
          <a:prstGeom prst="rect">
            <a:avLst/>
          </a:prstGeom>
          <a:solidFill>
            <a:srgbClr val="6675DC">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584878" y="3443853"/>
            <a:ext cx="747276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700" b="1" dirty="0">
                <a:solidFill>
                  <a:schemeClr val="tx1"/>
                </a:solidFill>
              </a:rPr>
              <a:t>Extended Reach: </a:t>
            </a:r>
            <a:r>
              <a:rPr lang="en-US" sz="1700" dirty="0">
                <a:solidFill>
                  <a:schemeClr val="tx1"/>
                </a:solidFill>
              </a:rPr>
              <a:t>Distribute social content widely.</a:t>
            </a:r>
          </a:p>
          <a:p>
            <a:endParaRPr lang="en-US" sz="1700" b="1" dirty="0">
              <a:solidFill>
                <a:schemeClr val="tx1"/>
              </a:solidFill>
            </a:endParaRPr>
          </a:p>
          <a:p>
            <a:r>
              <a:rPr lang="en-US" sz="1700" b="1" dirty="0">
                <a:solidFill>
                  <a:schemeClr val="tx1"/>
                </a:solidFill>
              </a:rPr>
              <a:t>High Engagement: </a:t>
            </a:r>
            <a:r>
              <a:rPr lang="en-US" sz="1700" dirty="0">
                <a:solidFill>
                  <a:schemeClr val="tx1"/>
                </a:solidFill>
              </a:rPr>
              <a:t>Increase interaction with display ads.</a:t>
            </a:r>
          </a:p>
          <a:p>
            <a:endParaRPr lang="en-US" sz="1700" b="1" dirty="0">
              <a:solidFill>
                <a:schemeClr val="tx1"/>
              </a:solidFill>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6797988" y="4751372"/>
            <a:ext cx="675664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700" b="1" dirty="0">
                <a:solidFill>
                  <a:schemeClr val="tx1"/>
                </a:solidFill>
              </a:rPr>
              <a:t>Amplify Your Impact: </a:t>
            </a:r>
            <a:r>
              <a:rPr lang="en-US" sz="1700" dirty="0">
                <a:solidFill>
                  <a:schemeClr val="tx1"/>
                </a:solidFill>
              </a:rPr>
              <a:t>Reach every corner of the web with your social content. This tactic maximizes your ad’s visibility and engagement, driving immediate interest and conversions.</a:t>
            </a:r>
          </a:p>
        </p:txBody>
      </p:sp>
      <p:grpSp>
        <p:nvGrpSpPr>
          <p:cNvPr id="2" name="Group 1">
            <a:extLst>
              <a:ext uri="{FF2B5EF4-FFF2-40B4-BE49-F238E27FC236}">
                <a16:creationId xmlns:a16="http://schemas.microsoft.com/office/drawing/2014/main" id="{C3311E52-40FC-D2CE-C2D9-BFA84A7D099A}"/>
              </a:ext>
            </a:extLst>
          </p:cNvPr>
          <p:cNvGrpSpPr/>
          <p:nvPr/>
        </p:nvGrpSpPr>
        <p:grpSpPr>
          <a:xfrm>
            <a:off x="1153333" y="6127713"/>
            <a:ext cx="4561667" cy="622821"/>
            <a:chOff x="10068733" y="5014482"/>
            <a:chExt cx="4561667" cy="622821"/>
          </a:xfrm>
        </p:grpSpPr>
        <p:sp>
          <p:nvSpPr>
            <p:cNvPr id="7" name="Rectangle 6">
              <a:extLst>
                <a:ext uri="{FF2B5EF4-FFF2-40B4-BE49-F238E27FC236}">
                  <a16:creationId xmlns:a16="http://schemas.microsoft.com/office/drawing/2014/main" id="{F05CC011-64E0-D368-9AF7-4A97C5306774}"/>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858A57-12C2-9B39-C35D-54D5B7F8AFEF}"/>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
        <p:nvSpPr>
          <p:cNvPr id="11" name="TextBox 10">
            <a:extLst>
              <a:ext uri="{FF2B5EF4-FFF2-40B4-BE49-F238E27FC236}">
                <a16:creationId xmlns:a16="http://schemas.microsoft.com/office/drawing/2014/main" id="{4521DCF4-1E09-9D86-3858-9A34BC4EE1D1}"/>
              </a:ext>
            </a:extLst>
          </p:cNvPr>
          <p:cNvSpPr txBox="1"/>
          <p:nvPr/>
        </p:nvSpPr>
        <p:spPr>
          <a:xfrm>
            <a:off x="11966575" y="7952601"/>
            <a:ext cx="2663825" cy="276999"/>
          </a:xfrm>
          <a:prstGeom prst="rect">
            <a:avLst/>
          </a:prstGeom>
          <a:noFill/>
        </p:spPr>
        <p:txBody>
          <a:bodyPr wrap="square" rtlCol="0">
            <a:spAutoFit/>
          </a:bodyPr>
          <a:lstStyle/>
          <a:p>
            <a:pPr algn="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pic>
        <p:nvPicPr>
          <p:cNvPr id="13" name="Picture 12">
            <a:extLst>
              <a:ext uri="{FF2B5EF4-FFF2-40B4-BE49-F238E27FC236}">
                <a16:creationId xmlns:a16="http://schemas.microsoft.com/office/drawing/2014/main" id="{EBA73BC1-9EF3-76B4-2624-724758B11109}"/>
              </a:ext>
            </a:extLst>
          </p:cNvPr>
          <p:cNvPicPr>
            <a:picLocks noChangeAspect="1"/>
          </p:cNvPicPr>
          <p:nvPr/>
        </p:nvPicPr>
        <p:blipFill>
          <a:blip r:embed="rId3"/>
          <a:stretch>
            <a:fillRect/>
          </a:stretch>
        </p:blipFill>
        <p:spPr>
          <a:xfrm>
            <a:off x="1652090" y="1039521"/>
            <a:ext cx="2487020" cy="4937734"/>
          </a:xfrm>
          <a:prstGeom prst="rect">
            <a:avLst/>
          </a:prstGeom>
        </p:spPr>
      </p:pic>
    </p:spTree>
    <p:extLst>
      <p:ext uri="{BB962C8B-B14F-4D97-AF65-F5344CB8AC3E}">
        <p14:creationId xmlns:p14="http://schemas.microsoft.com/office/powerpoint/2010/main" val="3344301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E1EBB7D-9886-B79E-C233-C4FED28460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70702" y="2887820"/>
            <a:ext cx="1039106" cy="1039106"/>
          </a:xfrm>
          <a:prstGeom prst="rect">
            <a:avLst/>
          </a:prstGeom>
        </p:spPr>
      </p:pic>
      <p:sp>
        <p:nvSpPr>
          <p:cNvPr id="3" name="Rectangle 2"/>
          <p:cNvSpPr/>
          <p:nvPr/>
        </p:nvSpPr>
        <p:spPr>
          <a:xfrm>
            <a:off x="0" y="0"/>
            <a:ext cx="4480560" cy="8229600"/>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8" name="Right Triangle 7"/>
          <p:cNvSpPr/>
          <p:nvPr/>
        </p:nvSpPr>
        <p:spPr>
          <a:xfrm rot="10800000">
            <a:off x="6414516" y="633835"/>
            <a:ext cx="1691640" cy="1691640"/>
          </a:xfrm>
          <a:prstGeom prst="rtTriangl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pic>
        <p:nvPicPr>
          <p:cNvPr id="9" name="Picture Placeholder 8">
            <a:extLst>
              <a:ext uri="{FF2B5EF4-FFF2-40B4-BE49-F238E27FC236}">
                <a16:creationId xmlns:a16="http://schemas.microsoft.com/office/drawing/2014/main" id="{2F8A2741-8198-0999-6170-604B882B0157}"/>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11" name="Picture 10">
            <a:extLst>
              <a:ext uri="{FF2B5EF4-FFF2-40B4-BE49-F238E27FC236}">
                <a16:creationId xmlns:a16="http://schemas.microsoft.com/office/drawing/2014/main" id="{2D224276-8F05-A7BE-942C-99781944DF4D}"/>
              </a:ext>
            </a:extLst>
          </p:cNvPr>
          <p:cNvPicPr>
            <a:picLocks noChangeAspect="1"/>
          </p:cNvPicPr>
          <p:nvPr/>
        </p:nvPicPr>
        <p:blipFill>
          <a:blip r:embed="rId4"/>
          <a:stretch>
            <a:fillRect/>
          </a:stretch>
        </p:blipFill>
        <p:spPr>
          <a:xfrm>
            <a:off x="2168665" y="1117637"/>
            <a:ext cx="4632736" cy="5448098"/>
          </a:xfrm>
          <a:prstGeom prst="rect">
            <a:avLst/>
          </a:prstGeom>
        </p:spPr>
      </p:pic>
      <p:sp>
        <p:nvSpPr>
          <p:cNvPr id="12" name="TextBox 11">
            <a:extLst>
              <a:ext uri="{FF2B5EF4-FFF2-40B4-BE49-F238E27FC236}">
                <a16:creationId xmlns:a16="http://schemas.microsoft.com/office/drawing/2014/main" id="{73F0EA1B-2EFF-73A9-C3E1-768DF2F657F7}"/>
              </a:ext>
            </a:extLst>
          </p:cNvPr>
          <p:cNvSpPr txBox="1"/>
          <p:nvPr/>
        </p:nvSpPr>
        <p:spPr>
          <a:xfrm>
            <a:off x="8418897" y="1857306"/>
            <a:ext cx="5889586" cy="1261884"/>
          </a:xfrm>
          <a:prstGeom prst="rect">
            <a:avLst/>
          </a:prstGeom>
          <a:noFill/>
        </p:spPr>
        <p:txBody>
          <a:bodyPr wrap="square" rtlCol="0">
            <a:spAutoFit/>
          </a:bodyPr>
          <a:lstStyle/>
          <a:p>
            <a:r>
              <a:rPr lang="en-US" sz="3800" b="1" dirty="0">
                <a:ln w="19050">
                  <a:noFill/>
                </a:ln>
                <a:solidFill>
                  <a:schemeClr val="tx1">
                    <a:lumMod val="85000"/>
                    <a:lumOff val="15000"/>
                  </a:schemeClr>
                </a:solidFill>
                <a:latin typeface="Avenir Next Demi Bold" panose="020B0503020202020204" pitchFamily="34" charset="0"/>
              </a:rPr>
              <a:t>FACEBOOK/INSTAGRAM MARKETING</a:t>
            </a:r>
            <a:endParaRPr lang="id-ID" sz="3800" b="1" dirty="0">
              <a:ln w="19050">
                <a:noFill/>
              </a:ln>
              <a:solidFill>
                <a:schemeClr val="tx1">
                  <a:lumMod val="85000"/>
                  <a:lumOff val="15000"/>
                </a:schemeClr>
              </a:solidFill>
              <a:latin typeface="Avenir Next Demi Bold" panose="020B0503020202020204" pitchFamily="34" charset="0"/>
            </a:endParaRPr>
          </a:p>
        </p:txBody>
      </p:sp>
      <p:sp>
        <p:nvSpPr>
          <p:cNvPr id="13" name="TextBox 12">
            <a:extLst>
              <a:ext uri="{FF2B5EF4-FFF2-40B4-BE49-F238E27FC236}">
                <a16:creationId xmlns:a16="http://schemas.microsoft.com/office/drawing/2014/main" id="{C17A6498-A92B-C1FA-EA08-8CF2458263D0}"/>
              </a:ext>
            </a:extLst>
          </p:cNvPr>
          <p:cNvSpPr txBox="1"/>
          <p:nvPr/>
        </p:nvSpPr>
        <p:spPr>
          <a:xfrm>
            <a:off x="8418897" y="3224589"/>
            <a:ext cx="4445787" cy="1323439"/>
          </a:xfrm>
          <a:prstGeom prst="rect">
            <a:avLst/>
          </a:prstGeom>
          <a:noFill/>
        </p:spPr>
        <p:txBody>
          <a:bodyPr wrap="square" rtlCol="0">
            <a:spAutoFit/>
          </a:bodyPr>
          <a:lstStyle/>
          <a:p>
            <a:pPr>
              <a:spcBef>
                <a:spcPts val="300"/>
              </a:spcBef>
              <a:spcAft>
                <a:spcPts val="300"/>
              </a:spcAft>
            </a:pPr>
            <a:r>
              <a:rPr lang="en-US" sz="2000" dirty="0">
                <a:latin typeface="Arial" panose="020B0604020202020204" pitchFamily="34" charset="0"/>
                <a:ea typeface="Open Sans" panose="020B0606030504020204" pitchFamily="34" charset="0"/>
                <a:cs typeface="Arial" panose="020B0604020202020204" pitchFamily="34" charset="0"/>
              </a:rPr>
              <a:t>Deliver your message to a vast audience on the world's most dominant social platforms with Facebook/Instagram marketing.</a:t>
            </a:r>
          </a:p>
        </p:txBody>
      </p:sp>
      <p:sp>
        <p:nvSpPr>
          <p:cNvPr id="14" name="Rectangle 13">
            <a:extLst>
              <a:ext uri="{FF2B5EF4-FFF2-40B4-BE49-F238E27FC236}">
                <a16:creationId xmlns:a16="http://schemas.microsoft.com/office/drawing/2014/main" id="{45C33B35-B7AC-4090-3AFB-A14C6485BD9F}"/>
              </a:ext>
            </a:extLst>
          </p:cNvPr>
          <p:cNvSpPr/>
          <p:nvPr/>
        </p:nvSpPr>
        <p:spPr>
          <a:xfrm>
            <a:off x="8418897" y="6155655"/>
            <a:ext cx="5738861" cy="1045245"/>
          </a:xfrm>
          <a:prstGeom prst="rect">
            <a:avLst/>
          </a:prstGeom>
          <a:solidFill>
            <a:srgbClr val="6776DB">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5" name="Google Shape;84;p13">
            <a:extLst>
              <a:ext uri="{FF2B5EF4-FFF2-40B4-BE49-F238E27FC236}">
                <a16:creationId xmlns:a16="http://schemas.microsoft.com/office/drawing/2014/main" id="{69962158-311C-7240-EA2E-F79BDDAABD44}"/>
              </a:ext>
            </a:extLst>
          </p:cNvPr>
          <p:cNvSpPr txBox="1">
            <a:spLocks noChangeArrowheads="1"/>
          </p:cNvSpPr>
          <p:nvPr/>
        </p:nvSpPr>
        <p:spPr bwMode="auto">
          <a:xfrm>
            <a:off x="8418897" y="4827428"/>
            <a:ext cx="5738861" cy="104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700" b="1" dirty="0">
                <a:solidFill>
                  <a:schemeClr val="tx1"/>
                </a:solidFill>
              </a:rPr>
              <a:t>Vast Reach: </a:t>
            </a:r>
            <a:r>
              <a:rPr lang="en-US" sz="1700" dirty="0">
                <a:solidFill>
                  <a:schemeClr val="tx1"/>
                </a:solidFill>
              </a:rPr>
              <a:t>Engage a large social media audience.</a:t>
            </a:r>
          </a:p>
          <a:p>
            <a:endParaRPr lang="en-US" sz="1700" dirty="0">
              <a:solidFill>
                <a:schemeClr val="tx1"/>
              </a:solidFill>
            </a:endParaRPr>
          </a:p>
          <a:p>
            <a:r>
              <a:rPr lang="en-US" sz="1700" b="1" dirty="0">
                <a:solidFill>
                  <a:schemeClr val="tx1"/>
                </a:solidFill>
              </a:rPr>
              <a:t>Precise Targeting: </a:t>
            </a:r>
            <a:r>
              <a:rPr lang="en-US" sz="1700" dirty="0">
                <a:solidFill>
                  <a:schemeClr val="tx1"/>
                </a:solidFill>
              </a:rPr>
              <a:t>Deliver ads to specific demographics.</a:t>
            </a:r>
          </a:p>
        </p:txBody>
      </p:sp>
      <p:sp>
        <p:nvSpPr>
          <p:cNvPr id="16" name="Google Shape;84;p13">
            <a:extLst>
              <a:ext uri="{FF2B5EF4-FFF2-40B4-BE49-F238E27FC236}">
                <a16:creationId xmlns:a16="http://schemas.microsoft.com/office/drawing/2014/main" id="{F8F9D79F-87E7-82FD-DC6A-70623FAD2944}"/>
              </a:ext>
            </a:extLst>
          </p:cNvPr>
          <p:cNvSpPr txBox="1">
            <a:spLocks noChangeArrowheads="1"/>
          </p:cNvSpPr>
          <p:nvPr/>
        </p:nvSpPr>
        <p:spPr bwMode="auto">
          <a:xfrm>
            <a:off x="8569058" y="6152073"/>
            <a:ext cx="5417388" cy="104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800" b="1" dirty="0">
                <a:solidFill>
                  <a:schemeClr val="tx1"/>
                </a:solidFill>
              </a:rPr>
              <a:t>Amplify Your Impact: </a:t>
            </a:r>
            <a:r>
              <a:rPr lang="en-US" sz="1800" dirty="0">
                <a:solidFill>
                  <a:schemeClr val="tx1"/>
                </a:solidFill>
              </a:rPr>
              <a:t>Be the talk of social media. This tactic reaches millions with targeted ads, driving immediate engagement and conversions.</a:t>
            </a:r>
          </a:p>
        </p:txBody>
      </p:sp>
      <p:sp>
        <p:nvSpPr>
          <p:cNvPr id="17" name="TextBox 16">
            <a:extLst>
              <a:ext uri="{FF2B5EF4-FFF2-40B4-BE49-F238E27FC236}">
                <a16:creationId xmlns:a16="http://schemas.microsoft.com/office/drawing/2014/main" id="{DA71EB24-5E06-7C1C-0320-F75EF19CFD33}"/>
              </a:ext>
            </a:extLst>
          </p:cNvPr>
          <p:cNvSpPr txBox="1"/>
          <p:nvPr/>
        </p:nvSpPr>
        <p:spPr>
          <a:xfrm>
            <a:off x="0" y="7952601"/>
            <a:ext cx="3832071" cy="276999"/>
          </a:xfrm>
          <a:prstGeom prst="rect">
            <a:avLst/>
          </a:prstGeom>
          <a:noFill/>
        </p:spPr>
        <p:txBody>
          <a:bodyPr wrap="square" rtlCol="0">
            <a:spAutoFit/>
          </a:bodyPr>
          <a:lstStyle/>
          <a:p>
            <a:pP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pic>
        <p:nvPicPr>
          <p:cNvPr id="30" name="Picture 29">
            <a:extLst>
              <a:ext uri="{FF2B5EF4-FFF2-40B4-BE49-F238E27FC236}">
                <a16:creationId xmlns:a16="http://schemas.microsoft.com/office/drawing/2014/main" id="{31F8F33B-EAB3-51F9-800D-6136C8FFCE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22092" y="3289740"/>
            <a:ext cx="1193136" cy="1193136"/>
          </a:xfrm>
          <a:prstGeom prst="rect">
            <a:avLst/>
          </a:prstGeom>
        </p:spPr>
      </p:pic>
      <p:sp>
        <p:nvSpPr>
          <p:cNvPr id="4" name="Rectangle 3">
            <a:extLst>
              <a:ext uri="{FF2B5EF4-FFF2-40B4-BE49-F238E27FC236}">
                <a16:creationId xmlns:a16="http://schemas.microsoft.com/office/drawing/2014/main" id="{6CB664C7-7382-7C2C-B488-105DBE920776}"/>
              </a:ext>
            </a:extLst>
          </p:cNvPr>
          <p:cNvSpPr/>
          <p:nvPr/>
        </p:nvSpPr>
        <p:spPr>
          <a:xfrm>
            <a:off x="1742327" y="6625652"/>
            <a:ext cx="5977954" cy="582414"/>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188A840-F078-1963-29AE-55FD568D9DC1}"/>
              </a:ext>
            </a:extLst>
          </p:cNvPr>
          <p:cNvSpPr txBox="1"/>
          <p:nvPr/>
        </p:nvSpPr>
        <p:spPr>
          <a:xfrm>
            <a:off x="1750419" y="6695486"/>
            <a:ext cx="5989807" cy="46166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n w="19050">
                  <a:noFill/>
                </a:ln>
                <a:solidFill>
                  <a:srgbClr val="FFFFFF"/>
                </a:solidFill>
                <a:latin typeface="Avenir Next Demi Bold" panose="020B0503020202020204" pitchFamily="34" charset="0"/>
              </a:rPr>
              <a:t>AWARENESS/INTEREST/CONVERSION</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Tree>
    <p:extLst>
      <p:ext uri="{BB962C8B-B14F-4D97-AF65-F5344CB8AC3E}">
        <p14:creationId xmlns:p14="http://schemas.microsoft.com/office/powerpoint/2010/main" val="1630846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ikTok Logo - PNG and Vector - Logo Download">
            <a:extLst>
              <a:ext uri="{FF2B5EF4-FFF2-40B4-BE49-F238E27FC236}">
                <a16:creationId xmlns:a16="http://schemas.microsoft.com/office/drawing/2014/main" id="{19BC20B7-A7CB-AF79-ADC7-A1FABA63CE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63690" y="1113179"/>
            <a:ext cx="2252367" cy="225236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17A6498-A92B-C1FA-EA08-8CF2458263D0}"/>
              </a:ext>
            </a:extLst>
          </p:cNvPr>
          <p:cNvSpPr txBox="1"/>
          <p:nvPr/>
        </p:nvSpPr>
        <p:spPr>
          <a:xfrm>
            <a:off x="8418897" y="3474716"/>
            <a:ext cx="5567549" cy="707886"/>
          </a:xfrm>
          <a:prstGeom prst="rect">
            <a:avLst/>
          </a:prstGeom>
          <a:noFill/>
        </p:spPr>
        <p:txBody>
          <a:bodyPr wrap="square" rtlCol="0">
            <a:spAutoFit/>
          </a:bodyPr>
          <a:lstStyle/>
          <a:p>
            <a:pPr>
              <a:spcBef>
                <a:spcPts val="300"/>
              </a:spcBef>
              <a:spcAft>
                <a:spcPts val="300"/>
              </a:spcAft>
            </a:pPr>
            <a:r>
              <a:rPr lang="en-US" sz="2000" dirty="0">
                <a:latin typeface="Arial" panose="020B0604020202020204" pitchFamily="34" charset="0"/>
                <a:ea typeface="Open Sans" panose="020B0606030504020204" pitchFamily="34" charset="0"/>
                <a:cs typeface="Arial" panose="020B0604020202020204" pitchFamily="34" charset="0"/>
              </a:rPr>
              <a:t>Reach a creative and entertained audience on the hottest video platform with TikTok targeting.</a:t>
            </a:r>
          </a:p>
        </p:txBody>
      </p:sp>
      <p:sp>
        <p:nvSpPr>
          <p:cNvPr id="3" name="Rectangle 2"/>
          <p:cNvSpPr/>
          <p:nvPr/>
        </p:nvSpPr>
        <p:spPr>
          <a:xfrm>
            <a:off x="0" y="0"/>
            <a:ext cx="4480560" cy="8229600"/>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8" name="Right Triangle 7"/>
          <p:cNvSpPr/>
          <p:nvPr/>
        </p:nvSpPr>
        <p:spPr>
          <a:xfrm rot="10800000">
            <a:off x="6414516" y="633835"/>
            <a:ext cx="1691640" cy="1691640"/>
          </a:xfrm>
          <a:prstGeom prst="rtTriangl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2" name="TextBox 11">
            <a:extLst>
              <a:ext uri="{FF2B5EF4-FFF2-40B4-BE49-F238E27FC236}">
                <a16:creationId xmlns:a16="http://schemas.microsoft.com/office/drawing/2014/main" id="{73F0EA1B-2EFF-73A9-C3E1-768DF2F657F7}"/>
              </a:ext>
            </a:extLst>
          </p:cNvPr>
          <p:cNvSpPr txBox="1"/>
          <p:nvPr/>
        </p:nvSpPr>
        <p:spPr>
          <a:xfrm>
            <a:off x="8418897" y="1694533"/>
            <a:ext cx="5889586" cy="1261884"/>
          </a:xfrm>
          <a:prstGeom prst="rect">
            <a:avLst/>
          </a:prstGeom>
          <a:noFill/>
        </p:spPr>
        <p:txBody>
          <a:bodyPr wrap="square" rtlCol="0">
            <a:spAutoFit/>
          </a:bodyPr>
          <a:lstStyle/>
          <a:p>
            <a:r>
              <a:rPr lang="en-US" sz="3800" b="1" dirty="0">
                <a:ln w="19050">
                  <a:noFill/>
                </a:ln>
                <a:solidFill>
                  <a:schemeClr val="tx1">
                    <a:lumMod val="85000"/>
                    <a:lumOff val="15000"/>
                  </a:schemeClr>
                </a:solidFill>
                <a:latin typeface="Avenir Next Demi Bold" panose="020B0503020202020204" pitchFamily="34" charset="0"/>
              </a:rPr>
              <a:t>TIKTOK</a:t>
            </a:r>
            <a:br>
              <a:rPr lang="en-US" sz="3800" b="1" dirty="0">
                <a:ln w="19050">
                  <a:noFill/>
                </a:ln>
                <a:solidFill>
                  <a:schemeClr val="tx1">
                    <a:lumMod val="85000"/>
                    <a:lumOff val="15000"/>
                  </a:schemeClr>
                </a:solidFill>
                <a:latin typeface="Avenir Next Demi Bold" panose="020B0503020202020204" pitchFamily="34" charset="0"/>
              </a:rPr>
            </a:br>
            <a:r>
              <a:rPr lang="en-US" sz="3800" b="1" dirty="0">
                <a:ln w="19050">
                  <a:noFill/>
                </a:ln>
                <a:solidFill>
                  <a:schemeClr val="tx1">
                    <a:lumMod val="85000"/>
                    <a:lumOff val="15000"/>
                  </a:schemeClr>
                </a:solidFill>
                <a:latin typeface="Avenir Next Demi Bold" panose="020B0503020202020204" pitchFamily="34" charset="0"/>
              </a:rPr>
              <a:t>TARGETING</a:t>
            </a:r>
            <a:endParaRPr lang="id-ID" sz="3800" b="1" dirty="0">
              <a:ln w="19050">
                <a:noFill/>
              </a:ln>
              <a:solidFill>
                <a:schemeClr val="tx1">
                  <a:lumMod val="85000"/>
                  <a:lumOff val="15000"/>
                </a:schemeClr>
              </a:solidFill>
              <a:latin typeface="Avenir Next Demi Bold" panose="020B0503020202020204" pitchFamily="34" charset="0"/>
            </a:endParaRPr>
          </a:p>
        </p:txBody>
      </p:sp>
      <p:sp>
        <p:nvSpPr>
          <p:cNvPr id="14" name="Rectangle 13">
            <a:extLst>
              <a:ext uri="{FF2B5EF4-FFF2-40B4-BE49-F238E27FC236}">
                <a16:creationId xmlns:a16="http://schemas.microsoft.com/office/drawing/2014/main" id="{45C33B35-B7AC-4090-3AFB-A14C6485BD9F}"/>
              </a:ext>
            </a:extLst>
          </p:cNvPr>
          <p:cNvSpPr/>
          <p:nvPr/>
        </p:nvSpPr>
        <p:spPr>
          <a:xfrm>
            <a:off x="8418897" y="5794745"/>
            <a:ext cx="5567549" cy="1406155"/>
          </a:xfrm>
          <a:prstGeom prst="rect">
            <a:avLst/>
          </a:prstGeom>
          <a:solidFill>
            <a:srgbClr val="F04135">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5" name="Google Shape;84;p13">
            <a:extLst>
              <a:ext uri="{FF2B5EF4-FFF2-40B4-BE49-F238E27FC236}">
                <a16:creationId xmlns:a16="http://schemas.microsoft.com/office/drawing/2014/main" id="{69962158-311C-7240-EA2E-F79BDDAABD44}"/>
              </a:ext>
            </a:extLst>
          </p:cNvPr>
          <p:cNvSpPr txBox="1">
            <a:spLocks noChangeArrowheads="1"/>
          </p:cNvSpPr>
          <p:nvPr/>
        </p:nvSpPr>
        <p:spPr bwMode="auto">
          <a:xfrm>
            <a:off x="8418897" y="4400941"/>
            <a:ext cx="5738861" cy="104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700" b="1" dirty="0">
                <a:solidFill>
                  <a:schemeClr val="tx1"/>
                </a:solidFill>
              </a:rPr>
              <a:t>Creative Platform: </a:t>
            </a:r>
            <a:r>
              <a:rPr lang="en-US" sz="1700" dirty="0">
                <a:solidFill>
                  <a:schemeClr val="tx1"/>
                </a:solidFill>
              </a:rPr>
              <a:t>Connect with an engaged audience.</a:t>
            </a:r>
          </a:p>
          <a:p>
            <a:endParaRPr lang="en-US" sz="1700" b="1" dirty="0">
              <a:solidFill>
                <a:schemeClr val="tx1"/>
              </a:solidFill>
            </a:endParaRPr>
          </a:p>
          <a:p>
            <a:r>
              <a:rPr lang="en-US" sz="1700" b="1" dirty="0">
                <a:solidFill>
                  <a:schemeClr val="tx1"/>
                </a:solidFill>
              </a:rPr>
              <a:t>High Interaction: </a:t>
            </a:r>
            <a:r>
              <a:rPr lang="en-US" sz="1700" dirty="0">
                <a:solidFill>
                  <a:schemeClr val="tx1"/>
                </a:solidFill>
              </a:rPr>
              <a:t>Capture attention with video content.</a:t>
            </a:r>
          </a:p>
        </p:txBody>
      </p:sp>
      <p:sp>
        <p:nvSpPr>
          <p:cNvPr id="16" name="Google Shape;84;p13">
            <a:extLst>
              <a:ext uri="{FF2B5EF4-FFF2-40B4-BE49-F238E27FC236}">
                <a16:creationId xmlns:a16="http://schemas.microsoft.com/office/drawing/2014/main" id="{F8F9D79F-87E7-82FD-DC6A-70623FAD2944}"/>
              </a:ext>
            </a:extLst>
          </p:cNvPr>
          <p:cNvSpPr txBox="1">
            <a:spLocks noChangeArrowheads="1"/>
          </p:cNvSpPr>
          <p:nvPr/>
        </p:nvSpPr>
        <p:spPr bwMode="auto">
          <a:xfrm>
            <a:off x="8569058" y="5792211"/>
            <a:ext cx="5146942" cy="140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800" b="1" dirty="0">
                <a:solidFill>
                  <a:schemeClr val="tx1"/>
                </a:solidFill>
              </a:rPr>
              <a:t>Amplify Your Impact: </a:t>
            </a:r>
            <a:r>
              <a:rPr lang="en-US" sz="1800" dirty="0">
                <a:solidFill>
                  <a:schemeClr val="tx1"/>
                </a:solidFill>
              </a:rPr>
              <a:t>Be part of the latest TikTok trend. This tactic drives high interaction and engagement, boosting your brand’s visibility and impact.</a:t>
            </a:r>
          </a:p>
        </p:txBody>
      </p:sp>
      <p:sp>
        <p:nvSpPr>
          <p:cNvPr id="17" name="TextBox 16">
            <a:extLst>
              <a:ext uri="{FF2B5EF4-FFF2-40B4-BE49-F238E27FC236}">
                <a16:creationId xmlns:a16="http://schemas.microsoft.com/office/drawing/2014/main" id="{DA71EB24-5E06-7C1C-0320-F75EF19CFD33}"/>
              </a:ext>
            </a:extLst>
          </p:cNvPr>
          <p:cNvSpPr txBox="1"/>
          <p:nvPr/>
        </p:nvSpPr>
        <p:spPr>
          <a:xfrm>
            <a:off x="0" y="7952601"/>
            <a:ext cx="3832071" cy="276999"/>
          </a:xfrm>
          <a:prstGeom prst="rect">
            <a:avLst/>
          </a:prstGeom>
          <a:noFill/>
        </p:spPr>
        <p:txBody>
          <a:bodyPr wrap="square" rtlCol="0">
            <a:spAutoFit/>
          </a:bodyPr>
          <a:lstStyle/>
          <a:p>
            <a:pP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pic>
        <p:nvPicPr>
          <p:cNvPr id="10" name="Picture Placeholder 9">
            <a:extLst>
              <a:ext uri="{FF2B5EF4-FFF2-40B4-BE49-F238E27FC236}">
                <a16:creationId xmlns:a16="http://schemas.microsoft.com/office/drawing/2014/main" id="{F07CD62B-56DB-3BD4-C771-D0138D003B4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21" name="Picture 20">
            <a:extLst>
              <a:ext uri="{FF2B5EF4-FFF2-40B4-BE49-F238E27FC236}">
                <a16:creationId xmlns:a16="http://schemas.microsoft.com/office/drawing/2014/main" id="{50216F7B-AA97-571F-7969-BE318D4C8826}"/>
              </a:ext>
            </a:extLst>
          </p:cNvPr>
          <p:cNvPicPr>
            <a:picLocks noChangeAspect="1"/>
          </p:cNvPicPr>
          <p:nvPr/>
        </p:nvPicPr>
        <p:blipFill>
          <a:blip r:embed="rId4"/>
          <a:stretch>
            <a:fillRect/>
          </a:stretch>
        </p:blipFill>
        <p:spPr>
          <a:xfrm>
            <a:off x="2975929" y="1026166"/>
            <a:ext cx="2958534" cy="5581768"/>
          </a:xfrm>
          <a:prstGeom prst="rect">
            <a:avLst/>
          </a:prstGeom>
        </p:spPr>
      </p:pic>
      <p:grpSp>
        <p:nvGrpSpPr>
          <p:cNvPr id="7" name="Group 6">
            <a:extLst>
              <a:ext uri="{FF2B5EF4-FFF2-40B4-BE49-F238E27FC236}">
                <a16:creationId xmlns:a16="http://schemas.microsoft.com/office/drawing/2014/main" id="{F9B92C36-0BFF-F244-D6EB-3BC989537D44}"/>
              </a:ext>
            </a:extLst>
          </p:cNvPr>
          <p:cNvGrpSpPr/>
          <p:nvPr/>
        </p:nvGrpSpPr>
        <p:grpSpPr>
          <a:xfrm>
            <a:off x="2588778" y="6639985"/>
            <a:ext cx="5137903" cy="606656"/>
            <a:chOff x="2588778" y="6639985"/>
            <a:chExt cx="5137903" cy="606656"/>
          </a:xfrm>
        </p:grpSpPr>
        <p:sp>
          <p:nvSpPr>
            <p:cNvPr id="5" name="Rectangle 4">
              <a:extLst>
                <a:ext uri="{FF2B5EF4-FFF2-40B4-BE49-F238E27FC236}">
                  <a16:creationId xmlns:a16="http://schemas.microsoft.com/office/drawing/2014/main" id="{F021D36C-2310-A943-C958-FB0538502B90}"/>
                </a:ext>
              </a:extLst>
            </p:cNvPr>
            <p:cNvSpPr/>
            <p:nvPr/>
          </p:nvSpPr>
          <p:spPr>
            <a:xfrm>
              <a:off x="2588779" y="6639985"/>
              <a:ext cx="5137902" cy="582414"/>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8848B76-F9E4-FD82-072E-7E5901E88C56}"/>
                </a:ext>
              </a:extLst>
            </p:cNvPr>
            <p:cNvSpPr txBox="1"/>
            <p:nvPr/>
          </p:nvSpPr>
          <p:spPr>
            <a:xfrm>
              <a:off x="2588778" y="6661866"/>
              <a:ext cx="5137902"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AWARENESS/INTEREST</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Tree>
    <p:extLst>
      <p:ext uri="{BB962C8B-B14F-4D97-AF65-F5344CB8AC3E}">
        <p14:creationId xmlns:p14="http://schemas.microsoft.com/office/powerpoint/2010/main" val="3806526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8859703"/>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6033509" y="849193"/>
            <a:ext cx="8358629" cy="58484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pic>
        <p:nvPicPr>
          <p:cNvPr id="7" name="Picture 6">
            <a:extLst>
              <a:ext uri="{FF2B5EF4-FFF2-40B4-BE49-F238E27FC236}">
                <a16:creationId xmlns:a16="http://schemas.microsoft.com/office/drawing/2014/main" id="{DF065E48-A595-0772-8017-0E73ECF41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91975" y="1499155"/>
            <a:ext cx="4086922" cy="2724615"/>
          </a:xfrm>
          <a:prstGeom prst="rect">
            <a:avLst/>
          </a:prstGeom>
        </p:spPr>
      </p:pic>
      <p:sp>
        <p:nvSpPr>
          <p:cNvPr id="5" name="TextBox 4">
            <a:extLst>
              <a:ext uri="{FF2B5EF4-FFF2-40B4-BE49-F238E27FC236}">
                <a16:creationId xmlns:a16="http://schemas.microsoft.com/office/drawing/2014/main" id="{14C68369-6114-4EB0-8168-99393EB36F97}"/>
              </a:ext>
            </a:extLst>
          </p:cNvPr>
          <p:cNvSpPr txBox="1"/>
          <p:nvPr/>
        </p:nvSpPr>
        <p:spPr>
          <a:xfrm>
            <a:off x="6584880" y="127666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SNAPCHAT</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8664499" y="2453371"/>
            <a:ext cx="5218112" cy="61555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Connect with a younger, mobile audience through playful and engaging content on Snapchat.</a:t>
            </a:r>
          </a:p>
        </p:txBody>
      </p:sp>
      <p:sp>
        <p:nvSpPr>
          <p:cNvPr id="26" name="Rectangle 25">
            <a:extLst>
              <a:ext uri="{FF2B5EF4-FFF2-40B4-BE49-F238E27FC236}">
                <a16:creationId xmlns:a16="http://schemas.microsoft.com/office/drawing/2014/main" id="{DD602BE8-BF57-FEDF-1F72-5AFF0959BA77}"/>
              </a:ext>
            </a:extLst>
          </p:cNvPr>
          <p:cNvSpPr/>
          <p:nvPr/>
        </p:nvSpPr>
        <p:spPr>
          <a:xfrm>
            <a:off x="6584880" y="5057397"/>
            <a:ext cx="7297731" cy="796994"/>
          </a:xfrm>
          <a:prstGeom prst="rect">
            <a:avLst/>
          </a:prstGeom>
          <a:solidFill>
            <a:srgbClr val="F04135">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584878" y="3948920"/>
            <a:ext cx="747276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Younger Audience: </a:t>
            </a:r>
            <a:r>
              <a:rPr lang="en-US" sz="1500" dirty="0">
                <a:solidFill>
                  <a:schemeClr val="tx1"/>
                </a:solidFill>
              </a:rPr>
              <a:t>Connect with a mobile-savvy generation.</a:t>
            </a:r>
          </a:p>
          <a:p>
            <a:endParaRPr lang="en-US" sz="1500" dirty="0">
              <a:solidFill>
                <a:schemeClr val="tx1"/>
              </a:solidFill>
            </a:endParaRPr>
          </a:p>
          <a:p>
            <a:r>
              <a:rPr lang="en-US" sz="1500" b="1" dirty="0">
                <a:solidFill>
                  <a:schemeClr val="tx1"/>
                </a:solidFill>
              </a:rPr>
              <a:t>Engaging Content: </a:t>
            </a:r>
            <a:r>
              <a:rPr lang="en-US" sz="1500" dirty="0">
                <a:solidFill>
                  <a:schemeClr val="tx1"/>
                </a:solidFill>
              </a:rPr>
              <a:t>Capture attention with playful ads.</a:t>
            </a: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6797988" y="5072963"/>
            <a:ext cx="6756647" cy="7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Become part of every fun snap. This tactic engages a younger audience and drives immediate interaction and interest.</a:t>
            </a:r>
          </a:p>
        </p:txBody>
      </p:sp>
      <p:pic>
        <p:nvPicPr>
          <p:cNvPr id="14" name="Picture Placeholder 13">
            <a:extLst>
              <a:ext uri="{FF2B5EF4-FFF2-40B4-BE49-F238E27FC236}">
                <a16:creationId xmlns:a16="http://schemas.microsoft.com/office/drawing/2014/main" id="{5073377B-2C41-9FE1-ABC3-2E00330269A9}"/>
              </a:ext>
            </a:extLst>
          </p:cNvPr>
          <p:cNvPicPr>
            <a:picLocks noGrp="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66893" y="849193"/>
            <a:ext cx="5532120" cy="5833872"/>
          </a:xfrm>
          <a:prstGeom prst="snip1Rect">
            <a:avLst/>
          </a:prstGeom>
        </p:spPr>
      </p:pic>
      <p:pic>
        <p:nvPicPr>
          <p:cNvPr id="19" name="Picture 18">
            <a:extLst>
              <a:ext uri="{FF2B5EF4-FFF2-40B4-BE49-F238E27FC236}">
                <a16:creationId xmlns:a16="http://schemas.microsoft.com/office/drawing/2014/main" id="{B5610C5F-1357-F81E-E617-E6AD4E80AE03}"/>
              </a:ext>
            </a:extLst>
          </p:cNvPr>
          <p:cNvPicPr>
            <a:picLocks noChangeAspect="1"/>
          </p:cNvPicPr>
          <p:nvPr/>
        </p:nvPicPr>
        <p:blipFill>
          <a:blip r:embed="rId4"/>
          <a:stretch>
            <a:fillRect/>
          </a:stretch>
        </p:blipFill>
        <p:spPr>
          <a:xfrm>
            <a:off x="1392680" y="748677"/>
            <a:ext cx="3076526" cy="5833873"/>
          </a:xfrm>
          <a:prstGeom prst="rect">
            <a:avLst/>
          </a:prstGeom>
        </p:spPr>
      </p:pic>
      <p:grpSp>
        <p:nvGrpSpPr>
          <p:cNvPr id="20" name="Group 19">
            <a:extLst>
              <a:ext uri="{FF2B5EF4-FFF2-40B4-BE49-F238E27FC236}">
                <a16:creationId xmlns:a16="http://schemas.microsoft.com/office/drawing/2014/main" id="{80537D5D-E11F-E9DB-593A-CC493BA834D1}"/>
              </a:ext>
            </a:extLst>
          </p:cNvPr>
          <p:cNvGrpSpPr/>
          <p:nvPr/>
        </p:nvGrpSpPr>
        <p:grpSpPr>
          <a:xfrm>
            <a:off x="1142181" y="6105409"/>
            <a:ext cx="4561667" cy="622821"/>
            <a:chOff x="10068733" y="5014482"/>
            <a:chExt cx="4561667" cy="622821"/>
          </a:xfrm>
        </p:grpSpPr>
        <p:sp>
          <p:nvSpPr>
            <p:cNvPr id="22" name="Rectangle 21">
              <a:extLst>
                <a:ext uri="{FF2B5EF4-FFF2-40B4-BE49-F238E27FC236}">
                  <a16:creationId xmlns:a16="http://schemas.microsoft.com/office/drawing/2014/main" id="{B6CAFE30-641D-EEEE-AABB-621736515C4B}"/>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DED6CD0-8378-EE50-4A9A-F26E40572317}"/>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
        <p:nvSpPr>
          <p:cNvPr id="2" name="TextBox 1">
            <a:extLst>
              <a:ext uri="{FF2B5EF4-FFF2-40B4-BE49-F238E27FC236}">
                <a16:creationId xmlns:a16="http://schemas.microsoft.com/office/drawing/2014/main" id="{021652D7-C820-891F-5F51-C67E17EB0C82}"/>
              </a:ext>
            </a:extLst>
          </p:cNvPr>
          <p:cNvSpPr txBox="1"/>
          <p:nvPr/>
        </p:nvSpPr>
        <p:spPr>
          <a:xfrm>
            <a:off x="11966575" y="7952601"/>
            <a:ext cx="2663825" cy="276999"/>
          </a:xfrm>
          <a:prstGeom prst="rect">
            <a:avLst/>
          </a:prstGeom>
          <a:noFill/>
        </p:spPr>
        <p:txBody>
          <a:bodyPr wrap="square" rtlCol="0">
            <a:spAutoFit/>
          </a:bodyPr>
          <a:lstStyle/>
          <a:p>
            <a:pPr algn="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spTree>
    <p:extLst>
      <p:ext uri="{BB962C8B-B14F-4D97-AF65-F5344CB8AC3E}">
        <p14:creationId xmlns:p14="http://schemas.microsoft.com/office/powerpoint/2010/main" val="749061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pic>
        <p:nvPicPr>
          <p:cNvPr id="13" name="Picture Placeholder 12">
            <a:extLst>
              <a:ext uri="{FF2B5EF4-FFF2-40B4-BE49-F238E27FC236}">
                <a16:creationId xmlns:a16="http://schemas.microsoft.com/office/drawing/2014/main" id="{07DEB81F-8B1E-2D6C-01FA-54C88D4BFA04}"/>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8573602" cy="8229600"/>
          </a:xfrm>
        </p:spPr>
      </p:pic>
      <p:sp>
        <p:nvSpPr>
          <p:cNvPr id="4" name="Rectangle 3">
            <a:extLst>
              <a:ext uri="{FF2B5EF4-FFF2-40B4-BE49-F238E27FC236}">
                <a16:creationId xmlns:a16="http://schemas.microsoft.com/office/drawing/2014/main" id="{1402015B-B730-4BE9-8115-CFB889B22537}"/>
              </a:ext>
            </a:extLst>
          </p:cNvPr>
          <p:cNvSpPr/>
          <p:nvPr/>
        </p:nvSpPr>
        <p:spPr>
          <a:xfrm>
            <a:off x="6768790" y="1488687"/>
            <a:ext cx="7623348" cy="52522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8154328" y="1895842"/>
            <a:ext cx="5818830"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EMAIL MARKETING</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8154327" y="2969069"/>
            <a:ext cx="5544522" cy="61555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Deliver your message directly to the inboxes of targeted prospects, driving high ROI with email marketing.</a:t>
            </a: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8154327" y="3949964"/>
            <a:ext cx="4337827"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Direct Delivery: </a:t>
            </a:r>
            <a:r>
              <a:rPr lang="en-US" sz="1500" dirty="0">
                <a:solidFill>
                  <a:schemeClr val="tx1"/>
                </a:solidFill>
              </a:rPr>
              <a:t>Reach prospects in their inbox.</a:t>
            </a:r>
          </a:p>
          <a:p>
            <a:endParaRPr lang="en-US" sz="1500" b="1" dirty="0">
              <a:solidFill>
                <a:schemeClr val="tx1"/>
              </a:solidFill>
            </a:endParaRPr>
          </a:p>
          <a:p>
            <a:r>
              <a:rPr lang="en-US" sz="1500" b="1" dirty="0">
                <a:solidFill>
                  <a:schemeClr val="tx1"/>
                </a:solidFill>
              </a:rPr>
              <a:t>High ROI: </a:t>
            </a:r>
            <a:r>
              <a:rPr lang="en-US" sz="1500" dirty="0">
                <a:solidFill>
                  <a:schemeClr val="tx1"/>
                </a:solidFill>
              </a:rPr>
              <a:t>Achieve strong returns on investment.</a:t>
            </a:r>
          </a:p>
        </p:txBody>
      </p:sp>
      <p:grpSp>
        <p:nvGrpSpPr>
          <p:cNvPr id="14" name="Group 13">
            <a:extLst>
              <a:ext uri="{FF2B5EF4-FFF2-40B4-BE49-F238E27FC236}">
                <a16:creationId xmlns:a16="http://schemas.microsoft.com/office/drawing/2014/main" id="{9E3BC852-4B40-B55A-CC12-877528E6EEB4}"/>
              </a:ext>
            </a:extLst>
          </p:cNvPr>
          <p:cNvGrpSpPr/>
          <p:nvPr/>
        </p:nvGrpSpPr>
        <p:grpSpPr>
          <a:xfrm>
            <a:off x="8154327" y="5241545"/>
            <a:ext cx="5818830" cy="1002607"/>
            <a:chOff x="7973122" y="4832798"/>
            <a:chExt cx="6158213" cy="1002607"/>
          </a:xfrm>
        </p:grpSpPr>
        <p:sp>
          <p:nvSpPr>
            <p:cNvPr id="26" name="Rectangle 25">
              <a:extLst>
                <a:ext uri="{FF2B5EF4-FFF2-40B4-BE49-F238E27FC236}">
                  <a16:creationId xmlns:a16="http://schemas.microsoft.com/office/drawing/2014/main" id="{DD602BE8-BF57-FEDF-1F72-5AFF0959BA77}"/>
                </a:ext>
              </a:extLst>
            </p:cNvPr>
            <p:cNvSpPr/>
            <p:nvPr/>
          </p:nvSpPr>
          <p:spPr>
            <a:xfrm>
              <a:off x="7973122" y="4832798"/>
              <a:ext cx="6158213" cy="1002607"/>
            </a:xfrm>
            <a:prstGeom prst="rect">
              <a:avLst/>
            </a:prstGeom>
            <a:solidFill>
              <a:srgbClr val="999999">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8114555" y="4832798"/>
              <a:ext cx="5898045" cy="100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Land your brand’s message directly in your audience’s inbox. This tactic drives immediate engagement and conversions, maximizing your ROI.</a:t>
              </a:r>
            </a:p>
          </p:txBody>
        </p:sp>
      </p:grpSp>
      <p:grpSp>
        <p:nvGrpSpPr>
          <p:cNvPr id="15" name="Group 14">
            <a:extLst>
              <a:ext uri="{FF2B5EF4-FFF2-40B4-BE49-F238E27FC236}">
                <a16:creationId xmlns:a16="http://schemas.microsoft.com/office/drawing/2014/main" id="{E195AE1B-4CDA-D490-67BE-9BED16A3B8B5}"/>
              </a:ext>
            </a:extLst>
          </p:cNvPr>
          <p:cNvGrpSpPr/>
          <p:nvPr/>
        </p:nvGrpSpPr>
        <p:grpSpPr>
          <a:xfrm>
            <a:off x="0" y="7645246"/>
            <a:ext cx="5137903" cy="628958"/>
            <a:chOff x="2588778" y="6639985"/>
            <a:chExt cx="5137903" cy="628958"/>
          </a:xfrm>
        </p:grpSpPr>
        <p:sp>
          <p:nvSpPr>
            <p:cNvPr id="16" name="Rectangle 15">
              <a:extLst>
                <a:ext uri="{FF2B5EF4-FFF2-40B4-BE49-F238E27FC236}">
                  <a16:creationId xmlns:a16="http://schemas.microsoft.com/office/drawing/2014/main" id="{D14F3E00-C3AC-0F4E-AFF8-CCDF04977D83}"/>
                </a:ext>
              </a:extLst>
            </p:cNvPr>
            <p:cNvSpPr/>
            <p:nvPr/>
          </p:nvSpPr>
          <p:spPr>
            <a:xfrm>
              <a:off x="2588779" y="6639985"/>
              <a:ext cx="5137902" cy="582414"/>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64F2ACF-7CD8-FB12-C705-0FA14043D1BB}"/>
                </a:ext>
              </a:extLst>
            </p:cNvPr>
            <p:cNvSpPr txBox="1"/>
            <p:nvPr/>
          </p:nvSpPr>
          <p:spPr>
            <a:xfrm>
              <a:off x="2588778" y="6684168"/>
              <a:ext cx="5137902"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INTEREST/CONVERSION</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Tree>
    <p:extLst>
      <p:ext uri="{BB962C8B-B14F-4D97-AF65-F5344CB8AC3E}">
        <p14:creationId xmlns:p14="http://schemas.microsoft.com/office/powerpoint/2010/main" val="4241514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pic>
        <p:nvPicPr>
          <p:cNvPr id="11" name="Picture Placeholder 10">
            <a:extLst>
              <a:ext uri="{FF2B5EF4-FFF2-40B4-BE49-F238E27FC236}">
                <a16:creationId xmlns:a16="http://schemas.microsoft.com/office/drawing/2014/main" id="{055559BD-CCDA-CB82-D7C2-068934D4C73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1402015B-B730-4BE9-8115-CFB889B22537}"/>
              </a:ext>
            </a:extLst>
          </p:cNvPr>
          <p:cNvSpPr/>
          <p:nvPr/>
        </p:nvSpPr>
        <p:spPr>
          <a:xfrm>
            <a:off x="6768790" y="1488687"/>
            <a:ext cx="7623348" cy="52522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7972442" y="1961649"/>
            <a:ext cx="6657958"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PROGRAMMATIC AUDIO</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7972442" y="3001973"/>
            <a:ext cx="5591912" cy="61555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Reach a highly engaged audience with impactful audio ads on platforms like Spotify with programmatic audio.</a:t>
            </a: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7972441" y="3949964"/>
            <a:ext cx="5866219"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Engaged Audience: </a:t>
            </a:r>
            <a:r>
              <a:rPr lang="en-US" sz="1500" dirty="0">
                <a:solidFill>
                  <a:schemeClr val="tx1"/>
                </a:solidFill>
              </a:rPr>
              <a:t>Reach listeners on popular audio platforms.</a:t>
            </a:r>
          </a:p>
          <a:p>
            <a:endParaRPr lang="en-US" sz="1500" dirty="0">
              <a:solidFill>
                <a:schemeClr val="tx1"/>
              </a:solidFill>
            </a:endParaRPr>
          </a:p>
          <a:p>
            <a:r>
              <a:rPr lang="en-US" sz="1500" b="1" dirty="0">
                <a:solidFill>
                  <a:schemeClr val="tx1"/>
                </a:solidFill>
              </a:rPr>
              <a:t>High Impact: </a:t>
            </a:r>
            <a:r>
              <a:rPr lang="en-US" sz="1500" dirty="0">
                <a:solidFill>
                  <a:schemeClr val="tx1"/>
                </a:solidFill>
              </a:rPr>
              <a:t>Deliver compelling audio ads.</a:t>
            </a:r>
          </a:p>
        </p:txBody>
      </p:sp>
      <p:grpSp>
        <p:nvGrpSpPr>
          <p:cNvPr id="14" name="Group 13">
            <a:extLst>
              <a:ext uri="{FF2B5EF4-FFF2-40B4-BE49-F238E27FC236}">
                <a16:creationId xmlns:a16="http://schemas.microsoft.com/office/drawing/2014/main" id="{9E3BC852-4B40-B55A-CC12-877528E6EEB4}"/>
              </a:ext>
            </a:extLst>
          </p:cNvPr>
          <p:cNvGrpSpPr/>
          <p:nvPr/>
        </p:nvGrpSpPr>
        <p:grpSpPr>
          <a:xfrm>
            <a:off x="7972442" y="5241545"/>
            <a:ext cx="5866220" cy="1002607"/>
            <a:chOff x="7922968" y="4832798"/>
            <a:chExt cx="6208367" cy="1002607"/>
          </a:xfrm>
        </p:grpSpPr>
        <p:sp>
          <p:nvSpPr>
            <p:cNvPr id="26" name="Rectangle 25">
              <a:extLst>
                <a:ext uri="{FF2B5EF4-FFF2-40B4-BE49-F238E27FC236}">
                  <a16:creationId xmlns:a16="http://schemas.microsoft.com/office/drawing/2014/main" id="{DD602BE8-BF57-FEDF-1F72-5AFF0959BA77}"/>
                </a:ext>
              </a:extLst>
            </p:cNvPr>
            <p:cNvSpPr/>
            <p:nvPr/>
          </p:nvSpPr>
          <p:spPr>
            <a:xfrm>
              <a:off x="7922968" y="4832798"/>
              <a:ext cx="6208367" cy="1002607"/>
            </a:xfrm>
            <a:prstGeom prst="rect">
              <a:avLst/>
            </a:prstGeom>
            <a:solidFill>
              <a:srgbClr val="999999">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8047242" y="4832798"/>
              <a:ext cx="5959815" cy="94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Let your brand be heard on listeners' favorite music and podcast apps. This tactic captures their attention, driving immediate interest and engagement.</a:t>
              </a:r>
            </a:p>
          </p:txBody>
        </p:sp>
      </p:grpSp>
      <p:grpSp>
        <p:nvGrpSpPr>
          <p:cNvPr id="16" name="Group 15">
            <a:extLst>
              <a:ext uri="{FF2B5EF4-FFF2-40B4-BE49-F238E27FC236}">
                <a16:creationId xmlns:a16="http://schemas.microsoft.com/office/drawing/2014/main" id="{D0B8CDBE-BA82-8761-0F51-6D5185D6DB38}"/>
              </a:ext>
            </a:extLst>
          </p:cNvPr>
          <p:cNvGrpSpPr/>
          <p:nvPr/>
        </p:nvGrpSpPr>
        <p:grpSpPr>
          <a:xfrm>
            <a:off x="-6016" y="7651210"/>
            <a:ext cx="4561667" cy="622821"/>
            <a:chOff x="10068733" y="5014482"/>
            <a:chExt cx="4561667" cy="622821"/>
          </a:xfrm>
        </p:grpSpPr>
        <p:sp>
          <p:nvSpPr>
            <p:cNvPr id="17" name="Rectangle 16">
              <a:extLst>
                <a:ext uri="{FF2B5EF4-FFF2-40B4-BE49-F238E27FC236}">
                  <a16:creationId xmlns:a16="http://schemas.microsoft.com/office/drawing/2014/main" id="{ED6AD4A5-401E-7D48-F53E-99E63939BCD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C3A0C26-E593-1C5E-A101-5644090004B3}"/>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grpSp>
        <p:nvGrpSpPr>
          <p:cNvPr id="20" name="Group 19">
            <a:extLst>
              <a:ext uri="{FF2B5EF4-FFF2-40B4-BE49-F238E27FC236}">
                <a16:creationId xmlns:a16="http://schemas.microsoft.com/office/drawing/2014/main" id="{5C4FCCE0-8091-79F7-A6EB-96D1647DD5CE}"/>
              </a:ext>
            </a:extLst>
          </p:cNvPr>
          <p:cNvGrpSpPr/>
          <p:nvPr/>
        </p:nvGrpSpPr>
        <p:grpSpPr>
          <a:xfrm>
            <a:off x="7972441" y="7317484"/>
            <a:ext cx="5083001" cy="335545"/>
            <a:chOff x="2470065" y="6142626"/>
            <a:chExt cx="4235835" cy="279621"/>
          </a:xfrm>
        </p:grpSpPr>
        <p:sp>
          <p:nvSpPr>
            <p:cNvPr id="21" name="TextBox 20">
              <a:extLst>
                <a:ext uri="{FF2B5EF4-FFF2-40B4-BE49-F238E27FC236}">
                  <a16:creationId xmlns:a16="http://schemas.microsoft.com/office/drawing/2014/main" id="{342A5F09-AA1B-6597-F737-647FE6FAA6CA}"/>
                </a:ext>
              </a:extLst>
            </p:cNvPr>
            <p:cNvSpPr txBox="1"/>
            <p:nvPr/>
          </p:nvSpPr>
          <p:spPr>
            <a:xfrm>
              <a:off x="2470065" y="6142626"/>
              <a:ext cx="2277889" cy="268290"/>
            </a:xfrm>
            <a:prstGeom prst="rect">
              <a:avLst/>
            </a:prstGeom>
            <a:noFill/>
          </p:spPr>
          <p:txBody>
            <a:bodyPr wrap="square">
              <a:spAutoFit/>
            </a:bodyPr>
            <a:lstStyle/>
            <a:p>
              <a:r>
                <a:rPr lang="en-US" sz="1492" dirty="0">
                  <a:solidFill>
                    <a:schemeClr val="bg1"/>
                  </a:solidFill>
                  <a:latin typeface="Arial" panose="020B0604020202020204" pitchFamily="34" charset="0"/>
                  <a:cs typeface="Arial" panose="020B0604020202020204" pitchFamily="34" charset="0"/>
                </a:rPr>
                <a:t>DELIVERY OPTIONS:</a:t>
              </a:r>
            </a:p>
          </p:txBody>
        </p:sp>
        <p:sp>
          <p:nvSpPr>
            <p:cNvPr id="22" name="TextBox 21">
              <a:extLst>
                <a:ext uri="{FF2B5EF4-FFF2-40B4-BE49-F238E27FC236}">
                  <a16:creationId xmlns:a16="http://schemas.microsoft.com/office/drawing/2014/main" id="{AB1070DF-79C6-1A35-3481-180F06AC0371}"/>
                </a:ext>
              </a:extLst>
            </p:cNvPr>
            <p:cNvSpPr txBox="1"/>
            <p:nvPr/>
          </p:nvSpPr>
          <p:spPr>
            <a:xfrm>
              <a:off x="4540431" y="6173086"/>
              <a:ext cx="644414" cy="249161"/>
            </a:xfrm>
            <a:prstGeom prst="rect">
              <a:avLst/>
            </a:prstGeom>
            <a:noFill/>
          </p:spPr>
          <p:txBody>
            <a:bodyPr wrap="square">
              <a:spAutoFit/>
            </a:bodyPr>
            <a:lstStyle/>
            <a:p>
              <a:r>
                <a:rPr lang="en-US" sz="1343" dirty="0">
                  <a:solidFill>
                    <a:schemeClr val="bg1"/>
                  </a:solidFill>
                  <a:latin typeface="Arial" panose="020B0604020202020204" pitchFamily="34" charset="0"/>
                  <a:cs typeface="Arial" panose="020B0604020202020204" pitchFamily="34" charset="0"/>
                </a:rPr>
                <a:t>Video</a:t>
              </a:r>
            </a:p>
          </p:txBody>
        </p:sp>
        <p:sp>
          <p:nvSpPr>
            <p:cNvPr id="23" name="TextBox 22">
              <a:extLst>
                <a:ext uri="{FF2B5EF4-FFF2-40B4-BE49-F238E27FC236}">
                  <a16:creationId xmlns:a16="http://schemas.microsoft.com/office/drawing/2014/main" id="{C7FB0BD3-5A14-378D-D7A1-D39BB008E8E0}"/>
                </a:ext>
              </a:extLst>
            </p:cNvPr>
            <p:cNvSpPr txBox="1"/>
            <p:nvPr/>
          </p:nvSpPr>
          <p:spPr>
            <a:xfrm>
              <a:off x="5483967" y="6171562"/>
              <a:ext cx="1221933" cy="249161"/>
            </a:xfrm>
            <a:prstGeom prst="rect">
              <a:avLst/>
            </a:prstGeom>
            <a:noFill/>
          </p:spPr>
          <p:txBody>
            <a:bodyPr wrap="square">
              <a:spAutoFit/>
            </a:bodyPr>
            <a:lstStyle/>
            <a:p>
              <a:r>
                <a:rPr lang="en-US" sz="1343" dirty="0">
                  <a:solidFill>
                    <a:schemeClr val="bg1"/>
                  </a:solidFill>
                  <a:latin typeface="Arial" panose="020B0604020202020204" pitchFamily="34" charset="0"/>
                  <a:cs typeface="Arial" panose="020B0604020202020204" pitchFamily="34" charset="0"/>
                </a:rPr>
                <a:t>Display</a:t>
              </a:r>
            </a:p>
          </p:txBody>
        </p:sp>
        <p:pic>
          <p:nvPicPr>
            <p:cNvPr id="24" name="Graphic 23">
              <a:extLst>
                <a:ext uri="{FF2B5EF4-FFF2-40B4-BE49-F238E27FC236}">
                  <a16:creationId xmlns:a16="http://schemas.microsoft.com/office/drawing/2014/main" id="{C283F1EC-73B8-EB37-0082-A05C044D9F5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1001" y="6167720"/>
              <a:ext cx="198115" cy="198115"/>
            </a:xfrm>
            <a:prstGeom prst="rect">
              <a:avLst/>
            </a:prstGeom>
          </p:spPr>
        </p:pic>
        <p:pic>
          <p:nvPicPr>
            <p:cNvPr id="25" name="Graphic 24">
              <a:extLst>
                <a:ext uri="{FF2B5EF4-FFF2-40B4-BE49-F238E27FC236}">
                  <a16:creationId xmlns:a16="http://schemas.microsoft.com/office/drawing/2014/main" id="{4D22CF09-E016-5ACA-2536-773C53DE563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7736" y="6167720"/>
              <a:ext cx="218102" cy="218102"/>
            </a:xfrm>
            <a:prstGeom prst="rect">
              <a:avLst/>
            </a:prstGeom>
          </p:spPr>
        </p:pic>
      </p:grpSp>
    </p:spTree>
    <p:extLst>
      <p:ext uri="{BB962C8B-B14F-4D97-AF65-F5344CB8AC3E}">
        <p14:creationId xmlns:p14="http://schemas.microsoft.com/office/powerpoint/2010/main" val="4200155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pic>
        <p:nvPicPr>
          <p:cNvPr id="11" name="Picture Placeholder 10">
            <a:extLst>
              <a:ext uri="{FF2B5EF4-FFF2-40B4-BE49-F238E27FC236}">
                <a16:creationId xmlns:a16="http://schemas.microsoft.com/office/drawing/2014/main" id="{2D3E24CC-0CAA-CCFF-5392-2F277FA54F18}"/>
              </a:ext>
            </a:extLst>
          </p:cNvPr>
          <p:cNvPicPr>
            <a:picLocks noGrp="1" noChangeAspect="1"/>
          </p:cNvPicPr>
          <p:nvPr>
            <p:ph type="pic" sz="quarter" idx="11"/>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rcRect l="16676" r="39708"/>
          <a:stretch/>
        </p:blipFill>
        <p:spPr>
          <a:xfrm>
            <a:off x="0" y="0"/>
            <a:ext cx="8573602" cy="8229600"/>
          </a:xfrm>
        </p:spPr>
      </p:pic>
      <p:sp>
        <p:nvSpPr>
          <p:cNvPr id="4" name="Rectangle 3">
            <a:extLst>
              <a:ext uri="{FF2B5EF4-FFF2-40B4-BE49-F238E27FC236}">
                <a16:creationId xmlns:a16="http://schemas.microsoft.com/office/drawing/2014/main" id="{1402015B-B730-4BE9-8115-CFB889B22537}"/>
              </a:ext>
            </a:extLst>
          </p:cNvPr>
          <p:cNvSpPr/>
          <p:nvPr/>
        </p:nvSpPr>
        <p:spPr>
          <a:xfrm>
            <a:off x="6768790" y="1488687"/>
            <a:ext cx="7623348" cy="52522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8154328" y="1895842"/>
            <a:ext cx="5818830" cy="1323439"/>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ADDRESSABLE GEOFENCING</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8154326" y="3276846"/>
            <a:ext cx="5963118" cy="61555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Target consumers at the household level, delivering precise and personalized ads with addressable geofencing.</a:t>
            </a: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8154327" y="4184910"/>
            <a:ext cx="5818830" cy="87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Household Precision: </a:t>
            </a:r>
            <a:r>
              <a:rPr lang="en-US" sz="1500" dirty="0">
                <a:solidFill>
                  <a:schemeClr val="tx1"/>
                </a:solidFill>
              </a:rPr>
              <a:t>Target ads to specific homes.</a:t>
            </a:r>
          </a:p>
          <a:p>
            <a:endParaRPr lang="en-US" sz="1500" dirty="0">
              <a:solidFill>
                <a:schemeClr val="tx1"/>
              </a:solidFill>
            </a:endParaRPr>
          </a:p>
          <a:p>
            <a:r>
              <a:rPr lang="en-US" sz="1500" b="1" dirty="0">
                <a:solidFill>
                  <a:schemeClr val="tx1"/>
                </a:solidFill>
              </a:rPr>
              <a:t>Personalized Ads: </a:t>
            </a:r>
            <a:r>
              <a:rPr lang="en-US" sz="1500" dirty="0">
                <a:solidFill>
                  <a:schemeClr val="tx1"/>
                </a:solidFill>
              </a:rPr>
              <a:t>Deliver relevant messages.</a:t>
            </a:r>
          </a:p>
        </p:txBody>
      </p:sp>
      <p:grpSp>
        <p:nvGrpSpPr>
          <p:cNvPr id="14" name="Group 13">
            <a:extLst>
              <a:ext uri="{FF2B5EF4-FFF2-40B4-BE49-F238E27FC236}">
                <a16:creationId xmlns:a16="http://schemas.microsoft.com/office/drawing/2014/main" id="{9E3BC852-4B40-B55A-CC12-877528E6EEB4}"/>
              </a:ext>
            </a:extLst>
          </p:cNvPr>
          <p:cNvGrpSpPr/>
          <p:nvPr/>
        </p:nvGrpSpPr>
        <p:grpSpPr>
          <a:xfrm>
            <a:off x="8154327" y="5241545"/>
            <a:ext cx="5818830" cy="1002607"/>
            <a:chOff x="7973122" y="4832798"/>
            <a:chExt cx="6158213" cy="1002607"/>
          </a:xfrm>
        </p:grpSpPr>
        <p:sp>
          <p:nvSpPr>
            <p:cNvPr id="26" name="Rectangle 25">
              <a:extLst>
                <a:ext uri="{FF2B5EF4-FFF2-40B4-BE49-F238E27FC236}">
                  <a16:creationId xmlns:a16="http://schemas.microsoft.com/office/drawing/2014/main" id="{DD602BE8-BF57-FEDF-1F72-5AFF0959BA77}"/>
                </a:ext>
              </a:extLst>
            </p:cNvPr>
            <p:cNvSpPr/>
            <p:nvPr/>
          </p:nvSpPr>
          <p:spPr>
            <a:xfrm>
              <a:off x="7973122" y="4832798"/>
              <a:ext cx="6158213" cy="1002607"/>
            </a:xfrm>
            <a:prstGeom prst="rect">
              <a:avLst/>
            </a:prstGeom>
            <a:solidFill>
              <a:srgbClr val="F04135">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8103206" y="4832798"/>
              <a:ext cx="5898045" cy="100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Reach the right households at the perfect moment. This tactic delivers personalized messages that drive immediate engagement and loyalty.</a:t>
              </a:r>
            </a:p>
          </p:txBody>
        </p:sp>
      </p:grpSp>
      <p:sp>
        <p:nvSpPr>
          <p:cNvPr id="12" name="Rectangle 11">
            <a:extLst>
              <a:ext uri="{FF2B5EF4-FFF2-40B4-BE49-F238E27FC236}">
                <a16:creationId xmlns:a16="http://schemas.microsoft.com/office/drawing/2014/main" id="{5E311CD1-548E-F6D8-2A6D-58A69EE8AB56}"/>
              </a:ext>
            </a:extLst>
          </p:cNvPr>
          <p:cNvSpPr/>
          <p:nvPr/>
        </p:nvSpPr>
        <p:spPr>
          <a:xfrm>
            <a:off x="-8092" y="7647186"/>
            <a:ext cx="5977954"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B5B227D-B93E-D8DA-8E93-28799287B85C}"/>
              </a:ext>
            </a:extLst>
          </p:cNvPr>
          <p:cNvSpPr txBox="1"/>
          <p:nvPr/>
        </p:nvSpPr>
        <p:spPr>
          <a:xfrm>
            <a:off x="0" y="7717020"/>
            <a:ext cx="5989807" cy="46166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n w="19050">
                  <a:noFill/>
                </a:ln>
                <a:solidFill>
                  <a:srgbClr val="FFFFFF"/>
                </a:solidFill>
                <a:latin typeface="Avenir Next Demi Bold" panose="020B0503020202020204" pitchFamily="34" charset="0"/>
              </a:rPr>
              <a:t>AWARENESS/INTEREST/CONVERSION</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Tree>
    <p:extLst>
      <p:ext uri="{BB962C8B-B14F-4D97-AF65-F5344CB8AC3E}">
        <p14:creationId xmlns:p14="http://schemas.microsoft.com/office/powerpoint/2010/main" val="3327195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480560" cy="8229600"/>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8" name="Right Triangle 7"/>
          <p:cNvSpPr/>
          <p:nvPr/>
        </p:nvSpPr>
        <p:spPr>
          <a:xfrm rot="10800000">
            <a:off x="6414516" y="633835"/>
            <a:ext cx="1691640" cy="1691640"/>
          </a:xfrm>
          <a:prstGeom prst="rtTriangl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7" name="TextBox 16">
            <a:extLst>
              <a:ext uri="{FF2B5EF4-FFF2-40B4-BE49-F238E27FC236}">
                <a16:creationId xmlns:a16="http://schemas.microsoft.com/office/drawing/2014/main" id="{DA71EB24-5E06-7C1C-0320-F75EF19CFD33}"/>
              </a:ext>
            </a:extLst>
          </p:cNvPr>
          <p:cNvSpPr txBox="1"/>
          <p:nvPr/>
        </p:nvSpPr>
        <p:spPr>
          <a:xfrm>
            <a:off x="0" y="7952601"/>
            <a:ext cx="3832071" cy="276999"/>
          </a:xfrm>
          <a:prstGeom prst="rect">
            <a:avLst/>
          </a:prstGeom>
          <a:noFill/>
        </p:spPr>
        <p:txBody>
          <a:bodyPr wrap="square" rtlCol="0">
            <a:spAutoFit/>
          </a:bodyPr>
          <a:lstStyle/>
          <a:p>
            <a:pP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pic>
        <p:nvPicPr>
          <p:cNvPr id="25" name="Picture Placeholder 24">
            <a:extLst>
              <a:ext uri="{FF2B5EF4-FFF2-40B4-BE49-F238E27FC236}">
                <a16:creationId xmlns:a16="http://schemas.microsoft.com/office/drawing/2014/main" id="{D3913A43-D815-F138-46C2-D0BAE3436B3A}"/>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188720" y="1028700"/>
            <a:ext cx="6537960" cy="6172200"/>
          </a:xfrm>
        </p:spPr>
      </p:pic>
      <p:pic>
        <p:nvPicPr>
          <p:cNvPr id="27" name="Picture 26">
            <a:extLst>
              <a:ext uri="{FF2B5EF4-FFF2-40B4-BE49-F238E27FC236}">
                <a16:creationId xmlns:a16="http://schemas.microsoft.com/office/drawing/2014/main" id="{71779112-B6BF-44CA-6B7C-BF439A1DB983}"/>
              </a:ext>
            </a:extLst>
          </p:cNvPr>
          <p:cNvPicPr>
            <a:picLocks noChangeAspect="1"/>
          </p:cNvPicPr>
          <p:nvPr/>
        </p:nvPicPr>
        <p:blipFill>
          <a:blip r:embed="rId4"/>
          <a:stretch>
            <a:fillRect/>
          </a:stretch>
        </p:blipFill>
        <p:spPr>
          <a:xfrm>
            <a:off x="2319274" y="1087465"/>
            <a:ext cx="4340690" cy="5619343"/>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90A811D9-57AB-D40A-1702-4B532D8EE1BA}"/>
              </a:ext>
            </a:extLst>
          </p:cNvPr>
          <p:cNvSpPr/>
          <p:nvPr/>
        </p:nvSpPr>
        <p:spPr>
          <a:xfrm>
            <a:off x="1746899" y="6625905"/>
            <a:ext cx="5977954" cy="582414"/>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A317AAB-203F-43CD-59B4-7D9A94E9C6CA}"/>
              </a:ext>
            </a:extLst>
          </p:cNvPr>
          <p:cNvSpPr txBox="1"/>
          <p:nvPr/>
        </p:nvSpPr>
        <p:spPr>
          <a:xfrm>
            <a:off x="1754991" y="6695739"/>
            <a:ext cx="5989807" cy="46166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n w="19050">
                  <a:noFill/>
                </a:ln>
                <a:solidFill>
                  <a:srgbClr val="FFFFFF"/>
                </a:solidFill>
                <a:latin typeface="Avenir Next Demi Bold" panose="020B0503020202020204" pitchFamily="34" charset="0"/>
              </a:rPr>
              <a:t>AWARENESS/INTEREST/CONVERSION</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3" name="TextBox 12">
            <a:extLst>
              <a:ext uri="{FF2B5EF4-FFF2-40B4-BE49-F238E27FC236}">
                <a16:creationId xmlns:a16="http://schemas.microsoft.com/office/drawing/2014/main" id="{C17A6498-A92B-C1FA-EA08-8CF2458263D0}"/>
              </a:ext>
            </a:extLst>
          </p:cNvPr>
          <p:cNvSpPr txBox="1"/>
          <p:nvPr/>
        </p:nvSpPr>
        <p:spPr>
          <a:xfrm>
            <a:off x="8418897" y="3210998"/>
            <a:ext cx="5567549" cy="1015663"/>
          </a:xfrm>
          <a:prstGeom prst="rect">
            <a:avLst/>
          </a:prstGeom>
          <a:noFill/>
        </p:spPr>
        <p:txBody>
          <a:bodyPr wrap="square" rtlCol="0">
            <a:spAutoFit/>
          </a:bodyPr>
          <a:lstStyle/>
          <a:p>
            <a:pPr>
              <a:spcBef>
                <a:spcPts val="300"/>
              </a:spcBef>
              <a:spcAft>
                <a:spcPts val="300"/>
              </a:spcAft>
            </a:pPr>
            <a:r>
              <a:rPr lang="en-US" sz="2000" dirty="0">
                <a:latin typeface="Arial" panose="020B0604020202020204" pitchFamily="34" charset="0"/>
                <a:ea typeface="Open Sans" panose="020B0606030504020204" pitchFamily="34" charset="0"/>
                <a:cs typeface="Arial" panose="020B0604020202020204" pitchFamily="34" charset="0"/>
              </a:rPr>
              <a:t>Drive phone calls, leads, or conversions with targeted text ads on search engines through search engine marketing (SEM).</a:t>
            </a:r>
          </a:p>
        </p:txBody>
      </p:sp>
      <p:sp>
        <p:nvSpPr>
          <p:cNvPr id="12" name="TextBox 11">
            <a:extLst>
              <a:ext uri="{FF2B5EF4-FFF2-40B4-BE49-F238E27FC236}">
                <a16:creationId xmlns:a16="http://schemas.microsoft.com/office/drawing/2014/main" id="{73F0EA1B-2EFF-73A9-C3E1-768DF2F657F7}"/>
              </a:ext>
            </a:extLst>
          </p:cNvPr>
          <p:cNvSpPr txBox="1"/>
          <p:nvPr/>
        </p:nvSpPr>
        <p:spPr>
          <a:xfrm>
            <a:off x="8418897" y="1237048"/>
            <a:ext cx="3710350" cy="1846659"/>
          </a:xfrm>
          <a:prstGeom prst="rect">
            <a:avLst/>
          </a:prstGeom>
          <a:noFill/>
        </p:spPr>
        <p:txBody>
          <a:bodyPr wrap="square" rtlCol="0">
            <a:spAutoFit/>
          </a:bodyPr>
          <a:lstStyle/>
          <a:p>
            <a:r>
              <a:rPr lang="en-US" sz="3800" b="1" dirty="0">
                <a:ln w="19050">
                  <a:noFill/>
                </a:ln>
                <a:solidFill>
                  <a:schemeClr val="tx1">
                    <a:lumMod val="85000"/>
                    <a:lumOff val="15000"/>
                  </a:schemeClr>
                </a:solidFill>
                <a:latin typeface="Avenir Next Demi Bold" panose="020B0503020202020204" pitchFamily="34" charset="0"/>
              </a:rPr>
              <a:t>SEARCH ENGINE MARKETING</a:t>
            </a:r>
            <a:endParaRPr lang="id-ID" sz="3800" b="1" dirty="0">
              <a:ln w="19050">
                <a:noFill/>
              </a:ln>
              <a:solidFill>
                <a:schemeClr val="tx1">
                  <a:lumMod val="85000"/>
                  <a:lumOff val="15000"/>
                </a:schemeClr>
              </a:solidFill>
              <a:latin typeface="Avenir Next Demi Bold" panose="020B0503020202020204" pitchFamily="34" charset="0"/>
            </a:endParaRPr>
          </a:p>
        </p:txBody>
      </p:sp>
      <p:sp>
        <p:nvSpPr>
          <p:cNvPr id="14" name="Rectangle 13">
            <a:extLst>
              <a:ext uri="{FF2B5EF4-FFF2-40B4-BE49-F238E27FC236}">
                <a16:creationId xmlns:a16="http://schemas.microsoft.com/office/drawing/2014/main" id="{45C33B35-B7AC-4090-3AFB-A14C6485BD9F}"/>
              </a:ext>
            </a:extLst>
          </p:cNvPr>
          <p:cNvSpPr/>
          <p:nvPr/>
        </p:nvSpPr>
        <p:spPr>
          <a:xfrm>
            <a:off x="8418897" y="5794745"/>
            <a:ext cx="5567549" cy="1406155"/>
          </a:xfrm>
          <a:prstGeom prst="rect">
            <a:avLst/>
          </a:prstGeom>
          <a:solidFill>
            <a:srgbClr val="6676DC">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5" name="Google Shape;84;p13">
            <a:extLst>
              <a:ext uri="{FF2B5EF4-FFF2-40B4-BE49-F238E27FC236}">
                <a16:creationId xmlns:a16="http://schemas.microsoft.com/office/drawing/2014/main" id="{69962158-311C-7240-EA2E-F79BDDAABD44}"/>
              </a:ext>
            </a:extLst>
          </p:cNvPr>
          <p:cNvSpPr txBox="1">
            <a:spLocks noChangeArrowheads="1"/>
          </p:cNvSpPr>
          <p:nvPr/>
        </p:nvSpPr>
        <p:spPr bwMode="auto">
          <a:xfrm>
            <a:off x="8418897" y="4400941"/>
            <a:ext cx="5738861" cy="104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700" b="1" dirty="0">
                <a:solidFill>
                  <a:schemeClr val="tx1"/>
                </a:solidFill>
              </a:rPr>
              <a:t>Immediate Actions: </a:t>
            </a:r>
            <a:r>
              <a:rPr lang="en-US" sz="1700" dirty="0">
                <a:solidFill>
                  <a:schemeClr val="tx1"/>
                </a:solidFill>
              </a:rPr>
              <a:t>Drive conversions with targeted ads.</a:t>
            </a:r>
          </a:p>
          <a:p>
            <a:endParaRPr lang="en-US" sz="1700" dirty="0">
              <a:solidFill>
                <a:schemeClr val="tx1"/>
              </a:solidFill>
            </a:endParaRPr>
          </a:p>
          <a:p>
            <a:r>
              <a:rPr lang="en-US" sz="1700" b="1" dirty="0">
                <a:solidFill>
                  <a:schemeClr val="tx1"/>
                </a:solidFill>
              </a:rPr>
              <a:t>High Visibility: </a:t>
            </a:r>
            <a:r>
              <a:rPr lang="en-US" sz="1700" dirty="0">
                <a:solidFill>
                  <a:schemeClr val="tx1"/>
                </a:solidFill>
              </a:rPr>
              <a:t>Appear in search results.</a:t>
            </a:r>
          </a:p>
        </p:txBody>
      </p:sp>
      <p:sp>
        <p:nvSpPr>
          <p:cNvPr id="16" name="Google Shape;84;p13">
            <a:extLst>
              <a:ext uri="{FF2B5EF4-FFF2-40B4-BE49-F238E27FC236}">
                <a16:creationId xmlns:a16="http://schemas.microsoft.com/office/drawing/2014/main" id="{F8F9D79F-87E7-82FD-DC6A-70623FAD2944}"/>
              </a:ext>
            </a:extLst>
          </p:cNvPr>
          <p:cNvSpPr txBox="1">
            <a:spLocks noChangeArrowheads="1"/>
          </p:cNvSpPr>
          <p:nvPr/>
        </p:nvSpPr>
        <p:spPr bwMode="auto">
          <a:xfrm>
            <a:off x="8569058" y="5792211"/>
            <a:ext cx="5417388" cy="140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800" b="1" dirty="0">
                <a:solidFill>
                  <a:schemeClr val="tx1"/>
                </a:solidFill>
              </a:rPr>
              <a:t>Amplify Your Impact: </a:t>
            </a:r>
            <a:r>
              <a:rPr lang="en-US" sz="1800" dirty="0">
                <a:solidFill>
                  <a:schemeClr val="tx1"/>
                </a:solidFill>
              </a:rPr>
              <a:t>Appear just when customers are searching for you. This tactic drives immediate actions and conversions, maximizing your visibility and impact.</a:t>
            </a:r>
          </a:p>
        </p:txBody>
      </p:sp>
      <p:pic>
        <p:nvPicPr>
          <p:cNvPr id="4" name="Picture 3">
            <a:extLst>
              <a:ext uri="{FF2B5EF4-FFF2-40B4-BE49-F238E27FC236}">
                <a16:creationId xmlns:a16="http://schemas.microsoft.com/office/drawing/2014/main" id="{52C99D17-7096-A579-8127-E62DD9EAEA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62910" y="1371600"/>
            <a:ext cx="2332674" cy="843021"/>
          </a:xfrm>
          <a:prstGeom prst="rect">
            <a:avLst/>
          </a:prstGeom>
        </p:spPr>
      </p:pic>
    </p:spTree>
    <p:extLst>
      <p:ext uri="{BB962C8B-B14F-4D97-AF65-F5344CB8AC3E}">
        <p14:creationId xmlns:p14="http://schemas.microsoft.com/office/powerpoint/2010/main" val="1661186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0" y="3811385"/>
            <a:ext cx="1823212" cy="4434840"/>
          </a:xfrm>
          <a:prstGeom prst="rtTriangle">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latin typeface="Arial" panose="020B0604020202020204" pitchFamily="34" charset="0"/>
              <a:cs typeface="Arial" panose="020B0604020202020204" pitchFamily="34" charset="0"/>
            </a:endParaRPr>
          </a:p>
        </p:txBody>
      </p:sp>
      <p:sp>
        <p:nvSpPr>
          <p:cNvPr id="26" name="Right Triangle 25">
            <a:extLst>
              <a:ext uri="{FF2B5EF4-FFF2-40B4-BE49-F238E27FC236}">
                <a16:creationId xmlns:a16="http://schemas.microsoft.com/office/drawing/2014/main" id="{D7A690AB-2F73-C081-6599-0136B227C51C}"/>
              </a:ext>
            </a:extLst>
          </p:cNvPr>
          <p:cNvSpPr/>
          <p:nvPr/>
        </p:nvSpPr>
        <p:spPr>
          <a:xfrm>
            <a:off x="0" y="6035039"/>
            <a:ext cx="864523" cy="221118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4375F7-701B-9635-E491-DEE7EEC71AAE}"/>
              </a:ext>
            </a:extLst>
          </p:cNvPr>
          <p:cNvSpPr txBox="1"/>
          <p:nvPr/>
        </p:nvSpPr>
        <p:spPr>
          <a:xfrm>
            <a:off x="662883" y="754660"/>
            <a:ext cx="10214934" cy="683264"/>
          </a:xfrm>
          <a:prstGeom prst="rect">
            <a:avLst/>
          </a:prstGeom>
          <a:noFill/>
        </p:spPr>
        <p:txBody>
          <a:bodyPr wrap="square" lIns="91436" tIns="45718" rIns="91436" bIns="45718" rtlCol="0">
            <a:spAutoFit/>
          </a:bodyPr>
          <a:lstStyle/>
          <a:p>
            <a:r>
              <a:rPr lang="en-US" sz="3800" b="1" dirty="0">
                <a:ln w="19050">
                  <a:noFill/>
                </a:ln>
                <a:latin typeface="Avenir Next Demi Bold" panose="020B0503020202020204" pitchFamily="34" charset="0"/>
              </a:rPr>
              <a:t>CAMPAIGN MEDIA PLAN</a:t>
            </a:r>
          </a:p>
        </p:txBody>
      </p:sp>
      <p:pic>
        <p:nvPicPr>
          <p:cNvPr id="24" name="Picture Placeholder 23">
            <a:extLst>
              <a:ext uri="{FF2B5EF4-FFF2-40B4-BE49-F238E27FC236}">
                <a16:creationId xmlns:a16="http://schemas.microsoft.com/office/drawing/2014/main" id="{A1F0E44F-A357-3FB5-CADF-1C45098BB79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6" name="TextBox 4">
            <a:extLst>
              <a:ext uri="{FF2B5EF4-FFF2-40B4-BE49-F238E27FC236}">
                <a16:creationId xmlns:a16="http://schemas.microsoft.com/office/drawing/2014/main" id="{CD900F73-11D8-0646-2D15-4A5E5C84FCD0}"/>
              </a:ext>
            </a:extLst>
          </p:cNvPr>
          <p:cNvSpPr txBox="1"/>
          <p:nvPr/>
        </p:nvSpPr>
        <p:spPr>
          <a:xfrm>
            <a:off x="1566790" y="6975000"/>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Provider </a:t>
            </a:r>
            <a:r>
              <a:rPr lang="en-US" sz="1200" dirty="0">
                <a:latin typeface="Arial" panose="020B0604020202020204" pitchFamily="34" charset="0"/>
                <a:cs typeface="Arial" panose="020B0604020202020204" pitchFamily="34" charset="0"/>
              </a:rPr>
              <a:t>Representative</a:t>
            </a:r>
          </a:p>
        </p:txBody>
      </p:sp>
      <p:sp>
        <p:nvSpPr>
          <p:cNvPr id="18" name="TextBox 6">
            <a:extLst>
              <a:ext uri="{FF2B5EF4-FFF2-40B4-BE49-F238E27FC236}">
                <a16:creationId xmlns:a16="http://schemas.microsoft.com/office/drawing/2014/main" id="{5714EC0E-3DA6-917C-1F05-95C516213F96}"/>
              </a:ext>
            </a:extLst>
          </p:cNvPr>
          <p:cNvSpPr txBox="1"/>
          <p:nvPr/>
        </p:nvSpPr>
        <p:spPr>
          <a:xfrm>
            <a:off x="9371842" y="6966443"/>
            <a:ext cx="1879253"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a:t>
            </a:r>
          </a:p>
          <a:p>
            <a:r>
              <a:rPr lang="en-US" sz="1200" dirty="0">
                <a:latin typeface="Arial" panose="020B0604020202020204" pitchFamily="34" charset="0"/>
                <a:cs typeface="Arial" panose="020B0604020202020204" pitchFamily="34" charset="0"/>
              </a:rPr>
              <a:t>   Date</a:t>
            </a:r>
          </a:p>
        </p:txBody>
      </p:sp>
      <p:sp>
        <p:nvSpPr>
          <p:cNvPr id="20" name="TextBox 7">
            <a:extLst>
              <a:ext uri="{FF2B5EF4-FFF2-40B4-BE49-F238E27FC236}">
                <a16:creationId xmlns:a16="http://schemas.microsoft.com/office/drawing/2014/main" id="{05CB6C4B-DA0B-5607-6E4C-AB23E0953A85}"/>
              </a:ext>
            </a:extLst>
          </p:cNvPr>
          <p:cNvSpPr txBox="1"/>
          <p:nvPr/>
        </p:nvSpPr>
        <p:spPr>
          <a:xfrm>
            <a:off x="1754068" y="7755510"/>
            <a:ext cx="8890630"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Both parties have the right to cancel 90 days after the start of the campaign with 30 day written notice.</a:t>
            </a:r>
          </a:p>
          <a:p>
            <a:endParaRPr lang="en-US" sz="1400" dirty="0">
              <a:latin typeface="Arial" panose="020B0604020202020204" pitchFamily="34" charset="0"/>
              <a:cs typeface="Arial" panose="020B0604020202020204" pitchFamily="34" charset="0"/>
            </a:endParaRPr>
          </a:p>
        </p:txBody>
      </p:sp>
      <p:sp>
        <p:nvSpPr>
          <p:cNvPr id="22" name="TextBox 4">
            <a:extLst>
              <a:ext uri="{FF2B5EF4-FFF2-40B4-BE49-F238E27FC236}">
                <a16:creationId xmlns:a16="http://schemas.microsoft.com/office/drawing/2014/main" id="{E78919F3-E5C4-23C2-DA57-8B8D7C852F9E}"/>
              </a:ext>
            </a:extLst>
          </p:cNvPr>
          <p:cNvSpPr txBox="1"/>
          <p:nvPr/>
        </p:nvSpPr>
        <p:spPr>
          <a:xfrm>
            <a:off x="5459896" y="6962462"/>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Client Authorization</a:t>
            </a:r>
          </a:p>
        </p:txBody>
      </p:sp>
      <p:grpSp>
        <p:nvGrpSpPr>
          <p:cNvPr id="25" name="Group 24">
            <a:extLst>
              <a:ext uri="{FF2B5EF4-FFF2-40B4-BE49-F238E27FC236}">
                <a16:creationId xmlns:a16="http://schemas.microsoft.com/office/drawing/2014/main" id="{B134F328-D33E-F7B0-E6BB-3E1445F14978}"/>
              </a:ext>
            </a:extLst>
          </p:cNvPr>
          <p:cNvGrpSpPr/>
          <p:nvPr/>
        </p:nvGrpSpPr>
        <p:grpSpPr>
          <a:xfrm>
            <a:off x="9461049" y="7661796"/>
            <a:ext cx="3628673" cy="372788"/>
            <a:chOff x="4434779" y="6963296"/>
            <a:chExt cx="3817106" cy="372788"/>
          </a:xfrm>
        </p:grpSpPr>
        <p:sp>
          <p:nvSpPr>
            <p:cNvPr id="27" name="TextBox 2">
              <a:extLst>
                <a:ext uri="{FF2B5EF4-FFF2-40B4-BE49-F238E27FC236}">
                  <a16:creationId xmlns:a16="http://schemas.microsoft.com/office/drawing/2014/main" id="{0E6E9579-DAC6-8B76-515E-24D8893FD4A3}"/>
                </a:ext>
              </a:extLst>
            </p:cNvPr>
            <p:cNvSpPr txBox="1"/>
            <p:nvPr/>
          </p:nvSpPr>
          <p:spPr>
            <a:xfrm>
              <a:off x="4434779" y="6963296"/>
              <a:ext cx="1490339" cy="369332"/>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Timeline:  </a:t>
              </a:r>
              <a:endParaRPr lang="en-US" sz="16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FE01875-D60A-4327-E114-F9BEA71CF24C}"/>
                </a:ext>
              </a:extLst>
            </p:cNvPr>
            <p:cNvSpPr/>
            <p:nvPr/>
          </p:nvSpPr>
          <p:spPr>
            <a:xfrm>
              <a:off x="5800423" y="6967277"/>
              <a:ext cx="2451462" cy="368807"/>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97120" rtl="0" eaLnBrk="1" latinLnBrk="0" hangingPunct="1">
                <a:defRPr sz="2160" kern="1200">
                  <a:solidFill>
                    <a:schemeClr val="lt1"/>
                  </a:solidFill>
                  <a:latin typeface="+mn-lt"/>
                  <a:ea typeface="+mn-ea"/>
                  <a:cs typeface="+mn-cs"/>
                </a:defRPr>
              </a:lvl1pPr>
              <a:lvl2pPr marL="548561" algn="l" defTabSz="1097120" rtl="0" eaLnBrk="1" latinLnBrk="0" hangingPunct="1">
                <a:defRPr sz="2160" kern="1200">
                  <a:solidFill>
                    <a:schemeClr val="lt1"/>
                  </a:solidFill>
                  <a:latin typeface="+mn-lt"/>
                  <a:ea typeface="+mn-ea"/>
                  <a:cs typeface="+mn-cs"/>
                </a:defRPr>
              </a:lvl2pPr>
              <a:lvl3pPr marL="1097120" algn="l" defTabSz="1097120" rtl="0" eaLnBrk="1" latinLnBrk="0" hangingPunct="1">
                <a:defRPr sz="2160" kern="1200">
                  <a:solidFill>
                    <a:schemeClr val="lt1"/>
                  </a:solidFill>
                  <a:latin typeface="+mn-lt"/>
                  <a:ea typeface="+mn-ea"/>
                  <a:cs typeface="+mn-cs"/>
                </a:defRPr>
              </a:lvl3pPr>
              <a:lvl4pPr marL="1645680" algn="l" defTabSz="1097120" rtl="0" eaLnBrk="1" latinLnBrk="0" hangingPunct="1">
                <a:defRPr sz="2160" kern="1200">
                  <a:solidFill>
                    <a:schemeClr val="lt1"/>
                  </a:solidFill>
                  <a:latin typeface="+mn-lt"/>
                  <a:ea typeface="+mn-ea"/>
                  <a:cs typeface="+mn-cs"/>
                </a:defRPr>
              </a:lvl4pPr>
              <a:lvl5pPr marL="2194240" algn="l" defTabSz="1097120" rtl="0" eaLnBrk="1" latinLnBrk="0" hangingPunct="1">
                <a:defRPr sz="2160" kern="1200">
                  <a:solidFill>
                    <a:schemeClr val="lt1"/>
                  </a:solidFill>
                  <a:latin typeface="+mn-lt"/>
                  <a:ea typeface="+mn-ea"/>
                  <a:cs typeface="+mn-cs"/>
                </a:defRPr>
              </a:lvl5pPr>
              <a:lvl6pPr marL="2742800" algn="l" defTabSz="1097120" rtl="0" eaLnBrk="1" latinLnBrk="0" hangingPunct="1">
                <a:defRPr sz="2160" kern="1200">
                  <a:solidFill>
                    <a:schemeClr val="lt1"/>
                  </a:solidFill>
                  <a:latin typeface="+mn-lt"/>
                  <a:ea typeface="+mn-ea"/>
                  <a:cs typeface="+mn-cs"/>
                </a:defRPr>
              </a:lvl6pPr>
              <a:lvl7pPr marL="3291360" algn="l" defTabSz="1097120" rtl="0" eaLnBrk="1" latinLnBrk="0" hangingPunct="1">
                <a:defRPr sz="2160" kern="1200">
                  <a:solidFill>
                    <a:schemeClr val="lt1"/>
                  </a:solidFill>
                  <a:latin typeface="+mn-lt"/>
                  <a:ea typeface="+mn-ea"/>
                  <a:cs typeface="+mn-cs"/>
                </a:defRPr>
              </a:lvl7pPr>
              <a:lvl8pPr marL="3839920" algn="l" defTabSz="1097120" rtl="0" eaLnBrk="1" latinLnBrk="0" hangingPunct="1">
                <a:defRPr sz="2160" kern="1200">
                  <a:solidFill>
                    <a:schemeClr val="lt1"/>
                  </a:solidFill>
                  <a:latin typeface="+mn-lt"/>
                  <a:ea typeface="+mn-ea"/>
                  <a:cs typeface="+mn-cs"/>
                </a:defRPr>
              </a:lvl8pPr>
              <a:lvl9pPr marL="4388480" algn="l" defTabSz="1097120" rtl="0" eaLnBrk="1" latinLnBrk="0" hangingPunct="1">
                <a:defRPr sz="2160" kern="1200">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08/01/21 - 12/31/21</a:t>
              </a:r>
            </a:p>
          </p:txBody>
        </p:sp>
      </p:grpSp>
    </p:spTree>
    <p:extLst>
      <p:ext uri="{BB962C8B-B14F-4D97-AF65-F5344CB8AC3E}">
        <p14:creationId xmlns:p14="http://schemas.microsoft.com/office/powerpoint/2010/main" val="2459895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5A65AC-A745-916F-D8D7-3319C219592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p:blipFill>
        <p:spPr/>
      </p:pic>
      <p:sp>
        <p:nvSpPr>
          <p:cNvPr id="2" name="TextBox 1">
            <a:extLst>
              <a:ext uri="{FF2B5EF4-FFF2-40B4-BE49-F238E27FC236}">
                <a16:creationId xmlns:a16="http://schemas.microsoft.com/office/drawing/2014/main" id="{C70B4EFF-546E-8DF7-284C-BBD6DF8E713E}"/>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13" name="Title 2">
            <a:extLst>
              <a:ext uri="{FF2B5EF4-FFF2-40B4-BE49-F238E27FC236}">
                <a16:creationId xmlns:a16="http://schemas.microsoft.com/office/drawing/2014/main" id="{E8089CFE-3336-B691-0E15-5C0A7EB0A657}"/>
              </a:ext>
            </a:extLst>
          </p:cNvPr>
          <p:cNvSpPr>
            <a:spLocks noGrp="1"/>
          </p:cNvSpPr>
          <p:nvPr>
            <p:ph type="ctrTitle"/>
          </p:nvPr>
        </p:nvSpPr>
        <p:spPr>
          <a:xfrm>
            <a:off x="8277301" y="3459532"/>
            <a:ext cx="5855623" cy="2371556"/>
          </a:xfrm>
        </p:spPr>
        <p:txBody>
          <a:bodyPr/>
          <a:lstStyle/>
          <a:p>
            <a:r>
              <a:rPr lang="en-US" dirty="0"/>
              <a:t>TITLE HERE</a:t>
            </a:r>
          </a:p>
        </p:txBody>
      </p:sp>
      <p:sp>
        <p:nvSpPr>
          <p:cNvPr id="14" name="Subtitle 7">
            <a:extLst>
              <a:ext uri="{FF2B5EF4-FFF2-40B4-BE49-F238E27FC236}">
                <a16:creationId xmlns:a16="http://schemas.microsoft.com/office/drawing/2014/main" id="{518A35F4-C50F-D9D4-1F02-D7D2DBAEBD14}"/>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Tree>
    <p:extLst>
      <p:ext uri="{BB962C8B-B14F-4D97-AF65-F5344CB8AC3E}">
        <p14:creationId xmlns:p14="http://schemas.microsoft.com/office/powerpoint/2010/main" val="3531781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0" y="3811385"/>
            <a:ext cx="1823212" cy="4434840"/>
          </a:xfrm>
          <a:prstGeom prst="rtTriangle">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latin typeface="Arial" panose="020B0604020202020204" pitchFamily="34" charset="0"/>
              <a:cs typeface="Arial" panose="020B0604020202020204" pitchFamily="34" charset="0"/>
            </a:endParaRPr>
          </a:p>
        </p:txBody>
      </p:sp>
      <p:sp>
        <p:nvSpPr>
          <p:cNvPr id="26" name="Right Triangle 25">
            <a:extLst>
              <a:ext uri="{FF2B5EF4-FFF2-40B4-BE49-F238E27FC236}">
                <a16:creationId xmlns:a16="http://schemas.microsoft.com/office/drawing/2014/main" id="{D7A690AB-2F73-C081-6599-0136B227C51C}"/>
              </a:ext>
            </a:extLst>
          </p:cNvPr>
          <p:cNvSpPr/>
          <p:nvPr/>
        </p:nvSpPr>
        <p:spPr>
          <a:xfrm>
            <a:off x="0" y="6035039"/>
            <a:ext cx="864523" cy="221118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4375F7-701B-9635-E491-DEE7EEC71AAE}"/>
              </a:ext>
            </a:extLst>
          </p:cNvPr>
          <p:cNvSpPr txBox="1"/>
          <p:nvPr/>
        </p:nvSpPr>
        <p:spPr>
          <a:xfrm>
            <a:off x="662883" y="754660"/>
            <a:ext cx="10214934" cy="683264"/>
          </a:xfrm>
          <a:prstGeom prst="rect">
            <a:avLst/>
          </a:prstGeom>
          <a:noFill/>
        </p:spPr>
        <p:txBody>
          <a:bodyPr wrap="square" lIns="91436" tIns="45718" rIns="91436" bIns="45718" rtlCol="0">
            <a:spAutoFit/>
          </a:bodyPr>
          <a:lstStyle/>
          <a:p>
            <a:r>
              <a:rPr lang="en-US" sz="3800" b="1" dirty="0">
                <a:ln w="19050">
                  <a:noFill/>
                </a:ln>
                <a:latin typeface="Avenir Next Demi Bold" panose="020B0503020202020204" pitchFamily="34" charset="0"/>
              </a:rPr>
              <a:t>CAMPAIGN MEDIA PLAN</a:t>
            </a:r>
          </a:p>
        </p:txBody>
      </p:sp>
      <p:pic>
        <p:nvPicPr>
          <p:cNvPr id="24" name="Picture Placeholder 23">
            <a:extLst>
              <a:ext uri="{FF2B5EF4-FFF2-40B4-BE49-F238E27FC236}">
                <a16:creationId xmlns:a16="http://schemas.microsoft.com/office/drawing/2014/main" id="{A1F0E44F-A357-3FB5-CADF-1C45098BB79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6" name="TextBox 4">
            <a:extLst>
              <a:ext uri="{FF2B5EF4-FFF2-40B4-BE49-F238E27FC236}">
                <a16:creationId xmlns:a16="http://schemas.microsoft.com/office/drawing/2014/main" id="{CD900F73-11D8-0646-2D15-4A5E5C84FCD0}"/>
              </a:ext>
            </a:extLst>
          </p:cNvPr>
          <p:cNvSpPr txBox="1"/>
          <p:nvPr/>
        </p:nvSpPr>
        <p:spPr>
          <a:xfrm>
            <a:off x="1566790" y="6975000"/>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Provider </a:t>
            </a:r>
            <a:r>
              <a:rPr lang="en-US" sz="1200" dirty="0">
                <a:latin typeface="Arial" panose="020B0604020202020204" pitchFamily="34" charset="0"/>
                <a:cs typeface="Arial" panose="020B0604020202020204" pitchFamily="34" charset="0"/>
              </a:rPr>
              <a:t>Representative</a:t>
            </a:r>
          </a:p>
        </p:txBody>
      </p:sp>
      <p:sp>
        <p:nvSpPr>
          <p:cNvPr id="18" name="TextBox 6">
            <a:extLst>
              <a:ext uri="{FF2B5EF4-FFF2-40B4-BE49-F238E27FC236}">
                <a16:creationId xmlns:a16="http://schemas.microsoft.com/office/drawing/2014/main" id="{5714EC0E-3DA6-917C-1F05-95C516213F96}"/>
              </a:ext>
            </a:extLst>
          </p:cNvPr>
          <p:cNvSpPr txBox="1"/>
          <p:nvPr/>
        </p:nvSpPr>
        <p:spPr>
          <a:xfrm>
            <a:off x="9371842" y="6966443"/>
            <a:ext cx="1879253"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a:t>
            </a:r>
          </a:p>
          <a:p>
            <a:r>
              <a:rPr lang="en-US" sz="1200" dirty="0">
                <a:latin typeface="Arial" panose="020B0604020202020204" pitchFamily="34" charset="0"/>
                <a:cs typeface="Arial" panose="020B0604020202020204" pitchFamily="34" charset="0"/>
              </a:rPr>
              <a:t>   Date</a:t>
            </a:r>
          </a:p>
        </p:txBody>
      </p:sp>
      <p:sp>
        <p:nvSpPr>
          <p:cNvPr id="20" name="TextBox 7">
            <a:extLst>
              <a:ext uri="{FF2B5EF4-FFF2-40B4-BE49-F238E27FC236}">
                <a16:creationId xmlns:a16="http://schemas.microsoft.com/office/drawing/2014/main" id="{05CB6C4B-DA0B-5607-6E4C-AB23E0953A85}"/>
              </a:ext>
            </a:extLst>
          </p:cNvPr>
          <p:cNvSpPr txBox="1"/>
          <p:nvPr/>
        </p:nvSpPr>
        <p:spPr>
          <a:xfrm>
            <a:off x="1754068" y="7755510"/>
            <a:ext cx="8890630"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Both parties have the right to cancel 90 days after the start of the campaign with 30 day written notice.</a:t>
            </a:r>
          </a:p>
          <a:p>
            <a:endParaRPr lang="en-US" sz="1400" dirty="0">
              <a:latin typeface="Arial" panose="020B0604020202020204" pitchFamily="34" charset="0"/>
              <a:cs typeface="Arial" panose="020B0604020202020204" pitchFamily="34" charset="0"/>
            </a:endParaRPr>
          </a:p>
        </p:txBody>
      </p:sp>
      <p:sp>
        <p:nvSpPr>
          <p:cNvPr id="22" name="TextBox 4">
            <a:extLst>
              <a:ext uri="{FF2B5EF4-FFF2-40B4-BE49-F238E27FC236}">
                <a16:creationId xmlns:a16="http://schemas.microsoft.com/office/drawing/2014/main" id="{E78919F3-E5C4-23C2-DA57-8B8D7C852F9E}"/>
              </a:ext>
            </a:extLst>
          </p:cNvPr>
          <p:cNvSpPr txBox="1"/>
          <p:nvPr/>
        </p:nvSpPr>
        <p:spPr>
          <a:xfrm>
            <a:off x="5459896" y="6962462"/>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Client Authorization</a:t>
            </a:r>
          </a:p>
        </p:txBody>
      </p:sp>
      <p:grpSp>
        <p:nvGrpSpPr>
          <p:cNvPr id="25" name="Group 24">
            <a:extLst>
              <a:ext uri="{FF2B5EF4-FFF2-40B4-BE49-F238E27FC236}">
                <a16:creationId xmlns:a16="http://schemas.microsoft.com/office/drawing/2014/main" id="{B134F328-D33E-F7B0-E6BB-3E1445F14978}"/>
              </a:ext>
            </a:extLst>
          </p:cNvPr>
          <p:cNvGrpSpPr/>
          <p:nvPr/>
        </p:nvGrpSpPr>
        <p:grpSpPr>
          <a:xfrm>
            <a:off x="9461049" y="7661796"/>
            <a:ext cx="3628673" cy="372788"/>
            <a:chOff x="4434779" y="6963296"/>
            <a:chExt cx="3817106" cy="372788"/>
          </a:xfrm>
        </p:grpSpPr>
        <p:sp>
          <p:nvSpPr>
            <p:cNvPr id="27" name="TextBox 2">
              <a:extLst>
                <a:ext uri="{FF2B5EF4-FFF2-40B4-BE49-F238E27FC236}">
                  <a16:creationId xmlns:a16="http://schemas.microsoft.com/office/drawing/2014/main" id="{0E6E9579-DAC6-8B76-515E-24D8893FD4A3}"/>
                </a:ext>
              </a:extLst>
            </p:cNvPr>
            <p:cNvSpPr txBox="1"/>
            <p:nvPr/>
          </p:nvSpPr>
          <p:spPr>
            <a:xfrm>
              <a:off x="4434779" y="6963296"/>
              <a:ext cx="1490339" cy="369332"/>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Timeline:  </a:t>
              </a:r>
              <a:endParaRPr lang="en-US" sz="16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FE01875-D60A-4327-E114-F9BEA71CF24C}"/>
                </a:ext>
              </a:extLst>
            </p:cNvPr>
            <p:cNvSpPr/>
            <p:nvPr/>
          </p:nvSpPr>
          <p:spPr>
            <a:xfrm>
              <a:off x="5800423" y="6967277"/>
              <a:ext cx="2451462" cy="368807"/>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97120" rtl="0" eaLnBrk="1" latinLnBrk="0" hangingPunct="1">
                <a:defRPr sz="2160" kern="1200">
                  <a:solidFill>
                    <a:schemeClr val="lt1"/>
                  </a:solidFill>
                  <a:latin typeface="+mn-lt"/>
                  <a:ea typeface="+mn-ea"/>
                  <a:cs typeface="+mn-cs"/>
                </a:defRPr>
              </a:lvl1pPr>
              <a:lvl2pPr marL="548561" algn="l" defTabSz="1097120" rtl="0" eaLnBrk="1" latinLnBrk="0" hangingPunct="1">
                <a:defRPr sz="2160" kern="1200">
                  <a:solidFill>
                    <a:schemeClr val="lt1"/>
                  </a:solidFill>
                  <a:latin typeface="+mn-lt"/>
                  <a:ea typeface="+mn-ea"/>
                  <a:cs typeface="+mn-cs"/>
                </a:defRPr>
              </a:lvl2pPr>
              <a:lvl3pPr marL="1097120" algn="l" defTabSz="1097120" rtl="0" eaLnBrk="1" latinLnBrk="0" hangingPunct="1">
                <a:defRPr sz="2160" kern="1200">
                  <a:solidFill>
                    <a:schemeClr val="lt1"/>
                  </a:solidFill>
                  <a:latin typeface="+mn-lt"/>
                  <a:ea typeface="+mn-ea"/>
                  <a:cs typeface="+mn-cs"/>
                </a:defRPr>
              </a:lvl3pPr>
              <a:lvl4pPr marL="1645680" algn="l" defTabSz="1097120" rtl="0" eaLnBrk="1" latinLnBrk="0" hangingPunct="1">
                <a:defRPr sz="2160" kern="1200">
                  <a:solidFill>
                    <a:schemeClr val="lt1"/>
                  </a:solidFill>
                  <a:latin typeface="+mn-lt"/>
                  <a:ea typeface="+mn-ea"/>
                  <a:cs typeface="+mn-cs"/>
                </a:defRPr>
              </a:lvl4pPr>
              <a:lvl5pPr marL="2194240" algn="l" defTabSz="1097120" rtl="0" eaLnBrk="1" latinLnBrk="0" hangingPunct="1">
                <a:defRPr sz="2160" kern="1200">
                  <a:solidFill>
                    <a:schemeClr val="lt1"/>
                  </a:solidFill>
                  <a:latin typeface="+mn-lt"/>
                  <a:ea typeface="+mn-ea"/>
                  <a:cs typeface="+mn-cs"/>
                </a:defRPr>
              </a:lvl5pPr>
              <a:lvl6pPr marL="2742800" algn="l" defTabSz="1097120" rtl="0" eaLnBrk="1" latinLnBrk="0" hangingPunct="1">
                <a:defRPr sz="2160" kern="1200">
                  <a:solidFill>
                    <a:schemeClr val="lt1"/>
                  </a:solidFill>
                  <a:latin typeface="+mn-lt"/>
                  <a:ea typeface="+mn-ea"/>
                  <a:cs typeface="+mn-cs"/>
                </a:defRPr>
              </a:lvl6pPr>
              <a:lvl7pPr marL="3291360" algn="l" defTabSz="1097120" rtl="0" eaLnBrk="1" latinLnBrk="0" hangingPunct="1">
                <a:defRPr sz="2160" kern="1200">
                  <a:solidFill>
                    <a:schemeClr val="lt1"/>
                  </a:solidFill>
                  <a:latin typeface="+mn-lt"/>
                  <a:ea typeface="+mn-ea"/>
                  <a:cs typeface="+mn-cs"/>
                </a:defRPr>
              </a:lvl7pPr>
              <a:lvl8pPr marL="3839920" algn="l" defTabSz="1097120" rtl="0" eaLnBrk="1" latinLnBrk="0" hangingPunct="1">
                <a:defRPr sz="2160" kern="1200">
                  <a:solidFill>
                    <a:schemeClr val="lt1"/>
                  </a:solidFill>
                  <a:latin typeface="+mn-lt"/>
                  <a:ea typeface="+mn-ea"/>
                  <a:cs typeface="+mn-cs"/>
                </a:defRPr>
              </a:lvl8pPr>
              <a:lvl9pPr marL="4388480" algn="l" defTabSz="1097120" rtl="0" eaLnBrk="1" latinLnBrk="0" hangingPunct="1">
                <a:defRPr sz="2160" kern="1200">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08/01/21 - 12/31/21</a:t>
              </a:r>
            </a:p>
          </p:txBody>
        </p:sp>
      </p:grpSp>
      <p:graphicFrame>
        <p:nvGraphicFramePr>
          <p:cNvPr id="2" name="Table 1">
            <a:extLst>
              <a:ext uri="{FF2B5EF4-FFF2-40B4-BE49-F238E27FC236}">
                <a16:creationId xmlns:a16="http://schemas.microsoft.com/office/drawing/2014/main" id="{01CCBE04-E6D0-B9EB-8E73-194B599A7B15}"/>
              </a:ext>
            </a:extLst>
          </p:cNvPr>
          <p:cNvGraphicFramePr>
            <a:graphicFrameLocks noGrp="1"/>
          </p:cNvGraphicFramePr>
          <p:nvPr>
            <p:extLst>
              <p:ext uri="{D42A27DB-BD31-4B8C-83A1-F6EECF244321}">
                <p14:modId xmlns:p14="http://schemas.microsoft.com/office/powerpoint/2010/main" val="1478392822"/>
              </p:ext>
            </p:extLst>
          </p:nvPr>
        </p:nvGraphicFramePr>
        <p:xfrm>
          <a:off x="662883" y="1747406"/>
          <a:ext cx="13145886" cy="3037840"/>
        </p:xfrm>
        <a:graphic>
          <a:graphicData uri="http://schemas.openxmlformats.org/drawingml/2006/table">
            <a:tbl>
              <a:tblPr firstRow="1" bandRow="1">
                <a:tableStyleId>{5940675A-B579-460E-94D1-54222C63F5DA}</a:tableStyleId>
              </a:tblPr>
              <a:tblGrid>
                <a:gridCol w="1460654">
                  <a:extLst>
                    <a:ext uri="{9D8B030D-6E8A-4147-A177-3AD203B41FA5}">
                      <a16:colId xmlns:a16="http://schemas.microsoft.com/office/drawing/2014/main" val="383244037"/>
                    </a:ext>
                  </a:extLst>
                </a:gridCol>
                <a:gridCol w="1460654">
                  <a:extLst>
                    <a:ext uri="{9D8B030D-6E8A-4147-A177-3AD203B41FA5}">
                      <a16:colId xmlns:a16="http://schemas.microsoft.com/office/drawing/2014/main" val="2588682102"/>
                    </a:ext>
                  </a:extLst>
                </a:gridCol>
                <a:gridCol w="2057067">
                  <a:extLst>
                    <a:ext uri="{9D8B030D-6E8A-4147-A177-3AD203B41FA5}">
                      <a16:colId xmlns:a16="http://schemas.microsoft.com/office/drawing/2014/main" val="629080023"/>
                    </a:ext>
                  </a:extLst>
                </a:gridCol>
                <a:gridCol w="1489587">
                  <a:extLst>
                    <a:ext uri="{9D8B030D-6E8A-4147-A177-3AD203B41FA5}">
                      <a16:colId xmlns:a16="http://schemas.microsoft.com/office/drawing/2014/main" val="325271571"/>
                    </a:ext>
                  </a:extLst>
                </a:gridCol>
                <a:gridCol w="1253613">
                  <a:extLst>
                    <a:ext uri="{9D8B030D-6E8A-4147-A177-3AD203B41FA5}">
                      <a16:colId xmlns:a16="http://schemas.microsoft.com/office/drawing/2014/main" val="3631702838"/>
                    </a:ext>
                  </a:extLst>
                </a:gridCol>
                <a:gridCol w="1246239">
                  <a:extLst>
                    <a:ext uri="{9D8B030D-6E8A-4147-A177-3AD203B41FA5}">
                      <a16:colId xmlns:a16="http://schemas.microsoft.com/office/drawing/2014/main" val="2412627308"/>
                    </a:ext>
                  </a:extLst>
                </a:gridCol>
                <a:gridCol w="1393722">
                  <a:extLst>
                    <a:ext uri="{9D8B030D-6E8A-4147-A177-3AD203B41FA5}">
                      <a16:colId xmlns:a16="http://schemas.microsoft.com/office/drawing/2014/main" val="93351727"/>
                    </a:ext>
                  </a:extLst>
                </a:gridCol>
                <a:gridCol w="1496962">
                  <a:extLst>
                    <a:ext uri="{9D8B030D-6E8A-4147-A177-3AD203B41FA5}">
                      <a16:colId xmlns:a16="http://schemas.microsoft.com/office/drawing/2014/main" val="3949890740"/>
                    </a:ext>
                  </a:extLst>
                </a:gridCol>
                <a:gridCol w="1287388">
                  <a:extLst>
                    <a:ext uri="{9D8B030D-6E8A-4147-A177-3AD203B41FA5}">
                      <a16:colId xmlns:a16="http://schemas.microsoft.com/office/drawing/2014/main" val="2562828770"/>
                    </a:ext>
                  </a:extLst>
                </a:gridCol>
              </a:tblGrid>
              <a:tr h="370840">
                <a:tc>
                  <a:txBody>
                    <a:bodyPr/>
                    <a:lstStyle/>
                    <a:p>
                      <a:pPr algn="ctr"/>
                      <a:r>
                        <a:rPr lang="en-US" sz="1400" b="1" dirty="0">
                          <a:solidFill>
                            <a:schemeClr val="tx1"/>
                          </a:solidFill>
                          <a:latin typeface="Arial" panose="020B0604020202020204" pitchFamily="34" charset="0"/>
                          <a:cs typeface="Arial" panose="020B0604020202020204" pitchFamily="34" charset="0"/>
                        </a:rPr>
                        <a:t>SOLUTION NAME</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SOLUTION GOAL</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AUDIENCE DETAIL</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SOLUTION FOOTPRINT</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MEDIA DELIVERED</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VOLUME</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MEDIA COST</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COST STRUCTURE</a:t>
                      </a:r>
                    </a:p>
                  </a:txBody>
                  <a:tcPr>
                    <a:solidFill>
                      <a:srgbClr val="999999"/>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BUDGET</a:t>
                      </a:r>
                    </a:p>
                  </a:txBody>
                  <a:tcPr>
                    <a:solidFill>
                      <a:srgbClr val="999999"/>
                    </a:solidFill>
                  </a:tcPr>
                </a:tc>
                <a:extLst>
                  <a:ext uri="{0D108BD9-81ED-4DB2-BD59-A6C34878D82A}">
                    <a16:rowId xmlns:a16="http://schemas.microsoft.com/office/drawing/2014/main" val="468738020"/>
                  </a:ext>
                </a:extLst>
              </a:tr>
              <a:tr h="370840">
                <a:tc>
                  <a:txBody>
                    <a:bodyPr/>
                    <a:lstStyle/>
                    <a:p>
                      <a:r>
                        <a:rPr lang="en-US" sz="1300" dirty="0">
                          <a:latin typeface="Arial" panose="020B0604020202020204" pitchFamily="34" charset="0"/>
                          <a:cs typeface="Arial" panose="020B0604020202020204" pitchFamily="34" charset="0"/>
                        </a:rPr>
                        <a:t>Programmatic 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Pull from Prog Display Tab</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US, State, DMA, Zip Codes or Addresses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673909570"/>
                  </a:ext>
                </a:extLst>
              </a:tr>
              <a:tr h="370840">
                <a:tc>
                  <a:txBody>
                    <a:bodyPr/>
                    <a:lstStyle/>
                    <a:p>
                      <a:r>
                        <a:rPr lang="en-US" sz="1300" dirty="0">
                          <a:latin typeface="Arial" panose="020B0604020202020204" pitchFamily="34" charset="0"/>
                          <a:cs typeface="Arial" panose="020B0604020202020204" pitchFamily="34" charset="0"/>
                        </a:rPr>
                        <a:t>Addressable Geo (Banner)</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Foot Traffic</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Specific Postal Addresses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3298418834"/>
                  </a:ext>
                </a:extLst>
              </a:tr>
              <a:tr h="370840">
                <a:tc>
                  <a:txBody>
                    <a:bodyPr/>
                    <a:lstStyle/>
                    <a:p>
                      <a:r>
                        <a:rPr lang="en-US" sz="1300" dirty="0">
                          <a:latin typeface="Arial" panose="020B0604020202020204" pitchFamily="34" charset="0"/>
                          <a:cs typeface="Arial" panose="020B0604020202020204" pitchFamily="34" charset="0"/>
                        </a:rPr>
                        <a:t>Retargeting</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Site Traffic</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Previous Site Visitors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United States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Based on Site Traffic</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N/A</a:t>
                      </a:r>
                    </a:p>
                  </a:txBody>
                  <a:tcPr anchor="ctr">
                    <a:solidFill>
                      <a:schemeClr val="bg1"/>
                    </a:solidFill>
                  </a:tcPr>
                </a:tc>
                <a:extLst>
                  <a:ext uri="{0D108BD9-81ED-4DB2-BD59-A6C34878D82A}">
                    <a16:rowId xmlns:a16="http://schemas.microsoft.com/office/drawing/2014/main" val="2392929712"/>
                  </a:ext>
                </a:extLst>
              </a:tr>
              <a:tr h="370840">
                <a:tc>
                  <a:txBody>
                    <a:bodyPr/>
                    <a:lstStyle/>
                    <a:p>
                      <a:r>
                        <a:rPr lang="en-US" sz="1300" dirty="0">
                          <a:latin typeface="Arial" panose="020B0604020202020204" pitchFamily="34" charset="0"/>
                          <a:cs typeface="Arial" panose="020B0604020202020204" pitchFamily="34" charset="0"/>
                        </a:rPr>
                        <a:t>STV</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Awareness</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Video</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3149503543"/>
                  </a:ext>
                </a:extLst>
              </a:tr>
              <a:tr h="370840">
                <a:tc>
                  <a:txBody>
                    <a:bodyPr/>
                    <a:lstStyle/>
                    <a:p>
                      <a:r>
                        <a:rPr lang="en-US" sz="1300" dirty="0">
                          <a:latin typeface="Arial" panose="020B0604020202020204" pitchFamily="34" charset="0"/>
                          <a:cs typeface="Arial" panose="020B0604020202020204" pitchFamily="34" charset="0"/>
                        </a:rPr>
                        <a:t>Social - Link</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Site Traffic</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US, State, DMA or Zip Codes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Video or 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CPLC</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672663397"/>
                  </a:ext>
                </a:extLst>
              </a:tr>
            </a:tbl>
          </a:graphicData>
        </a:graphic>
      </p:graphicFrame>
      <p:graphicFrame>
        <p:nvGraphicFramePr>
          <p:cNvPr id="3" name="Table 2">
            <a:extLst>
              <a:ext uri="{FF2B5EF4-FFF2-40B4-BE49-F238E27FC236}">
                <a16:creationId xmlns:a16="http://schemas.microsoft.com/office/drawing/2014/main" id="{7FFD9ACC-578E-AC50-D5AF-F0D08FE9FDF7}"/>
              </a:ext>
            </a:extLst>
          </p:cNvPr>
          <p:cNvGraphicFramePr>
            <a:graphicFrameLocks noGrp="1"/>
          </p:cNvGraphicFramePr>
          <p:nvPr>
            <p:extLst>
              <p:ext uri="{D42A27DB-BD31-4B8C-83A1-F6EECF244321}">
                <p14:modId xmlns:p14="http://schemas.microsoft.com/office/powerpoint/2010/main" val="2034648109"/>
              </p:ext>
            </p:extLst>
          </p:nvPr>
        </p:nvGraphicFramePr>
        <p:xfrm>
          <a:off x="11029950" y="4909308"/>
          <a:ext cx="2778820" cy="370840"/>
        </p:xfrm>
        <a:graphic>
          <a:graphicData uri="http://schemas.openxmlformats.org/drawingml/2006/table">
            <a:tbl>
              <a:tblPr firstRow="1" bandRow="1">
                <a:tableStyleId>{D7AC3CCA-C797-4891-BE02-D94E43425B78}</a:tableStyleId>
              </a:tblPr>
              <a:tblGrid>
                <a:gridCol w="1500188">
                  <a:extLst>
                    <a:ext uri="{9D8B030D-6E8A-4147-A177-3AD203B41FA5}">
                      <a16:colId xmlns:a16="http://schemas.microsoft.com/office/drawing/2014/main" val="2410190246"/>
                    </a:ext>
                  </a:extLst>
                </a:gridCol>
                <a:gridCol w="1278632">
                  <a:extLst>
                    <a:ext uri="{9D8B030D-6E8A-4147-A177-3AD203B41FA5}">
                      <a16:colId xmlns:a16="http://schemas.microsoft.com/office/drawing/2014/main" val="1260065897"/>
                    </a:ext>
                  </a:extLst>
                </a:gridCol>
              </a:tblGrid>
              <a:tr h="370840">
                <a:tc>
                  <a:txBody>
                    <a:bodyPr/>
                    <a:lstStyle/>
                    <a:p>
                      <a:r>
                        <a:rPr lang="en-US" sz="1300" b="1" dirty="0">
                          <a:latin typeface="Arial" panose="020B0604020202020204" pitchFamily="34" charset="0"/>
                          <a:cs typeface="Arial" panose="020B0604020202020204" pitchFamily="34" charset="0"/>
                        </a:rPr>
                        <a:t>INVESTMENT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1" dirty="0">
                          <a:latin typeface="Arial" panose="020B0604020202020204" pitchFamily="34" charset="0"/>
                          <a:cs typeface="Arial" panose="020B0604020202020204" pitchFamily="34" charset="0"/>
                        </a:rPr>
                        <a:t>$4,000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8119120"/>
                  </a:ext>
                </a:extLst>
              </a:tr>
            </a:tbl>
          </a:graphicData>
        </a:graphic>
      </p:graphicFrame>
    </p:spTree>
    <p:extLst>
      <p:ext uri="{BB962C8B-B14F-4D97-AF65-F5344CB8AC3E}">
        <p14:creationId xmlns:p14="http://schemas.microsoft.com/office/powerpoint/2010/main" val="3179021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8AB8E71-256D-E3AB-0875-BAAB2581992E}"/>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569660"/>
          </a:xfrm>
          <a:prstGeom prst="rect">
            <a:avLst/>
          </a:prstGeom>
          <a:noFill/>
        </p:spPr>
        <p:txBody>
          <a:bodyPr wrap="square" rtlCol="0">
            <a:spAutoFit/>
          </a:bodyPr>
          <a:lstStyle/>
          <a:p>
            <a:r>
              <a:rPr lang="en-US" sz="4800" b="1" dirty="0">
                <a:ln w="19050">
                  <a:noFill/>
                </a:ln>
                <a:solidFill>
                  <a:schemeClr val="tx1">
                    <a:lumMod val="85000"/>
                    <a:lumOff val="15000"/>
                  </a:schemeClr>
                </a:solidFill>
                <a:latin typeface="Avenir Next Demi Bold" panose="020B0503020202020204" pitchFamily="34" charset="0"/>
              </a:rPr>
              <a:t>PRE AND POST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LAUNCH SUPPORT</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1672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C68369-6114-4EB0-8168-99393EB36F97}"/>
              </a:ext>
            </a:extLst>
          </p:cNvPr>
          <p:cNvSpPr txBox="1"/>
          <p:nvPr/>
        </p:nvSpPr>
        <p:spPr>
          <a:xfrm>
            <a:off x="4741813" y="816732"/>
            <a:ext cx="9162853" cy="1274195"/>
          </a:xfrm>
          <a:prstGeom prst="rect">
            <a:avLst/>
          </a:prstGeom>
          <a:noFill/>
        </p:spPr>
        <p:txBody>
          <a:bodyPr wrap="square" lIns="91436" tIns="45718" rIns="91436" bIns="45718" rtlCol="0">
            <a:spAutoFit/>
          </a:bodyPr>
          <a:lstStyle/>
          <a:p>
            <a:pPr algn="ctr"/>
            <a:r>
              <a:rPr lang="en-US" sz="3800" b="1">
                <a:ln w="19050">
                  <a:noFill/>
                </a:ln>
                <a:solidFill>
                  <a:schemeClr val="tx1">
                    <a:lumMod val="85000"/>
                    <a:lumOff val="15000"/>
                  </a:schemeClr>
                </a:solidFill>
                <a:latin typeface="Avenir Next Demi Bold" panose="020B0503020202020204" pitchFamily="34" charset="0"/>
              </a:rPr>
              <a:t>BOOST YOUR CAMPAIGNS WITH </a:t>
            </a:r>
            <a:br>
              <a:rPr lang="en-US" sz="3800" b="1">
                <a:ln w="19050">
                  <a:noFill/>
                </a:ln>
                <a:solidFill>
                  <a:schemeClr val="tx1">
                    <a:lumMod val="85000"/>
                    <a:lumOff val="15000"/>
                  </a:schemeClr>
                </a:solidFill>
                <a:latin typeface="Avenir Next Demi Bold" panose="020B0503020202020204" pitchFamily="34" charset="0"/>
              </a:rPr>
            </a:br>
            <a:r>
              <a:rPr lang="en-US" sz="3800" b="1">
                <a:ln w="19050">
                  <a:noFill/>
                </a:ln>
                <a:solidFill>
                  <a:schemeClr val="tx1">
                    <a:lumMod val="85000"/>
                    <a:lumOff val="15000"/>
                  </a:schemeClr>
                </a:solidFill>
                <a:latin typeface="Avenir Next Demi Bold" panose="020B0503020202020204" pitchFamily="34" charset="0"/>
              </a:rPr>
              <a:t>LIVE REPORTING DASHBOARDS</a:t>
            </a:r>
          </a:p>
        </p:txBody>
      </p:sp>
      <p:sp>
        <p:nvSpPr>
          <p:cNvPr id="16" name="Freeform 15"/>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7" name="Freeform 16"/>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pic>
        <p:nvPicPr>
          <p:cNvPr id="11" name="Picture 10">
            <a:extLst>
              <a:ext uri="{FF2B5EF4-FFF2-40B4-BE49-F238E27FC236}">
                <a16:creationId xmlns:a16="http://schemas.microsoft.com/office/drawing/2014/main" id="{A2EC99A2-B775-5E28-B054-42C2303FD7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979" y="7512147"/>
            <a:ext cx="1338682" cy="585010"/>
          </a:xfrm>
          <a:prstGeom prst="rect">
            <a:avLst/>
          </a:prstGeom>
        </p:spPr>
      </p:pic>
      <p:pic>
        <p:nvPicPr>
          <p:cNvPr id="8" name="Picture 7">
            <a:extLst>
              <a:ext uri="{FF2B5EF4-FFF2-40B4-BE49-F238E27FC236}">
                <a16:creationId xmlns:a16="http://schemas.microsoft.com/office/drawing/2014/main" id="{494A138C-0C61-DE4C-7827-ED3E073F13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995" y="7498082"/>
            <a:ext cx="1338682" cy="585011"/>
          </a:xfrm>
          <a:prstGeom prst="rect">
            <a:avLst/>
          </a:prstGeom>
        </p:spPr>
      </p:pic>
      <p:pic>
        <p:nvPicPr>
          <p:cNvPr id="20" name="Picture Placeholder 19">
            <a:extLst>
              <a:ext uri="{FF2B5EF4-FFF2-40B4-BE49-F238E27FC236}">
                <a16:creationId xmlns:a16="http://schemas.microsoft.com/office/drawing/2014/main" id="{4404B4B3-A558-9B9F-BED3-6DFE748222D1}"/>
              </a:ext>
            </a:extLst>
          </p:cNvPr>
          <p:cNvPicPr>
            <a:picLocks noGrp="1" noChangeAspect="1"/>
          </p:cNvPicPr>
          <p:nvPr>
            <p:ph type="pic" sz="quarter" idx="11"/>
          </p:nvPr>
        </p:nvPicPr>
        <p:blipFill rotWithShape="1">
          <a:blip r:embed="rId5" cstate="print">
            <a:extLst>
              <a:ext uri="{28A0092B-C50C-407E-A947-70E740481C1C}">
                <a14:useLocalDpi xmlns:a14="http://schemas.microsoft.com/office/drawing/2010/main"/>
              </a:ext>
            </a:extLst>
          </a:blip>
          <a:srcRect/>
          <a:stretch/>
        </p:blipFill>
        <p:spPr>
          <a:xfrm>
            <a:off x="0" y="0"/>
            <a:ext cx="4185286" cy="8229600"/>
          </a:xfrm>
        </p:spPr>
      </p:pic>
      <p:sp>
        <p:nvSpPr>
          <p:cNvPr id="5" name="TextBox 4">
            <a:extLst>
              <a:ext uri="{FF2B5EF4-FFF2-40B4-BE49-F238E27FC236}">
                <a16:creationId xmlns:a16="http://schemas.microsoft.com/office/drawing/2014/main" id="{14CE7C85-5026-842F-E64A-E1F764B41975}"/>
              </a:ext>
            </a:extLst>
          </p:cNvPr>
          <p:cNvSpPr txBox="1"/>
          <p:nvPr/>
        </p:nvSpPr>
        <p:spPr>
          <a:xfrm>
            <a:off x="3735654" y="2361880"/>
            <a:ext cx="4820898" cy="2246765"/>
          </a:xfrm>
          <a:prstGeom prst="rect">
            <a:avLst/>
          </a:prstGeom>
          <a:noFill/>
        </p:spPr>
        <p:txBody>
          <a:bodyPr wrap="square" lIns="91436" tIns="45718" rIns="91436" bIns="45718" rtlCol="0">
            <a:spAutoFit/>
          </a:bodyPr>
          <a:lstStyle/>
          <a:p>
            <a:r>
              <a:rPr lang="id-ID" sz="1400" b="1">
                <a:latin typeface="Arial" panose="020B0604020202020204" pitchFamily="34" charset="0"/>
                <a:ea typeface="Open Sans" panose="020B0606030504020204" pitchFamily="34" charset="0"/>
                <a:cs typeface="Arial" panose="020B0604020202020204" pitchFamily="34" charset="0"/>
              </a:rPr>
              <a:t>EXCLUSIVE DASHBOARD ACCESS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Real-Time Performance Tracking. </a:t>
            </a:r>
            <a:r>
              <a:rPr lang="en-US" sz="1400">
                <a:latin typeface="Arial" panose="020B0604020202020204" pitchFamily="34" charset="0"/>
                <a:cs typeface="Arial" panose="020B0604020202020204" pitchFamily="34" charset="0"/>
              </a:rPr>
              <a:t>Monitor campaigns live with clear, impactful metrics on any device</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Customizable Interface. </a:t>
            </a:r>
            <a:r>
              <a:rPr lang="en-US" sz="1400">
                <a:latin typeface="Arial" panose="020B0604020202020204" pitchFamily="34" charset="0"/>
                <a:cs typeface="Arial" panose="020B0604020202020204" pitchFamily="34" charset="0"/>
              </a:rPr>
              <a:t>Navigate a user-friendly dashboard tailored to your needs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Advanced Analytics. </a:t>
            </a:r>
            <a:r>
              <a:rPr lang="en-US" sz="1400">
                <a:latin typeface="Arial" panose="020B0604020202020204" pitchFamily="34" charset="0"/>
                <a:cs typeface="Arial" panose="020B0604020202020204" pitchFamily="34" charset="0"/>
              </a:rPr>
              <a:t> Dive into deep analytics, predictive insights, and trend analysis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Seamless Data Integration.</a:t>
            </a:r>
            <a:r>
              <a:rPr lang="en-US" sz="1400">
                <a:latin typeface="Arial" panose="020B0604020202020204" pitchFamily="34" charset="0"/>
                <a:cs typeface="Arial" panose="020B0604020202020204" pitchFamily="34" charset="0"/>
              </a:rPr>
              <a:t> Combine multiple data sources and customize KPI tracking effortlessly</a:t>
            </a:r>
            <a:endParaRPr lang="id-ID" sz="1400">
              <a:latin typeface="Arial" panose="020B0604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06C7E11-BF01-22D9-F7E3-D06411D04009}"/>
              </a:ext>
            </a:extLst>
          </p:cNvPr>
          <p:cNvSpPr txBox="1"/>
          <p:nvPr/>
        </p:nvSpPr>
        <p:spPr>
          <a:xfrm>
            <a:off x="3282490" y="4936352"/>
            <a:ext cx="5274062" cy="1169547"/>
          </a:xfrm>
          <a:prstGeom prst="rect">
            <a:avLst/>
          </a:prstGeom>
          <a:noFill/>
        </p:spPr>
        <p:txBody>
          <a:bodyPr wrap="square" lIns="91436" tIns="45718" rIns="91436" bIns="45718" rtlCol="0">
            <a:spAutoFit/>
          </a:bodyPr>
          <a:lstStyle/>
          <a:p>
            <a:r>
              <a:rPr lang="id-ID" sz="1400" b="1">
                <a:latin typeface="Arial" panose="020B0604020202020204" pitchFamily="34" charset="0"/>
                <a:ea typeface="Open Sans" panose="020B0606030504020204" pitchFamily="34" charset="0"/>
                <a:cs typeface="Arial" panose="020B0604020202020204" pitchFamily="34" charset="0"/>
              </a:rPr>
              <a:t>WHY IT MATTERS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Informed Decisions.</a:t>
            </a:r>
            <a:r>
              <a:rPr lang="en-US" sz="1400">
                <a:latin typeface="Arial" panose="020B0604020202020204" pitchFamily="34" charset="0"/>
                <a:cs typeface="Arial" panose="020B0604020202020204" pitchFamily="34" charset="0"/>
              </a:rPr>
              <a:t> Quickly act on data and improve client communication</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Efficiency &amp; Adaptability. </a:t>
            </a:r>
            <a:r>
              <a:rPr lang="en-US" sz="1400">
                <a:latin typeface="Arial" panose="020B0604020202020204" pitchFamily="34" charset="0"/>
                <a:cs typeface="Arial" panose="020B0604020202020204" pitchFamily="34" charset="0"/>
              </a:rPr>
              <a:t>Save time and stay ahead with insights and streamlined reporting</a:t>
            </a:r>
            <a:endParaRPr lang="id-ID" sz="1400">
              <a:latin typeface="Arial" panose="020B0604020202020204" pitchFamily="34" charset="0"/>
              <a:ea typeface="Open Sans" panose="020B0606030504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9AE53CC7-FBC8-E37A-12C7-E3C47D887F0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8777" r="1625" b="3288"/>
          <a:stretch/>
        </p:blipFill>
        <p:spPr>
          <a:xfrm>
            <a:off x="8484298" y="2812656"/>
            <a:ext cx="5710351" cy="3835431"/>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F36B3ED-071E-9ADA-2DD8-DFB3F32C0CCF}"/>
              </a:ext>
            </a:extLst>
          </p:cNvPr>
          <p:cNvSpPr txBox="1"/>
          <p:nvPr/>
        </p:nvSpPr>
        <p:spPr>
          <a:xfrm>
            <a:off x="2915373" y="6648087"/>
            <a:ext cx="7315200" cy="954107"/>
          </a:xfrm>
          <a:prstGeom prst="rect">
            <a:avLst/>
          </a:prstGeom>
          <a:noFill/>
        </p:spPr>
        <p:txBody>
          <a:bodyPr wrap="square">
            <a:spAutoFit/>
          </a:bodyPr>
          <a:lstStyle/>
          <a:p>
            <a:r>
              <a:rPr lang="id-ID" sz="1400" b="1">
                <a:latin typeface="Arial" panose="020B0604020202020204" pitchFamily="34" charset="0"/>
                <a:ea typeface="Open Sans" panose="020B0606030504020204" pitchFamily="34" charset="0"/>
                <a:cs typeface="Arial" panose="020B0604020202020204" pitchFamily="34" charset="0"/>
              </a:rPr>
              <a:t>PRO TIPS</a:t>
            </a:r>
          </a:p>
          <a:p>
            <a:pPr marL="285750" indent="-285750">
              <a:buFont typeface="Arial" panose="020B0604020202020204" pitchFamily="34" charset="0"/>
              <a:buChar char="•"/>
            </a:pPr>
            <a:r>
              <a:rPr lang="en-US" sz="1400">
                <a:latin typeface="Arial" panose="020B0604020202020204" pitchFamily="34" charset="0"/>
                <a:ea typeface="Open Sans" panose="020B0606030504020204" pitchFamily="34" charset="0"/>
                <a:cs typeface="Arial" panose="020B0604020202020204" pitchFamily="34" charset="0"/>
              </a:rPr>
              <a:t>Agree on a reporting cadence with your account manger before your campaign launches!</a:t>
            </a:r>
          </a:p>
          <a:p>
            <a:pPr marL="285750" indent="-285750">
              <a:buFont typeface="Arial" panose="020B0604020202020204" pitchFamily="34" charset="0"/>
              <a:buChar char="•"/>
            </a:pPr>
            <a:r>
              <a:rPr lang="en-US" sz="1400">
                <a:latin typeface="Arial" panose="020B0604020202020204" pitchFamily="34" charset="0"/>
                <a:ea typeface="Open Sans" panose="020B0606030504020204" pitchFamily="34" charset="0"/>
                <a:cs typeface="Arial" panose="020B0604020202020204" pitchFamily="34" charset="0"/>
              </a:rPr>
              <a:t>Log in and review your dashboard</a:t>
            </a:r>
            <a:endParaRPr lang="id-ID" sz="140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480225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4" name="Isosceles Triangle 3"/>
          <p:cNvSpPr/>
          <p:nvPr/>
        </p:nvSpPr>
        <p:spPr>
          <a:xfrm>
            <a:off x="4343400" y="5852160"/>
            <a:ext cx="2331720" cy="2377440"/>
          </a:xfrm>
          <a:prstGeom prst="triangl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5" name="TextBox 4">
            <a:extLst>
              <a:ext uri="{FF2B5EF4-FFF2-40B4-BE49-F238E27FC236}">
                <a16:creationId xmlns:a16="http://schemas.microsoft.com/office/drawing/2014/main" id="{14C68369-6114-4EB0-8168-99393EB36F97}"/>
              </a:ext>
            </a:extLst>
          </p:cNvPr>
          <p:cNvSpPr txBox="1"/>
          <p:nvPr/>
        </p:nvSpPr>
        <p:spPr>
          <a:xfrm>
            <a:off x="7555225" y="1170996"/>
            <a:ext cx="6496054" cy="707882"/>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CREATIVE SERVICES</a:t>
            </a:r>
            <a:endParaRPr lang="id-ID" sz="4000" b="1" dirty="0">
              <a:ln w="19050">
                <a:noFill/>
              </a:ln>
              <a:latin typeface="Avenir Next Demi Bold" panose="020B0503020202020204" pitchFamily="34" charset="0"/>
            </a:endParaRPr>
          </a:p>
        </p:txBody>
      </p:sp>
      <p:cxnSp>
        <p:nvCxnSpPr>
          <p:cNvPr id="9" name="Straight Arrow Connector 8"/>
          <p:cNvCxnSpPr/>
          <p:nvPr/>
        </p:nvCxnSpPr>
        <p:spPr>
          <a:xfrm flipH="1">
            <a:off x="7680960" y="734949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7555226" y="2022236"/>
            <a:ext cx="6496054" cy="4955199"/>
          </a:xfrm>
          <a:prstGeom prst="rect">
            <a:avLst/>
          </a:prstGeom>
          <a:noFill/>
        </p:spPr>
        <p:txBody>
          <a:bodyPr wrap="square" lIns="91436" tIns="45718" rIns="91436" bIns="45718" rtlCol="0">
            <a:spAutoFit/>
          </a:bodyPr>
          <a:lstStyle/>
          <a:p>
            <a:pPr>
              <a:spcBef>
                <a:spcPts val="1200"/>
              </a:spcBef>
              <a:spcAft>
                <a:spcPts val="1200"/>
              </a:spcAft>
            </a:pPr>
            <a:r>
              <a:rPr lang="en-US" dirty="0">
                <a:latin typeface="Arial" panose="020B0604020202020204" pitchFamily="34" charset="0"/>
                <a:cs typeface="Arial" panose="020B0604020202020204" pitchFamily="34" charset="0"/>
              </a:rPr>
              <a:t>Having the right creative can make or break your campaign’s performance, and we’re here to take that challenge off your plate. With our Creative Services team, you get top-notch solutions tailored to your needs, ensuring your campaign is set up for success from the start.</a:t>
            </a:r>
          </a:p>
          <a:p>
            <a:r>
              <a:rPr lang="en-US" b="1" dirty="0">
                <a:latin typeface="Arial" panose="020B0604020202020204" pitchFamily="34" charset="0"/>
                <a:cs typeface="Arial" panose="020B0604020202020204" pitchFamily="34" charset="0"/>
              </a:rPr>
              <a:t>Creative Vision Alignment:</a:t>
            </a:r>
            <a:r>
              <a:rPr lang="en-US" dirty="0">
                <a:latin typeface="Arial" panose="020B0604020202020204" pitchFamily="34" charset="0"/>
                <a:cs typeface="Arial" panose="020B0604020202020204" pitchFamily="34" charset="0"/>
              </a:rPr>
              <a:t> Ensure your campaign’s creative vision is fully realized with a dedicated team that aligns ad copy and design to your goals.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Optimized Design:</a:t>
            </a:r>
            <a:r>
              <a:rPr lang="en-US" dirty="0">
                <a:latin typeface="Arial" panose="020B0604020202020204" pitchFamily="34" charset="0"/>
                <a:cs typeface="Arial" panose="020B0604020202020204" pitchFamily="34" charset="0"/>
              </a:rPr>
              <a:t> Get visually stunning designs tailored for maximum engagement, driving results that resonate with your audience.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Impactful Video Production:</a:t>
            </a:r>
            <a:r>
              <a:rPr lang="en-US" dirty="0">
                <a:latin typeface="Arial" panose="020B0604020202020204" pitchFamily="34" charset="0"/>
                <a:cs typeface="Arial" panose="020B0604020202020204" pitchFamily="34" charset="0"/>
              </a:rPr>
              <a:t> Capture attention with dynamic video content designed to perform across platforms like STV and social, delivering high-quality results that drive your campaign's success.</a:t>
            </a:r>
          </a:p>
        </p:txBody>
      </p:sp>
      <p:pic>
        <p:nvPicPr>
          <p:cNvPr id="8" name="Picture Placeholder 7">
            <a:extLst>
              <a:ext uri="{FF2B5EF4-FFF2-40B4-BE49-F238E27FC236}">
                <a16:creationId xmlns:a16="http://schemas.microsoft.com/office/drawing/2014/main" id="{AB89E744-DFE3-6A11-ABE2-DFAEF218F30E}"/>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900985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4" name="Isosceles Triangle 3"/>
          <p:cNvSpPr/>
          <p:nvPr/>
        </p:nvSpPr>
        <p:spPr>
          <a:xfrm>
            <a:off x="4343400" y="5852160"/>
            <a:ext cx="2331720" cy="237744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5" name="TextBox 4">
            <a:extLst>
              <a:ext uri="{FF2B5EF4-FFF2-40B4-BE49-F238E27FC236}">
                <a16:creationId xmlns:a16="http://schemas.microsoft.com/office/drawing/2014/main" id="{14C68369-6114-4EB0-8168-99393EB36F97}"/>
              </a:ext>
            </a:extLst>
          </p:cNvPr>
          <p:cNvSpPr txBox="1"/>
          <p:nvPr/>
        </p:nvSpPr>
        <p:spPr>
          <a:xfrm>
            <a:off x="7680959" y="1505019"/>
            <a:ext cx="6292216" cy="1323435"/>
          </a:xfrm>
          <a:prstGeom prst="rect">
            <a:avLst/>
          </a:prstGeom>
          <a:noFill/>
        </p:spPr>
        <p:txBody>
          <a:bodyPr wrap="square" lIns="91436" tIns="45718" rIns="91436" bIns="45718" rtlCol="0">
            <a:spAutoFit/>
          </a:bodyPr>
          <a:lstStyle/>
          <a:p>
            <a:r>
              <a:rPr lang="en-US" sz="4000" b="1" dirty="0">
                <a:latin typeface="Avenir Next Demi Bold" panose="020B0503020202020204" pitchFamily="34" charset="0"/>
              </a:rPr>
              <a:t>YOUR PATH TO RESULTS </a:t>
            </a:r>
          </a:p>
          <a:p>
            <a:r>
              <a:rPr lang="en-US" sz="4000" b="1" dirty="0">
                <a:latin typeface="Avenir Next Demi Bold" panose="020B0503020202020204" pitchFamily="34" charset="0"/>
              </a:rPr>
              <a:t>STARTS HERE</a:t>
            </a:r>
            <a:endParaRPr lang="id-ID" sz="4000" b="1" dirty="0">
              <a:ln w="19050">
                <a:noFill/>
              </a:ln>
              <a:latin typeface="Avenir Next Demi Bold" panose="020B0503020202020204" pitchFamily="34" charset="0"/>
            </a:endParaRPr>
          </a:p>
        </p:txBody>
      </p:sp>
      <p:cxnSp>
        <p:nvCxnSpPr>
          <p:cNvPr id="9" name="Straight Arrow Connector 8"/>
          <p:cNvCxnSpPr/>
          <p:nvPr/>
        </p:nvCxnSpPr>
        <p:spPr>
          <a:xfrm flipH="1">
            <a:off x="7680960" y="734949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7680959" y="2991510"/>
            <a:ext cx="6292215" cy="4031869"/>
          </a:xfrm>
          <a:prstGeom prst="rect">
            <a:avLst/>
          </a:prstGeom>
          <a:noFill/>
        </p:spPr>
        <p:txBody>
          <a:bodyPr wrap="square" lIns="91436" tIns="45718" rIns="91436" bIns="45718" rtlCol="0">
            <a:spAutoFit/>
          </a:bodyPr>
          <a:lstStyle/>
          <a:p>
            <a:pPr>
              <a:spcBef>
                <a:spcPts val="1200"/>
              </a:spcBef>
              <a:spcAft>
                <a:spcPts val="1200"/>
              </a:spcAft>
            </a:pPr>
            <a:r>
              <a:rPr lang="en-US" sz="1600">
                <a:ln w="19050">
                  <a:noFill/>
                </a:ln>
                <a:latin typeface="Arial" panose="020B0604020202020204" pitchFamily="34" charset="0"/>
                <a:cs typeface="Arial" panose="020B0604020202020204" pitchFamily="34" charset="0"/>
              </a:rPr>
              <a:t>Choosing us as a partner </a:t>
            </a:r>
            <a:r>
              <a:rPr lang="en-US" sz="1600" dirty="0">
                <a:ln w="19050">
                  <a:noFill/>
                </a:ln>
                <a:latin typeface="Arial" panose="020B0604020202020204" pitchFamily="34" charset="0"/>
                <a:cs typeface="Arial" panose="020B0604020202020204" pitchFamily="34" charset="0"/>
              </a:rPr>
              <a:t>is a no-brainer because we understand your challenges and have the solutions you need. Here’s why partnering with us is the best decision: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Expertise &amp; Experience: o</a:t>
            </a:r>
            <a:r>
              <a:rPr lang="en-US" sz="1600" dirty="0">
                <a:ln w="19050">
                  <a:noFill/>
                </a:ln>
                <a:latin typeface="Arial" panose="020B0604020202020204" pitchFamily="34" charset="0"/>
                <a:cs typeface="Arial" panose="020B0604020202020204" pitchFamily="34" charset="0"/>
              </a:rPr>
              <a:t>ur team brings years of industry knowledge and a proven track record of success.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Tailored Solutions: </a:t>
            </a:r>
            <a:r>
              <a:rPr lang="en-US" sz="1600" dirty="0">
                <a:ln w="19050">
                  <a:noFill/>
                </a:ln>
                <a:latin typeface="Arial" panose="020B0604020202020204" pitchFamily="34" charset="0"/>
                <a:cs typeface="Arial" panose="020B0604020202020204" pitchFamily="34" charset="0"/>
              </a:rPr>
              <a:t>we provide customized strategies designed specifically to meet your business goals.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Data-Driven Results: </a:t>
            </a:r>
            <a:r>
              <a:rPr lang="en-US" sz="1600" dirty="0">
                <a:ln w="19050">
                  <a:noFill/>
                </a:ln>
                <a:latin typeface="Arial" panose="020B0604020202020204" pitchFamily="34" charset="0"/>
                <a:cs typeface="Arial" panose="020B0604020202020204" pitchFamily="34" charset="0"/>
              </a:rPr>
              <a:t>our campaigns are backed by data and analytics to ensure maximum ROI.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Comprehensive Support:</a:t>
            </a:r>
            <a:r>
              <a:rPr lang="en-US" sz="1600" dirty="0">
                <a:ln w="19050">
                  <a:noFill/>
                </a:ln>
                <a:latin typeface="Arial" panose="020B0604020202020204" pitchFamily="34" charset="0"/>
                <a:cs typeface="Arial" panose="020B0604020202020204" pitchFamily="34" charset="0"/>
              </a:rPr>
              <a:t> from strategy to execution, we’re with you every step of the way. </a:t>
            </a:r>
          </a:p>
        </p:txBody>
      </p:sp>
      <p:pic>
        <p:nvPicPr>
          <p:cNvPr id="10" name="Picture Placeholder 9">
            <a:extLst>
              <a:ext uri="{FF2B5EF4-FFF2-40B4-BE49-F238E27FC236}">
                <a16:creationId xmlns:a16="http://schemas.microsoft.com/office/drawing/2014/main" id="{CDC6633F-F15F-C108-31B7-EC09C113C602}"/>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1551971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Placeholder 79">
            <a:extLst>
              <a:ext uri="{FF2B5EF4-FFF2-40B4-BE49-F238E27FC236}">
                <a16:creationId xmlns:a16="http://schemas.microsoft.com/office/drawing/2014/main" id="{6C8087DE-A302-A9E2-6780-50C0D4A0FEAA}"/>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3706813" cy="8229600"/>
          </a:xfrm>
        </p:spPr>
      </p:pic>
      <p:sp>
        <p:nvSpPr>
          <p:cNvPr id="26" name="TextBox 25">
            <a:extLst>
              <a:ext uri="{FF2B5EF4-FFF2-40B4-BE49-F238E27FC236}">
                <a16:creationId xmlns:a16="http://schemas.microsoft.com/office/drawing/2014/main" id="{E8800E32-1029-D93B-14DA-0B2F104C9C17}"/>
              </a:ext>
            </a:extLst>
          </p:cNvPr>
          <p:cNvSpPr txBox="1"/>
          <p:nvPr/>
        </p:nvSpPr>
        <p:spPr>
          <a:xfrm>
            <a:off x="4237025" y="550207"/>
            <a:ext cx="6179061" cy="1323435"/>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JOURNEY TO LAUNCH: </a:t>
            </a:r>
            <a:br>
              <a:rPr lang="en-US" sz="4000" b="1" dirty="0">
                <a:ln w="19050">
                  <a:noFill/>
                </a:ln>
                <a:latin typeface="Avenir Next Demi Bold" panose="020B0503020202020204" pitchFamily="34" charset="0"/>
              </a:rPr>
            </a:br>
            <a:r>
              <a:rPr lang="en-US" sz="4000" b="1" dirty="0">
                <a:ln w="19050">
                  <a:noFill/>
                </a:ln>
                <a:latin typeface="Avenir Next Demi Bold" panose="020B0503020202020204" pitchFamily="34" charset="0"/>
              </a:rPr>
              <a:t>WHAT HAPPENS NEXT</a:t>
            </a:r>
            <a:endParaRPr lang="id-ID" sz="4000" b="1" dirty="0">
              <a:ln w="19050">
                <a:noFill/>
              </a:ln>
              <a:latin typeface="Avenir Next Demi Bold" panose="020B0503020202020204" pitchFamily="34" charset="0"/>
            </a:endParaRPr>
          </a:p>
        </p:txBody>
      </p:sp>
      <p:grpSp>
        <p:nvGrpSpPr>
          <p:cNvPr id="84" name="Group 83">
            <a:extLst>
              <a:ext uri="{FF2B5EF4-FFF2-40B4-BE49-F238E27FC236}">
                <a16:creationId xmlns:a16="http://schemas.microsoft.com/office/drawing/2014/main" id="{BA554010-31C8-B675-D643-F383B0896E3F}"/>
              </a:ext>
            </a:extLst>
          </p:cNvPr>
          <p:cNvGrpSpPr/>
          <p:nvPr/>
        </p:nvGrpSpPr>
        <p:grpSpPr>
          <a:xfrm>
            <a:off x="3439826" y="6954174"/>
            <a:ext cx="2693527" cy="981168"/>
            <a:chOff x="2524468" y="6842404"/>
            <a:chExt cx="2693527" cy="981168"/>
          </a:xfrm>
        </p:grpSpPr>
        <p:sp>
          <p:nvSpPr>
            <p:cNvPr id="27" name="TextBox 26">
              <a:extLst>
                <a:ext uri="{FF2B5EF4-FFF2-40B4-BE49-F238E27FC236}">
                  <a16:creationId xmlns:a16="http://schemas.microsoft.com/office/drawing/2014/main" id="{2344147A-C54D-EEF1-1CAD-F4B66A29EFE1}"/>
                </a:ext>
              </a:extLst>
            </p:cNvPr>
            <p:cNvSpPr txBox="1"/>
            <p:nvPr/>
          </p:nvSpPr>
          <p:spPr>
            <a:xfrm>
              <a:off x="2524468" y="6842404"/>
              <a:ext cx="2693527"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SIGNED CONTRACT</a:t>
              </a:r>
            </a:p>
          </p:txBody>
        </p:sp>
        <p:sp>
          <p:nvSpPr>
            <p:cNvPr id="34" name="TextBox 33">
              <a:extLst>
                <a:ext uri="{FF2B5EF4-FFF2-40B4-BE49-F238E27FC236}">
                  <a16:creationId xmlns:a16="http://schemas.microsoft.com/office/drawing/2014/main" id="{3CD835C0-D199-D51A-53D8-8BE687E36750}"/>
                </a:ext>
              </a:extLst>
            </p:cNvPr>
            <p:cNvSpPr txBox="1"/>
            <p:nvPr/>
          </p:nvSpPr>
          <p:spPr>
            <a:xfrm>
              <a:off x="2524468" y="7238797"/>
              <a:ext cx="2394680"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Our team processes your contract promptly </a:t>
              </a:r>
              <a:endParaRPr lang="en-US" sz="1600">
                <a:latin typeface="Arial" panose="020B0604020202020204" pitchFamily="34" charset="0"/>
                <a:cs typeface="Arial" panose="020B0604020202020204" pitchFamily="34" charset="0"/>
              </a:endParaRPr>
            </a:p>
          </p:txBody>
        </p:sp>
      </p:grpSp>
      <p:grpSp>
        <p:nvGrpSpPr>
          <p:cNvPr id="83" name="Group 82">
            <a:extLst>
              <a:ext uri="{FF2B5EF4-FFF2-40B4-BE49-F238E27FC236}">
                <a16:creationId xmlns:a16="http://schemas.microsoft.com/office/drawing/2014/main" id="{8523CDC3-0382-F48C-45EA-CBB462E1C829}"/>
              </a:ext>
            </a:extLst>
          </p:cNvPr>
          <p:cNvGrpSpPr/>
          <p:nvPr/>
        </p:nvGrpSpPr>
        <p:grpSpPr>
          <a:xfrm>
            <a:off x="3313078" y="3687674"/>
            <a:ext cx="4831693" cy="1846655"/>
            <a:chOff x="3951946" y="3810133"/>
            <a:chExt cx="4831693" cy="1846655"/>
          </a:xfrm>
        </p:grpSpPr>
        <p:sp>
          <p:nvSpPr>
            <p:cNvPr id="36" name="TextBox 35">
              <a:extLst>
                <a:ext uri="{FF2B5EF4-FFF2-40B4-BE49-F238E27FC236}">
                  <a16:creationId xmlns:a16="http://schemas.microsoft.com/office/drawing/2014/main" id="{DD46F0BF-0DB3-7D36-D12F-AAC4B2FD08E5}"/>
                </a:ext>
              </a:extLst>
            </p:cNvPr>
            <p:cNvSpPr txBox="1"/>
            <p:nvPr/>
          </p:nvSpPr>
          <p:spPr>
            <a:xfrm>
              <a:off x="3951947" y="3810133"/>
              <a:ext cx="2725634"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ACTIVATION CALL</a:t>
              </a:r>
            </a:p>
          </p:txBody>
        </p:sp>
        <p:sp>
          <p:nvSpPr>
            <p:cNvPr id="37" name="TextBox 36">
              <a:extLst>
                <a:ext uri="{FF2B5EF4-FFF2-40B4-BE49-F238E27FC236}">
                  <a16:creationId xmlns:a16="http://schemas.microsoft.com/office/drawing/2014/main" id="{BC350403-6885-8061-06C8-ADBFDE0DD59E}"/>
                </a:ext>
              </a:extLst>
            </p:cNvPr>
            <p:cNvSpPr txBox="1"/>
            <p:nvPr/>
          </p:nvSpPr>
          <p:spPr>
            <a:xfrm>
              <a:off x="3951946" y="4210238"/>
              <a:ext cx="4831693" cy="1446550"/>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Your dedicated Digital Campaign Manager (DCM) will review your assets and clarify any details and establish timeline to launch.</a:t>
              </a:r>
            </a:p>
            <a:p>
              <a:endParaRPr lang="en-US" sz="800" b="0" i="0">
                <a:effectLst/>
                <a:latin typeface="Arial" panose="020B0604020202020204" pitchFamily="34" charset="0"/>
                <a:cs typeface="Arial" panose="020B0604020202020204" pitchFamily="34" charset="0"/>
              </a:endParaRPr>
            </a:p>
            <a:p>
              <a:r>
                <a:rPr lang="en-US" sz="1600" b="1" i="0">
                  <a:effectLst/>
                  <a:latin typeface="Arial" panose="020B0604020202020204" pitchFamily="34" charset="0"/>
                  <a:cs typeface="Arial" panose="020B0604020202020204" pitchFamily="34" charset="0"/>
                </a:rPr>
                <a:t>Why It Matters: </a:t>
              </a:r>
              <a:r>
                <a:rPr lang="en-US" sz="1600" b="0" i="0">
                  <a:effectLst/>
                  <a:latin typeface="Arial" panose="020B0604020202020204" pitchFamily="34" charset="0"/>
                  <a:cs typeface="Arial" panose="020B0604020202020204" pitchFamily="34" charset="0"/>
                </a:rPr>
                <a:t>Ensures all campaign elements are aligned with your goals from the start. </a:t>
              </a:r>
              <a:endParaRPr lang="en-US" sz="1600">
                <a:latin typeface="Arial" panose="020B0604020202020204" pitchFamily="34" charset="0"/>
                <a:cs typeface="Arial" panose="020B0604020202020204" pitchFamily="34" charset="0"/>
              </a:endParaRPr>
            </a:p>
          </p:txBody>
        </p:sp>
      </p:grpSp>
      <p:grpSp>
        <p:nvGrpSpPr>
          <p:cNvPr id="85" name="Group 84">
            <a:extLst>
              <a:ext uri="{FF2B5EF4-FFF2-40B4-BE49-F238E27FC236}">
                <a16:creationId xmlns:a16="http://schemas.microsoft.com/office/drawing/2014/main" id="{17C54D7B-0FAC-214E-48AA-FF6EAD544C6C}"/>
              </a:ext>
            </a:extLst>
          </p:cNvPr>
          <p:cNvGrpSpPr/>
          <p:nvPr/>
        </p:nvGrpSpPr>
        <p:grpSpPr>
          <a:xfrm>
            <a:off x="9540242" y="5936578"/>
            <a:ext cx="3706815" cy="1557709"/>
            <a:chOff x="8145234" y="6205803"/>
            <a:chExt cx="3119658" cy="1557709"/>
          </a:xfrm>
        </p:grpSpPr>
        <p:sp>
          <p:nvSpPr>
            <p:cNvPr id="40" name="TextBox 39">
              <a:extLst>
                <a:ext uri="{FF2B5EF4-FFF2-40B4-BE49-F238E27FC236}">
                  <a16:creationId xmlns:a16="http://schemas.microsoft.com/office/drawing/2014/main" id="{A5E523BF-B6E9-61FF-AF63-B497B8B3C547}"/>
                </a:ext>
              </a:extLst>
            </p:cNvPr>
            <p:cNvSpPr txBox="1"/>
            <p:nvPr/>
          </p:nvSpPr>
          <p:spPr>
            <a:xfrm>
              <a:off x="8145234" y="6205803"/>
              <a:ext cx="2935160" cy="707882"/>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CREATIVE NEEDS DETERMINED </a:t>
              </a:r>
            </a:p>
          </p:txBody>
        </p:sp>
        <p:sp>
          <p:nvSpPr>
            <p:cNvPr id="41" name="TextBox 40">
              <a:extLst>
                <a:ext uri="{FF2B5EF4-FFF2-40B4-BE49-F238E27FC236}">
                  <a16:creationId xmlns:a16="http://schemas.microsoft.com/office/drawing/2014/main" id="{ACCAF54D-09FB-2CEB-20B7-C1DC39E328D7}"/>
                </a:ext>
              </a:extLst>
            </p:cNvPr>
            <p:cNvSpPr txBox="1"/>
            <p:nvPr/>
          </p:nvSpPr>
          <p:spPr>
            <a:xfrm>
              <a:off x="8145235" y="6932515"/>
              <a:ext cx="3119657" cy="830997"/>
            </a:xfrm>
            <a:prstGeom prst="rect">
              <a:avLst/>
            </a:prstGeom>
            <a:noFill/>
          </p:spPr>
          <p:txBody>
            <a:bodyPr wrap="square" rtlCol="0">
              <a:spAutoFit/>
            </a:bodyPr>
            <a:lstStyle/>
            <a:p>
              <a:r>
                <a:rPr lang="en-US" sz="1600" b="1" i="0">
                  <a:effectLst/>
                  <a:latin typeface="Arial" panose="020B0604020202020204" pitchFamily="34" charset="0"/>
                  <a:cs typeface="Arial" panose="020B0604020202020204" pitchFamily="34" charset="0"/>
                </a:rPr>
                <a:t>What to Expect: </a:t>
              </a:r>
              <a:r>
                <a:rPr lang="en-US" sz="1600" b="0" i="0">
                  <a:effectLst/>
                  <a:latin typeface="Arial" panose="020B0604020202020204" pitchFamily="34" charset="0"/>
                  <a:cs typeface="Arial" panose="020B0604020202020204" pitchFamily="34" charset="0"/>
                </a:rPr>
                <a:t>We identify and gather all necessary creative assets.</a:t>
              </a:r>
              <a:endParaRPr lang="en-US" sz="1600">
                <a:latin typeface="Arial" panose="020B0604020202020204" pitchFamily="34" charset="0"/>
                <a:cs typeface="Arial" panose="020B0604020202020204" pitchFamily="34" charset="0"/>
              </a:endParaRPr>
            </a:p>
          </p:txBody>
        </p:sp>
      </p:grpSp>
      <p:grpSp>
        <p:nvGrpSpPr>
          <p:cNvPr id="82" name="Group 81">
            <a:extLst>
              <a:ext uri="{FF2B5EF4-FFF2-40B4-BE49-F238E27FC236}">
                <a16:creationId xmlns:a16="http://schemas.microsoft.com/office/drawing/2014/main" id="{F5FC13C9-42D6-2E3D-B2E7-45918F168979}"/>
              </a:ext>
            </a:extLst>
          </p:cNvPr>
          <p:cNvGrpSpPr/>
          <p:nvPr/>
        </p:nvGrpSpPr>
        <p:grpSpPr>
          <a:xfrm>
            <a:off x="7097619" y="2259348"/>
            <a:ext cx="3445467" cy="1297294"/>
            <a:chOff x="7261183" y="2107962"/>
            <a:chExt cx="3445467" cy="1297294"/>
          </a:xfrm>
        </p:grpSpPr>
        <p:sp>
          <p:nvSpPr>
            <p:cNvPr id="44" name="TextBox 43">
              <a:extLst>
                <a:ext uri="{FF2B5EF4-FFF2-40B4-BE49-F238E27FC236}">
                  <a16:creationId xmlns:a16="http://schemas.microsoft.com/office/drawing/2014/main" id="{636CC1DB-CBB6-1815-85EB-AC16FD9C326B}"/>
                </a:ext>
              </a:extLst>
            </p:cNvPr>
            <p:cNvSpPr txBox="1"/>
            <p:nvPr/>
          </p:nvSpPr>
          <p:spPr>
            <a:xfrm>
              <a:off x="7261183" y="2107962"/>
              <a:ext cx="2200141" cy="707882"/>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CAMPAIGN BUILD AND QA </a:t>
              </a:r>
            </a:p>
          </p:txBody>
        </p:sp>
        <p:sp>
          <p:nvSpPr>
            <p:cNvPr id="45" name="TextBox 44">
              <a:extLst>
                <a:ext uri="{FF2B5EF4-FFF2-40B4-BE49-F238E27FC236}">
                  <a16:creationId xmlns:a16="http://schemas.microsoft.com/office/drawing/2014/main" id="{14B0EEF2-D76A-F5E0-2EF7-3EB4CEC77AEA}"/>
                </a:ext>
              </a:extLst>
            </p:cNvPr>
            <p:cNvSpPr txBox="1"/>
            <p:nvPr/>
          </p:nvSpPr>
          <p:spPr>
            <a:xfrm>
              <a:off x="7261183" y="2820481"/>
              <a:ext cx="3445467"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Our team builds your campaign and conducts thorough quality checks. </a:t>
              </a:r>
              <a:endParaRPr lang="en-US" sz="1600">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28D99F63-31CB-24EE-89AB-5F9B2A6B7AB1}"/>
              </a:ext>
            </a:extLst>
          </p:cNvPr>
          <p:cNvGrpSpPr/>
          <p:nvPr/>
        </p:nvGrpSpPr>
        <p:grpSpPr>
          <a:xfrm>
            <a:off x="11891170" y="3441329"/>
            <a:ext cx="2187444" cy="1007868"/>
            <a:chOff x="11885744" y="2822101"/>
            <a:chExt cx="2187444" cy="1007868"/>
          </a:xfrm>
        </p:grpSpPr>
        <p:sp>
          <p:nvSpPr>
            <p:cNvPr id="49" name="TextBox 48">
              <a:extLst>
                <a:ext uri="{FF2B5EF4-FFF2-40B4-BE49-F238E27FC236}">
                  <a16:creationId xmlns:a16="http://schemas.microsoft.com/office/drawing/2014/main" id="{189F7409-1D48-5949-AF14-800B920A3BC3}"/>
                </a:ext>
              </a:extLst>
            </p:cNvPr>
            <p:cNvSpPr txBox="1"/>
            <p:nvPr/>
          </p:nvSpPr>
          <p:spPr>
            <a:xfrm>
              <a:off x="11885744" y="2822101"/>
              <a:ext cx="1638531"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LAUNCH</a:t>
              </a:r>
            </a:p>
          </p:txBody>
        </p:sp>
        <p:sp>
          <p:nvSpPr>
            <p:cNvPr id="50" name="TextBox 49">
              <a:extLst>
                <a:ext uri="{FF2B5EF4-FFF2-40B4-BE49-F238E27FC236}">
                  <a16:creationId xmlns:a16="http://schemas.microsoft.com/office/drawing/2014/main" id="{02455199-6A72-3F94-901C-B5B3A5D19EC3}"/>
                </a:ext>
              </a:extLst>
            </p:cNvPr>
            <p:cNvSpPr txBox="1"/>
            <p:nvPr/>
          </p:nvSpPr>
          <p:spPr>
            <a:xfrm>
              <a:off x="11885744" y="3245194"/>
              <a:ext cx="2187444"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Congratulations – your campaign is live! </a:t>
              </a:r>
              <a:endParaRPr lang="en-US" sz="1600">
                <a:latin typeface="Arial" panose="020B0604020202020204" pitchFamily="34" charset="0"/>
                <a:cs typeface="Arial" panose="020B0604020202020204" pitchFamily="34" charset="0"/>
              </a:endParaRPr>
            </a:p>
          </p:txBody>
        </p:sp>
      </p:grpSp>
      <p:sp>
        <p:nvSpPr>
          <p:cNvPr id="61" name="Freeform 60">
            <a:extLst>
              <a:ext uri="{FF2B5EF4-FFF2-40B4-BE49-F238E27FC236}">
                <a16:creationId xmlns:a16="http://schemas.microsoft.com/office/drawing/2014/main" id="{AE95E37B-1CA4-3D1A-4857-23F6E4CE28D3}"/>
              </a:ext>
            </a:extLst>
          </p:cNvPr>
          <p:cNvSpPr/>
          <p:nvPr/>
        </p:nvSpPr>
        <p:spPr>
          <a:xfrm>
            <a:off x="3300412" y="2500313"/>
            <a:ext cx="8801099" cy="3959278"/>
          </a:xfrm>
          <a:custGeom>
            <a:avLst/>
            <a:gdLst>
              <a:gd name="connsiteX0" fmla="*/ 0 w 9972675"/>
              <a:gd name="connsiteY0" fmla="*/ 4186237 h 4248723"/>
              <a:gd name="connsiteX1" fmla="*/ 5114925 w 9972675"/>
              <a:gd name="connsiteY1" fmla="*/ 3671887 h 4248723"/>
              <a:gd name="connsiteX2" fmla="*/ 9972675 w 9972675"/>
              <a:gd name="connsiteY2" fmla="*/ 0 h 4248723"/>
            </a:gdLst>
            <a:ahLst/>
            <a:cxnLst>
              <a:cxn ang="0">
                <a:pos x="connsiteX0" y="connsiteY0"/>
              </a:cxn>
              <a:cxn ang="0">
                <a:pos x="connsiteX1" y="connsiteY1"/>
              </a:cxn>
              <a:cxn ang="0">
                <a:pos x="connsiteX2" y="connsiteY2"/>
              </a:cxn>
            </a:cxnLst>
            <a:rect l="l" t="t" r="r" b="b"/>
            <a:pathLst>
              <a:path w="9972675" h="4248723">
                <a:moveTo>
                  <a:pt x="0" y="4186237"/>
                </a:moveTo>
                <a:cubicBezTo>
                  <a:pt x="1726406" y="4277915"/>
                  <a:pt x="3452813" y="4369593"/>
                  <a:pt x="5114925" y="3671887"/>
                </a:cubicBezTo>
                <a:cubicBezTo>
                  <a:pt x="6777038" y="2974181"/>
                  <a:pt x="8374856" y="1487090"/>
                  <a:pt x="9972675" y="0"/>
                </a:cubicBezTo>
              </a:path>
            </a:pathLst>
          </a:custGeom>
          <a:noFill/>
          <a:ln w="444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3" name="Picture 62">
            <a:extLst>
              <a:ext uri="{FF2B5EF4-FFF2-40B4-BE49-F238E27FC236}">
                <a16:creationId xmlns:a16="http://schemas.microsoft.com/office/drawing/2014/main" id="{797EAEE7-7A93-2D0B-41E0-18C2651EB72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94" b="90006" l="9996" r="89962">
                        <a14:backgroundMark x1="30113" y1="20612" x2="30113" y2="20612"/>
                      </a14:backgroundRemoval>
                    </a14:imgEffect>
                  </a14:imgLayer>
                </a14:imgProps>
              </a:ext>
              <a:ext uri="{28A0092B-C50C-407E-A947-70E740481C1C}">
                <a14:useLocalDpi xmlns:a14="http://schemas.microsoft.com/office/drawing/2010/main"/>
              </a:ext>
            </a:extLst>
          </a:blip>
          <a:srcRect/>
          <a:stretch/>
        </p:blipFill>
        <p:spPr>
          <a:xfrm>
            <a:off x="11027128" y="609427"/>
            <a:ext cx="3240405" cy="2179989"/>
          </a:xfrm>
          <a:prstGeom prst="rect">
            <a:avLst/>
          </a:prstGeom>
        </p:spPr>
      </p:pic>
      <p:sp>
        <p:nvSpPr>
          <p:cNvPr id="65" name="Freeform 64">
            <a:extLst>
              <a:ext uri="{FF2B5EF4-FFF2-40B4-BE49-F238E27FC236}">
                <a16:creationId xmlns:a16="http://schemas.microsoft.com/office/drawing/2014/main" id="{DFED269A-0157-4C14-49E2-E970597B0AD1}"/>
              </a:ext>
            </a:extLst>
          </p:cNvPr>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solidFill>
                <a:schemeClr val="tx1"/>
              </a:solidFill>
            </a:endParaRPr>
          </a:p>
        </p:txBody>
      </p:sp>
      <p:sp>
        <p:nvSpPr>
          <p:cNvPr id="66" name="Freeform 65">
            <a:extLst>
              <a:ext uri="{FF2B5EF4-FFF2-40B4-BE49-F238E27FC236}">
                <a16:creationId xmlns:a16="http://schemas.microsoft.com/office/drawing/2014/main" id="{7F4F16AF-3658-C6D1-A321-BDAF5AD655C5}"/>
              </a:ext>
            </a:extLst>
          </p:cNvPr>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solidFill>
                <a:schemeClr val="tx1"/>
              </a:solidFill>
            </a:endParaRPr>
          </a:p>
        </p:txBody>
      </p:sp>
      <p:sp>
        <p:nvSpPr>
          <p:cNvPr id="81" name="Oval 80">
            <a:extLst>
              <a:ext uri="{FF2B5EF4-FFF2-40B4-BE49-F238E27FC236}">
                <a16:creationId xmlns:a16="http://schemas.microsoft.com/office/drawing/2014/main" id="{4576D1B5-B590-AF86-6F6A-7D90853CB35D}"/>
              </a:ext>
            </a:extLst>
          </p:cNvPr>
          <p:cNvSpPr/>
          <p:nvPr/>
        </p:nvSpPr>
        <p:spPr>
          <a:xfrm>
            <a:off x="3211226" y="628242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Oval 87">
            <a:extLst>
              <a:ext uri="{FF2B5EF4-FFF2-40B4-BE49-F238E27FC236}">
                <a16:creationId xmlns:a16="http://schemas.microsoft.com/office/drawing/2014/main" id="{CC737482-80FC-36D3-9152-3204FD0214DC}"/>
              </a:ext>
            </a:extLst>
          </p:cNvPr>
          <p:cNvSpPr/>
          <p:nvPr/>
        </p:nvSpPr>
        <p:spPr>
          <a:xfrm>
            <a:off x="6311106" y="6203339"/>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Oval 88">
            <a:extLst>
              <a:ext uri="{FF2B5EF4-FFF2-40B4-BE49-F238E27FC236}">
                <a16:creationId xmlns:a16="http://schemas.microsoft.com/office/drawing/2014/main" id="{864AAE78-8948-96D5-A40B-C2DE32DB9E9F}"/>
              </a:ext>
            </a:extLst>
          </p:cNvPr>
          <p:cNvSpPr/>
          <p:nvPr/>
        </p:nvSpPr>
        <p:spPr>
          <a:xfrm>
            <a:off x="8723691" y="5278031"/>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Oval 89">
            <a:extLst>
              <a:ext uri="{FF2B5EF4-FFF2-40B4-BE49-F238E27FC236}">
                <a16:creationId xmlns:a16="http://schemas.microsoft.com/office/drawing/2014/main" id="{6C172B86-35EC-E7DF-0E3F-253EB0DBCD76}"/>
              </a:ext>
            </a:extLst>
          </p:cNvPr>
          <p:cNvSpPr/>
          <p:nvPr/>
        </p:nvSpPr>
        <p:spPr>
          <a:xfrm>
            <a:off x="10202732" y="408456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Oval 90">
            <a:extLst>
              <a:ext uri="{FF2B5EF4-FFF2-40B4-BE49-F238E27FC236}">
                <a16:creationId xmlns:a16="http://schemas.microsoft.com/office/drawing/2014/main" id="{044DAFB6-CA45-FB6E-5CB8-8A62CFA3C063}"/>
              </a:ext>
            </a:extLst>
          </p:cNvPr>
          <p:cNvSpPr/>
          <p:nvPr/>
        </p:nvSpPr>
        <p:spPr>
          <a:xfrm>
            <a:off x="11912390" y="248338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3" name="Straight Arrow Connector 92">
            <a:extLst>
              <a:ext uri="{FF2B5EF4-FFF2-40B4-BE49-F238E27FC236}">
                <a16:creationId xmlns:a16="http://schemas.microsoft.com/office/drawing/2014/main" id="{9B86BEE4-592F-F292-AB6E-93866B2B0673}"/>
              </a:ext>
            </a:extLst>
          </p:cNvPr>
          <p:cNvCxnSpPr>
            <a:cxnSpLocks/>
            <a:stCxn id="81" idx="4"/>
          </p:cNvCxnSpPr>
          <p:nvPr/>
        </p:nvCxnSpPr>
        <p:spPr>
          <a:xfrm>
            <a:off x="3325526" y="6511025"/>
            <a:ext cx="284054" cy="44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43069942-A4B5-DEEE-8F55-50A4700AE916}"/>
              </a:ext>
            </a:extLst>
          </p:cNvPr>
          <p:cNvCxnSpPr>
            <a:cxnSpLocks/>
            <a:stCxn id="88" idx="1"/>
          </p:cNvCxnSpPr>
          <p:nvPr/>
        </p:nvCxnSpPr>
        <p:spPr>
          <a:xfrm flipH="1" flipV="1">
            <a:off x="5424193" y="5628060"/>
            <a:ext cx="920391" cy="608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209B346-FF04-CDB5-9AF8-D812E28EA361}"/>
              </a:ext>
            </a:extLst>
          </p:cNvPr>
          <p:cNvCxnSpPr>
            <a:cxnSpLocks/>
            <a:stCxn id="89" idx="5"/>
          </p:cNvCxnSpPr>
          <p:nvPr/>
        </p:nvCxnSpPr>
        <p:spPr>
          <a:xfrm>
            <a:off x="8918813" y="5473153"/>
            <a:ext cx="568609" cy="533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5DA3255-199A-58EF-863B-B40EB1B8C386}"/>
              </a:ext>
            </a:extLst>
          </p:cNvPr>
          <p:cNvCxnSpPr>
            <a:cxnSpLocks/>
            <a:stCxn id="90" idx="1"/>
          </p:cNvCxnSpPr>
          <p:nvPr/>
        </p:nvCxnSpPr>
        <p:spPr>
          <a:xfrm flipH="1" flipV="1">
            <a:off x="9487422" y="3631965"/>
            <a:ext cx="748788" cy="486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42821C14-2755-E96C-4B0D-C6FAD999AF54}"/>
              </a:ext>
            </a:extLst>
          </p:cNvPr>
          <p:cNvCxnSpPr>
            <a:cxnSpLocks/>
            <a:stCxn id="91" idx="5"/>
          </p:cNvCxnSpPr>
          <p:nvPr/>
        </p:nvCxnSpPr>
        <p:spPr>
          <a:xfrm>
            <a:off x="12107512" y="2678502"/>
            <a:ext cx="430653" cy="643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189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EE1FB9D-7D25-8F28-7B2A-8C6055985FAB}"/>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7" y="4347452"/>
            <a:ext cx="6854824"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35167"/>
            <a:ext cx="7667226" cy="830997"/>
          </a:xfrm>
          <a:prstGeom prst="rect">
            <a:avLst/>
          </a:prstGeom>
          <a:noFill/>
        </p:spPr>
        <p:txBody>
          <a:bodyPr wrap="square" rtlCol="0">
            <a:spAutoFit/>
          </a:bodyPr>
          <a:lstStyle/>
          <a:p>
            <a:r>
              <a:rPr lang="en-US" sz="4800" b="1">
                <a:ln w="19050">
                  <a:noFill/>
                </a:ln>
                <a:solidFill>
                  <a:schemeClr val="tx1">
                    <a:lumMod val="85000"/>
                    <a:lumOff val="15000"/>
                  </a:schemeClr>
                </a:solidFill>
                <a:latin typeface="Avenir Next Demi Bold" panose="020B0503020202020204" pitchFamily="34" charset="0"/>
              </a:rPr>
              <a:t>THANK YOU</a:t>
            </a:r>
            <a:endParaRPr lang="id-ID" sz="4800" b="1">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4041052"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012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1B21388-D26D-6DF5-101D-E120DB4D0C99}"/>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AF39F58C-7A1D-E02A-5D63-9E2E8E1F35C4}"/>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8" name="Title 2">
            <a:extLst>
              <a:ext uri="{FF2B5EF4-FFF2-40B4-BE49-F238E27FC236}">
                <a16:creationId xmlns:a16="http://schemas.microsoft.com/office/drawing/2014/main" id="{6F3F433C-7610-6F4D-1B53-0FAE978C2DC5}"/>
              </a:ext>
            </a:extLst>
          </p:cNvPr>
          <p:cNvSpPr>
            <a:spLocks noGrp="1"/>
          </p:cNvSpPr>
          <p:nvPr>
            <p:ph type="ctrTitle"/>
          </p:nvPr>
        </p:nvSpPr>
        <p:spPr>
          <a:xfrm>
            <a:off x="8277301" y="3459532"/>
            <a:ext cx="5855623" cy="2371556"/>
          </a:xfrm>
        </p:spPr>
        <p:txBody>
          <a:bodyPr/>
          <a:lstStyle/>
          <a:p>
            <a:r>
              <a:rPr lang="en-US" dirty="0"/>
              <a:t>TITLE HERE</a:t>
            </a:r>
          </a:p>
        </p:txBody>
      </p:sp>
      <p:sp>
        <p:nvSpPr>
          <p:cNvPr id="9" name="Subtitle 7">
            <a:extLst>
              <a:ext uri="{FF2B5EF4-FFF2-40B4-BE49-F238E27FC236}">
                <a16:creationId xmlns:a16="http://schemas.microsoft.com/office/drawing/2014/main" id="{F3F8DD4E-8D30-CDF1-40D7-AAE6048F28B2}"/>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Tree>
    <p:extLst>
      <p:ext uri="{BB962C8B-B14F-4D97-AF65-F5344CB8AC3E}">
        <p14:creationId xmlns:p14="http://schemas.microsoft.com/office/powerpoint/2010/main" val="24002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BC75D1B-64B7-F72B-2CBA-6ADE7B10CB49}"/>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22225" y="1654"/>
            <a:ext cx="8521442" cy="6352651"/>
          </a:xfrm>
        </p:spPr>
      </p:pic>
      <p:sp>
        <p:nvSpPr>
          <p:cNvPr id="7" name="TextBox 6">
            <a:extLst>
              <a:ext uri="{FF2B5EF4-FFF2-40B4-BE49-F238E27FC236}">
                <a16:creationId xmlns:a16="http://schemas.microsoft.com/office/drawing/2014/main" id="{9255E476-9537-B053-9E2E-C0B1E5EAD699}"/>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8" name="Title 2">
            <a:extLst>
              <a:ext uri="{FF2B5EF4-FFF2-40B4-BE49-F238E27FC236}">
                <a16:creationId xmlns:a16="http://schemas.microsoft.com/office/drawing/2014/main" id="{3DFFBE3F-9543-621E-0CC7-87974057462F}"/>
              </a:ext>
            </a:extLst>
          </p:cNvPr>
          <p:cNvSpPr>
            <a:spLocks noGrp="1"/>
          </p:cNvSpPr>
          <p:nvPr>
            <p:ph type="ctrTitle"/>
          </p:nvPr>
        </p:nvSpPr>
        <p:spPr>
          <a:xfrm>
            <a:off x="8277301" y="3459532"/>
            <a:ext cx="5855623" cy="2371556"/>
          </a:xfrm>
        </p:spPr>
        <p:txBody>
          <a:bodyPr/>
          <a:lstStyle/>
          <a:p>
            <a:r>
              <a:rPr lang="en-US" dirty="0"/>
              <a:t>TITLE HERE</a:t>
            </a:r>
          </a:p>
        </p:txBody>
      </p:sp>
      <p:sp>
        <p:nvSpPr>
          <p:cNvPr id="9" name="Subtitle 7">
            <a:extLst>
              <a:ext uri="{FF2B5EF4-FFF2-40B4-BE49-F238E27FC236}">
                <a16:creationId xmlns:a16="http://schemas.microsoft.com/office/drawing/2014/main" id="{700FBA63-9F10-6E60-95A6-A51EC211F852}"/>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Tree>
    <p:extLst>
      <p:ext uri="{BB962C8B-B14F-4D97-AF65-F5344CB8AC3E}">
        <p14:creationId xmlns:p14="http://schemas.microsoft.com/office/powerpoint/2010/main" val="285455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3B7A416-C194-0F65-422A-02CF6463553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55514AF7-F900-6AF1-ED81-6DEBE2ED394F}"/>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8" name="Title 2">
            <a:extLst>
              <a:ext uri="{FF2B5EF4-FFF2-40B4-BE49-F238E27FC236}">
                <a16:creationId xmlns:a16="http://schemas.microsoft.com/office/drawing/2014/main" id="{7BF747AD-2F58-F2A9-ACFD-F8583984CA7F}"/>
              </a:ext>
            </a:extLst>
          </p:cNvPr>
          <p:cNvSpPr>
            <a:spLocks noGrp="1"/>
          </p:cNvSpPr>
          <p:nvPr>
            <p:ph type="ctrTitle"/>
          </p:nvPr>
        </p:nvSpPr>
        <p:spPr>
          <a:xfrm>
            <a:off x="8277301" y="3459532"/>
            <a:ext cx="5855623" cy="2371556"/>
          </a:xfrm>
        </p:spPr>
        <p:txBody>
          <a:bodyPr/>
          <a:lstStyle/>
          <a:p>
            <a:r>
              <a:rPr lang="en-US" dirty="0"/>
              <a:t>TITLE HERE</a:t>
            </a:r>
          </a:p>
        </p:txBody>
      </p:sp>
      <p:sp>
        <p:nvSpPr>
          <p:cNvPr id="9" name="Subtitle 7">
            <a:extLst>
              <a:ext uri="{FF2B5EF4-FFF2-40B4-BE49-F238E27FC236}">
                <a16:creationId xmlns:a16="http://schemas.microsoft.com/office/drawing/2014/main" id="{67D85A96-0217-63DE-F4F9-43410C75463B}"/>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Tree>
    <p:extLst>
      <p:ext uri="{BB962C8B-B14F-4D97-AF65-F5344CB8AC3E}">
        <p14:creationId xmlns:p14="http://schemas.microsoft.com/office/powerpoint/2010/main" val="53803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4DB327-F193-FA2D-65BB-E2BF17802436}"/>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22225" y="1654"/>
            <a:ext cx="8521442" cy="6352651"/>
          </a:xfrm>
        </p:spPr>
      </p:pic>
      <p:sp>
        <p:nvSpPr>
          <p:cNvPr id="7" name="TextBox 6">
            <a:extLst>
              <a:ext uri="{FF2B5EF4-FFF2-40B4-BE49-F238E27FC236}">
                <a16:creationId xmlns:a16="http://schemas.microsoft.com/office/drawing/2014/main" id="{4EFC59E5-5D67-54AD-5A04-5CBECEC6B8DD}"/>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8" name="Title 2">
            <a:extLst>
              <a:ext uri="{FF2B5EF4-FFF2-40B4-BE49-F238E27FC236}">
                <a16:creationId xmlns:a16="http://schemas.microsoft.com/office/drawing/2014/main" id="{1E3F529B-B51B-10FD-B85A-30F8FB5C1A8C}"/>
              </a:ext>
            </a:extLst>
          </p:cNvPr>
          <p:cNvSpPr>
            <a:spLocks noGrp="1"/>
          </p:cNvSpPr>
          <p:nvPr>
            <p:ph type="ctrTitle"/>
          </p:nvPr>
        </p:nvSpPr>
        <p:spPr>
          <a:xfrm>
            <a:off x="8277301" y="3459532"/>
            <a:ext cx="5855623" cy="2371556"/>
          </a:xfrm>
        </p:spPr>
        <p:txBody>
          <a:bodyPr/>
          <a:lstStyle/>
          <a:p>
            <a:r>
              <a:rPr lang="en-US" dirty="0"/>
              <a:t>TITLE HERE</a:t>
            </a:r>
          </a:p>
        </p:txBody>
      </p:sp>
      <p:sp>
        <p:nvSpPr>
          <p:cNvPr id="9" name="Subtitle 7">
            <a:extLst>
              <a:ext uri="{FF2B5EF4-FFF2-40B4-BE49-F238E27FC236}">
                <a16:creationId xmlns:a16="http://schemas.microsoft.com/office/drawing/2014/main" id="{D10C561B-51FC-9C2F-59A0-B9C2EF4A19D5}"/>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spTree>
    <p:extLst>
      <p:ext uri="{BB962C8B-B14F-4D97-AF65-F5344CB8AC3E}">
        <p14:creationId xmlns:p14="http://schemas.microsoft.com/office/powerpoint/2010/main" val="3462948476"/>
      </p:ext>
    </p:extLst>
  </p:cSld>
  <p:clrMapOvr>
    <a:masterClrMapping/>
  </p:clrMapOvr>
</p:sld>
</file>

<file path=ppt/theme/theme1.xml><?xml version="1.0" encoding="utf-8"?>
<a:theme xmlns:a="http://schemas.openxmlformats.org/drawingml/2006/main" name="Office Theme">
  <a:themeElements>
    <a:clrScheme name="Ignite">
      <a:dk1>
        <a:srgbClr val="000000"/>
      </a:dk1>
      <a:lt1>
        <a:srgbClr val="FFFFFF"/>
      </a:lt1>
      <a:dk2>
        <a:srgbClr val="989998"/>
      </a:dk2>
      <a:lt2>
        <a:srgbClr val="E7E6E6"/>
      </a:lt2>
      <a:accent1>
        <a:srgbClr val="EF4134"/>
      </a:accent1>
      <a:accent2>
        <a:srgbClr val="6675DB"/>
      </a:accent2>
      <a:accent3>
        <a:srgbClr val="989998"/>
      </a:accent3>
      <a:accent4>
        <a:srgbClr val="000000"/>
      </a:accent4>
      <a:accent5>
        <a:srgbClr val="D783FF"/>
      </a:accent5>
      <a:accent6>
        <a:srgbClr val="FF7D78"/>
      </a:accent6>
      <a:hlink>
        <a:srgbClr val="EF4134"/>
      </a:hlink>
      <a:folHlink>
        <a:srgbClr val="6675D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10559</TotalTime>
  <Words>5302</Words>
  <Application>Microsoft Macintosh PowerPoint</Application>
  <PresentationFormat>Custom</PresentationFormat>
  <Paragraphs>590</Paragraphs>
  <Slides>56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Avenir Next Demi Bold</vt:lpstr>
      <vt:lpstr>Calibri</vt:lpstr>
      <vt:lpstr>Courier New</vt:lpstr>
      <vt:lpstr>Office Theme</vt:lpstr>
      <vt:lpstr>PowerPoint Presentation</vt:lpstr>
      <vt:lpstr>TITLE HERE</vt:lpstr>
      <vt:lpstr>TITLE HERE</vt:lpstr>
      <vt:lpstr>TITLE HERE</vt:lpstr>
      <vt:lpstr>TITLE HERE</vt:lpstr>
      <vt:lpstr>TITLE HERE</vt:lpstr>
      <vt:lpstr>TITLE HERE</vt:lpstr>
      <vt:lpstr>TITLE HERE</vt:lpstr>
      <vt:lpstr>TITLE HERE</vt:lpstr>
      <vt:lpstr>TITLE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Sommerville</dc:creator>
  <cp:lastModifiedBy>Connie TSM</cp:lastModifiedBy>
  <cp:revision>51</cp:revision>
  <cp:lastPrinted>2024-07-19T17:28:22Z</cp:lastPrinted>
  <dcterms:created xsi:type="dcterms:W3CDTF">2024-07-15T16:21:52Z</dcterms:created>
  <dcterms:modified xsi:type="dcterms:W3CDTF">2024-09-25T16:50:06Z</dcterms:modified>
</cp:coreProperties>
</file>